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22"/>
  </p:notesMasterIdLst>
  <p:handoutMasterIdLst>
    <p:handoutMasterId r:id="rId23"/>
  </p:handoutMasterIdLst>
  <p:sldIdLst>
    <p:sldId id="2147482309" r:id="rId5"/>
    <p:sldId id="2147482310" r:id="rId6"/>
    <p:sldId id="2147482316" r:id="rId7"/>
    <p:sldId id="2147482330" r:id="rId8"/>
    <p:sldId id="2147482331" r:id="rId9"/>
    <p:sldId id="2147482317" r:id="rId10"/>
    <p:sldId id="2147482322" r:id="rId11"/>
    <p:sldId id="2147482323" r:id="rId12"/>
    <p:sldId id="2147482327" r:id="rId13"/>
    <p:sldId id="2147482325" r:id="rId14"/>
    <p:sldId id="2147482328" r:id="rId15"/>
    <p:sldId id="2147482326" r:id="rId16"/>
    <p:sldId id="2147482318" r:id="rId17"/>
    <p:sldId id="2147482319" r:id="rId18"/>
    <p:sldId id="2147482321" r:id="rId19"/>
    <p:sldId id="2147482311" r:id="rId20"/>
    <p:sldId id="283" r:id="rId21"/>
  </p:sldIdLst>
  <p:sldSz cx="12192000" cy="6858000"/>
  <p:notesSz cx="6858000" cy="9144000"/>
  <p:custDataLst>
    <p:tags r:id="rId24"/>
  </p:custData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CP Italy" id="{64B550CA-4F77-41A0-8A9D-0F13FDFDC46F}">
          <p14:sldIdLst>
            <p14:sldId id="2147482309"/>
            <p14:sldId id="2147482310"/>
            <p14:sldId id="2147482316"/>
            <p14:sldId id="2147482330"/>
            <p14:sldId id="2147482331"/>
            <p14:sldId id="2147482317"/>
            <p14:sldId id="2147482322"/>
            <p14:sldId id="2147482323"/>
            <p14:sldId id="2147482327"/>
            <p14:sldId id="2147482325"/>
            <p14:sldId id="2147482328"/>
            <p14:sldId id="2147482326"/>
            <p14:sldId id="2147482318"/>
            <p14:sldId id="2147482319"/>
            <p14:sldId id="2147482321"/>
            <p14:sldId id="214748231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pos="6244" userDrawn="1">
          <p15:clr>
            <a:srgbClr val="A4A3A4"/>
          </p15:clr>
        </p15:guide>
        <p15:guide id="2" orient="horz" pos="20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563306-1145-6AA7-DC53-3D03922EAF50}" name="STEELE Rowan (CLIMA)" initials="" userId="S::Rowan.STEELE@ec.europa.eu::5e2af091-ed61-4381-ad50-4e5c5b04268e" providerId="AD"/>
  <p188:author id="{09F3800A-CE81-6A6A-A5BE-85EF5C776027}" name="HIESINGER Stefanie (CLIMA)" initials="H(" userId="S::stefanie.hiesinger@ec.europa.eu::cd82aa06-8707-4898-9c67-1db500d7144f" providerId="AD"/>
  <p188:author id="{CA7E8C0B-D374-F3FF-9653-FDE602E4C73C}" name="GARCIA FERNANDEZ Javier (CLIMA)" initials="GFJ(" userId="S::Javier.GARCIA-FERNANDEZ@ec.europa.eu::c19cdcb4-c845-4beb-b61c-ecd81a9f2f14" providerId="AD"/>
  <p188:author id="{1DBB810D-7E02-34FF-7D19-264EE89DCA88}" name="LUTZEN Uwe (CINEA)" initials="L(" userId="S::uwe.lutzen@ec.europa.eu::1495c02d-52a6-41c7-a7c9-431003bcce64" providerId="AD"/>
  <p188:author id="{85D96E18-8F97-5BFB-7294-D5F1E754F190}" name="FRANCHI Alice (CLIMA)" initials="FA(" userId="S::Alice.FRANCHI@ec.europa.eu::1cacda48-7f74-45c7-a18b-cd9f906959bc" providerId="AD"/>
  <p188:author id="{BA12B520-3F39-0909-6C3E-5AD742AD7784}" name="ALEMAN Monica (CINEA)" initials="AM(" userId="S::Monica.ALEMAN@ec.europa.eu::41dadb70-4041-455f-99a8-15a75c7c33a4" providerId="AD"/>
  <p188:author id="{E9F00722-297D-2053-32D6-7C35477B2C54}" name="JANSSENS Stein (CINEA)" initials="J(" userId="S::stein.janssens@ec.europa.eu::725e720b-ce04-442b-a3b1-a4ffe4bdda14" providerId="AD"/>
  <p188:author id="{19F4D327-2DA7-0F9E-9DDC-72EA76FC6E78}" name="CONCELLON Maitane (CINEA)" initials="MC" userId="S::Maitane.CONCELLON@ec.europa.eu::1260caff-0f92-4baf-8c11-9781a51a79e5" providerId="AD"/>
  <p188:author id="{3F9E2F29-3050-E95C-59AE-2222720A8CCF}" name="CONCELLON Maitane (CINEA)" initials="C(" userId="S::maitane.concellon@ec.europa.eu::1260caff-0f92-4baf-8c11-9781a51a79e5" providerId="AD"/>
  <p188:author id="{300EE632-05F8-513B-DA34-C0F2145A7BB2}" name="MARTOS POZO Vanesa (CINEA)" initials="M(" userId="S::vanesa.martos-pozo@ec.europa.eu::b040a4f5-314f-4d1f-b09d-05d6d328bfd9" providerId="AD"/>
  <p188:author id="{E8EB1034-DD9D-A8E0-9536-2FF39F25C59E}" name="VITAL Alban (CINEA)" initials="V(" userId="S::alban.vital@ec.europa.eu::9705a30e-b0bb-4841-9ea2-ee831464266e" providerId="AD"/>
  <p188:author id="{EDC8363A-B06C-0771-1C7F-75DB66964E32}" name="DOUBRAVA Roman (CINEA)" initials="D(" userId="S::roman.doubrava@ec.europa.eu::6cd883ec-4d34-4446-9566-603b657157ac" providerId="AD"/>
  <p188:author id="{F3774A3A-98F5-A171-91B9-096F8483F136}" name="DI LORETO Alessia (CINEA)" initials="D(" userId="S::alessia.di-loreto@ec.europa.eu::5c05ef2b-30c8-4d4b-91bd-c0c031743b4c" providerId="AD"/>
  <p188:author id="{A0B6033F-6425-FED3-A678-C20AF1928384}" name="DANIEL Ewelina (CLIMA)" initials="DE(" userId="S::Ewelina.DANIEL@ec.europa.eu::a7d96181-f7dc-41a0-970c-05d90c1ecacf" providerId="AD"/>
  <p188:author id="{66BBAE4A-9F31-0C3D-5760-476E59171C1E}" name="RIANO Sofia (CINEA)" initials="R(" userId="S::sofia.riano@ec.europa.eu::77c85019-23a8-4b90-8723-9b7e3c63b282" providerId="AD"/>
  <p188:author id="{0DBCAB51-8FAB-240B-FB4B-98DEF3EA3D51}" name="CAROLI Giorgia (CINEA)" initials="C(" userId="S::giorgia.caroli@ec.europa.eu::86f03537-7a55-4a49-9a29-ac1467d25f47" providerId="AD"/>
  <p188:author id="{08031B53-42BD-6C98-C1EA-394C7ACF4AA6}" name="ITALIA Gianmarco (CLIMA)" initials="IG(" userId="S::Gianmarco.ITALIA@ec.europa.eu::e874f7ac-7b6e-4d3f-a4aa-5c2b7903e15b" providerId="AD"/>
  <p188:author id="{E49AF054-8193-F469-D616-D0ED51DA5330}" name="SERRANO GOMES Joao (CLIMA)" initials="" userId="S::Joao.SERRANO-GOMES@ec.europa.eu::882dffe5-837b-4f70-a86f-d9f753015417" providerId="AD"/>
  <p188:author id="{B4DDBB56-AE61-80EA-B0A2-2697622D8CE9}" name="ALFAYATE Maria (CINEA)" initials="A(" userId="S::maria.alfayate@ec.europa.eu::0c00385f-75f3-40ad-90eb-8ece03a4040e" providerId="AD"/>
  <p188:author id="{28D1DF60-639D-7D54-64E4-A0A93230DABB}" name="GOMEZ ANDRES Marta (CINEA)" initials="GAM(" userId="S::Marta.GOMEZ-ANDRES@ec.europa.eu::d1d47bfa-4ded-43c0-94f2-084350686f9b" providerId="AD"/>
  <p188:author id="{BE08206C-EDED-A69C-DBCA-9D3AEC32744A}" name="VELKOVA Maria (CLIMA)" initials="V(" userId="S::maria.velkova@ec.europa.eu::487cb062-1084-4fb9-abeb-21a71a69c3ef" providerId="AD"/>
  <p188:author id="{0FAE886C-F3A8-F741-AB1A-398D1686A8F1}" name="MARINO Angelica (CINEA)" initials="M(" userId="S::angelica.marino@ec.europa.eu::1144908b-0066-4a9e-8d43-411086b9b500" providerId="AD"/>
  <p188:author id="{4918A875-DFB5-1EF2-637D-63186738968F}" name="BITNERE Kristine (CINEA)" initials="B(" userId="S::kristine.bitnere@ec.europa.eu::7a78bcbe-b0f5-4f8a-b34a-f950eed18a82" providerId="AD"/>
  <p188:author id="{4463AF7C-4497-6ECF-B8EE-32DEBBD73E45}" name="LUTZEN Uwe (CINEA)" initials="LU(" userId="S::Uwe.LUTZEN@ec.europa.eu::1495c02d-52a6-41c7-a7c9-431003bcce64" providerId="AD"/>
  <p188:author id="{2805BC7E-4F55-8F7F-CCA8-C2939F839E69}" name="GARCIA FERNANDEZ Javier (CLIMA)" initials="G(" userId="S::javier.garcia-fernandez@ec.europa.eu::c19cdcb4-c845-4beb-b61c-ecd81a9f2f14" providerId="AD"/>
  <p188:author id="{ED5CF87E-8D38-CD4D-7138-832B28E82F50}" name="LUCAS Mathias (CINEA)" initials="L(" userId="S::mathias.lucas@ec.europa.eu::38835876-e063-40ef-a3cf-06573e11d38b" providerId="AD"/>
  <p188:author id="{2B5E8A85-A1B1-27FC-C1F7-D02CD8440EF1}" name="CORNACCHIA Jamie (CLIMA)" initials="C(" userId="S::jamie.cornacchia@ec.europa.eu::5c419d18-20d6-4b57-b568-cbcf50609d9d" providerId="AD"/>
  <p188:author id="{321E288F-ED37-E72C-49A1-296997DA76AF}" name="Laura S Pereira" initials="LS" userId="1a2549e3c9df5358" providerId="Windows Live"/>
  <p188:author id="{71E81190-D649-7E98-0257-34639D62220F}" name="Caroline BIJNENS" initials="CB" userId="S::Caroline.BIJNENS@ec.europa.eu::50f8d0fe-808d-4221-8890-30c3816b05fb" providerId="AD"/>
  <p188:author id="{8EBB5F92-ED07-C212-0F61-F1B3B38BD434}" name="CHESOI Roxana (CLIMA)" initials="CR" userId="CHESOI Roxana (CLIMA)" providerId="None"/>
  <p188:author id="{73DF269B-A81B-9A28-A47C-36E3AC464266}" name="GALLONI Susanna (CINEA)" initials="SG" userId="S::Susanna.GALLONI@ec.europa.eu::fded03ff-8355-42d0-ae81-22e3ee3b0a34" providerId="AD"/>
  <p188:author id="{ED35909B-755A-962D-A483-3BA55F2FB790}" name="DOUBRAVA Roman (CINEA)" initials="RD" userId="S::Roman.DOUBRAVA@ec.europa.eu::6cd883ec-4d34-4446-9566-603b657157ac" providerId="AD"/>
  <p188:author id="{D4387E9E-3332-FC44-1E2C-96D31D166E0D}" name="LO VULLO Eleonora (CINEA)" initials="L(" userId="S::eleonora.lo-vullo@ec.europa.eu::adc5d037-cce4-4ab1-a8b9-5895d50f50f8" providerId="AD"/>
  <p188:author id="{E2948FB3-3312-E500-C196-04BA9CFE4609}" name="SAKELLARIS Kostis (CLIMA)" initials="KS" userId="S::Konstantinos.SAKELLARIS@ec.europa.eu::ca0ada60-ba83-42df-858e-137f41417366" providerId="AD"/>
  <p188:author id="{A5CE19B4-E0AE-8BC0-9D39-3A2E12526C54}" name="SERRANO GOMES Joao (CLIMA)" initials="S(" userId="S::joao.serrano-gomes@ec.europa.eu::882dffe5-837b-4f70-a86f-d9f753015417" providerId="AD"/>
  <p188:author id="{5B3747B9-3CBF-9BFD-4135-2C4517BEFBE0}" name="LUCAS Mathias (CINEA)" initials="ML" userId="S::Mathias.LUCAS@ec.europa.eu::38835876-e063-40ef-a3cf-06573e11d38b" providerId="AD"/>
  <p188:author id="{181425BF-39AC-F146-4802-242E4D9648EF}" name="HIESINGER Stefanie (CLIMA)" initials="" userId="S::Stefanie.HIESINGER@ec.europa.eu::cd82aa06-8707-4898-9c67-1db500d7144f" providerId="AD"/>
  <p188:author id="{76E782CC-1F7F-F777-CBAB-4C0B5FFA0FE2}" name="ROHN Alexander (CLIMA)" initials="R(" userId="S::alexander.rohn@ec.europa.eu::b967403f-7c06-434a-82a9-aa0e499d761f" providerId="AD"/>
  <p188:author id="{19262BD3-1AE4-C11D-5DCD-225839B7B387}" name="RABIER Lucie (CLIMA)" initials="R(" userId="S::lucie.rabier@ec.europa.eu::ed8fe17f-ffa9-4130-82a0-e200701b0372" providerId="AD"/>
  <p188:author id="{11F5E5D4-CE59-A0E6-A14C-93943724CE5F}" name="HARRIS Francesca (CINEA)" initials="H(" userId="S::francesca.harris@ec.europa.eu::9ad66302-a361-4535-bb68-8d53e442990f" providerId="AD"/>
  <p188:author id="{E19E00D6-A089-C27C-9060-06A2B553E027}" name="PETROVA Radostina (CINEA)" initials="PR(" userId="S::Radostina.PETROVA@ec.europa.eu::2184e1df-710a-4dbf-bc34-a8c255aaf0c4" providerId="AD"/>
  <p188:author id="{F9A5DDE0-50DE-4EB7-D602-392546BBA4D2}" name="VELKOVA Maria (CLIMA)" initials="VM(" userId="S::Maria.VELKOVA@ec.europa.eu::487cb062-1084-4fb9-abeb-21a71a69c3ef" providerId="AD"/>
  <p188:author id="{A8233FE8-B0BA-875A-E32F-F9A2948CFC1F}" name="BIJNENS Caroline (CINEA)" initials="B(" userId="S::caroline.bijnens@ec.europa.eu::50f8d0fe-808d-4221-8890-30c3816b05fb" providerId="AD"/>
  <p188:author id="{797F79EA-4699-8406-0184-F89390077773}" name="CAROLI Giorgia (CINEA)" initials="GC" userId="S::Giorgia.CAROLI@ec.europa.eu::86f03537-7a55-4a49-9a29-ac1467d25f47" providerId="AD"/>
  <p188:author id="{E68570EC-A0D7-323F-B9B2-76688A196FE7}" name="SCHIELE Johanna (CLIMA)" initials="SJ(" userId="S::Johanna.SCHIELE@ec.europa.eu::39aabb2d-315f-4942-9363-a64e1d2eff55" providerId="AD"/>
  <p188:author id="{128901ED-46EF-1198-4908-C2E6DCA4DCCE}" name="TONDI Gianluca (CINEA)" initials="T(" userId="S::gianluca.tondi@ec.europa.eu::e21b46be-b6b5-4b62-912d-10435e9bdcd7" providerId="AD"/>
  <p188:author id="{802306EE-7ECC-EDFB-3E63-47CEB0552846}" name="PETROVA Radostina (CINEA)" initials="P(" userId="S::radostina.petrova@ec.europa.eu::2184e1df-710a-4dbf-bc34-a8c255aaf0c4" providerId="AD"/>
  <p188:author id="{81D03EF3-199C-AD3D-9BF8-37FAE3DD9938}" name="BITNERE Kristine (CINEA)" initials="BK(" userId="S::Kristine.BITNERE@ec.europa.eu::7a78bcbe-b0f5-4f8a-b34a-f950eed18a82" providerId="AD"/>
  <p188:author id="{9060CAF5-9B5E-869C-466D-D42C7EC9968E}" name="GOMEZ ANDRES Marta (CINEA)" initials="G(" userId="S::marta.gomez-andres@ec.europa.eu::d1d47bfa-4ded-43c0-94f2-084350686f9b" providerId="AD"/>
  <p188:author id="{BA49CCF9-CB09-71F4-CFAB-9FD25868C72E}" name="ROSSINI Marco (CINEA)" initials="R(" userId="S::marco.rossini@ec.europa.eu::e5ec275b-8c0f-4373-adcd-bd3351c19f48" providerId="AD"/>
  <p188:author id="{E493C1FD-35A1-ECF7-28F1-7C38DF45BC24}" name="ABELLO GARCIA Bernardo Luis (CINEA)" initials="BA" userId="S::Bernardo-Luis.ABELLO-GARCIA@ec.europa.eu::da44496c-90c2-4f6f-8567-67253e0e5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D7"/>
    <a:srgbClr val="ADFFC6"/>
    <a:srgbClr val="007573"/>
    <a:srgbClr val="D1E5E6"/>
    <a:srgbClr val="6CBCA7"/>
    <a:srgbClr val="234256"/>
    <a:srgbClr val="521480"/>
    <a:srgbClr val="000000"/>
    <a:srgbClr val="00FFCC"/>
    <a:srgbClr val="6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B79FB-E204-8470-DCFD-890E79EA8E6D}" v="84" dt="2026-01-27T11:47:34.392"/>
    <p1510:client id="{8047E294-5D52-3F26-AD37-5AB1A286A259}" v="372" dt="2026-01-27T16:08:44.531"/>
    <p1510:client id="{DBF97C11-A515-355A-3211-92F12CDDC943}" v="25" dt="2026-01-27T11:59:28.039"/>
    <p1510:client id="{DC61E5DB-3AC7-4DE0-988D-7B0085AC1765}" v="10" dt="2026-01-27T11:32:31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94"/>
      </p:cViewPr>
      <p:guideLst>
        <p:guide pos="6244"/>
        <p:guide orient="horz" pos="20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.sharepoint.com/teams/GRP-C4InnovationFund/Shared%20Documents/C4-%20Comm%20Team/1.0_Data_for_Comms/251106_IF_portfol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IF25Infoday!$D$4</c:f>
              <c:strCache>
                <c:ptCount val="1"/>
                <c:pt idx="0">
                  <c:v>Submitted proposals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IF25Infoday!$B$5:$C$32</c:f>
              <c:strCache>
                <c:ptCount val="28"/>
                <c:pt idx="0">
                  <c:v>ES</c:v>
                </c:pt>
                <c:pt idx="1">
                  <c:v>FR</c:v>
                </c:pt>
                <c:pt idx="2">
                  <c:v>IT</c:v>
                </c:pt>
                <c:pt idx="3">
                  <c:v>DE</c:v>
                </c:pt>
                <c:pt idx="4">
                  <c:v>NO</c:v>
                </c:pt>
                <c:pt idx="5">
                  <c:v>BE</c:v>
                </c:pt>
                <c:pt idx="6">
                  <c:v>SE</c:v>
                </c:pt>
                <c:pt idx="7">
                  <c:v>NL</c:v>
                </c:pt>
                <c:pt idx="8">
                  <c:v>DK</c:v>
                </c:pt>
                <c:pt idx="9">
                  <c:v>PL</c:v>
                </c:pt>
                <c:pt idx="10">
                  <c:v>FI</c:v>
                </c:pt>
                <c:pt idx="11">
                  <c:v>PT</c:v>
                </c:pt>
                <c:pt idx="12">
                  <c:v>EL</c:v>
                </c:pt>
                <c:pt idx="13">
                  <c:v>AT</c:v>
                </c:pt>
                <c:pt idx="14">
                  <c:v>CZ</c:v>
                </c:pt>
                <c:pt idx="15">
                  <c:v>HR</c:v>
                </c:pt>
                <c:pt idx="16">
                  <c:v>EE</c:v>
                </c:pt>
                <c:pt idx="17">
                  <c:v>LT</c:v>
                </c:pt>
                <c:pt idx="18">
                  <c:v>HU</c:v>
                </c:pt>
                <c:pt idx="19">
                  <c:v>IS</c:v>
                </c:pt>
                <c:pt idx="20">
                  <c:v>IE</c:v>
                </c:pt>
                <c:pt idx="21">
                  <c:v>SI</c:v>
                </c:pt>
                <c:pt idx="22">
                  <c:v>SK</c:v>
                </c:pt>
                <c:pt idx="23">
                  <c:v>LV</c:v>
                </c:pt>
                <c:pt idx="24">
                  <c:v>LU</c:v>
                </c:pt>
                <c:pt idx="25">
                  <c:v>BG</c:v>
                </c:pt>
                <c:pt idx="26">
                  <c:v>CY</c:v>
                </c:pt>
                <c:pt idx="27">
                  <c:v>RO</c:v>
                </c:pt>
              </c:strCache>
            </c:strRef>
          </c:cat>
          <c:val>
            <c:numRef>
              <c:f>IF25Infoday!$D$5:$D$32</c:f>
              <c:numCache>
                <c:formatCode>General</c:formatCode>
                <c:ptCount val="28"/>
                <c:pt idx="0">
                  <c:v>356</c:v>
                </c:pt>
                <c:pt idx="1">
                  <c:v>191</c:v>
                </c:pt>
                <c:pt idx="2">
                  <c:v>123</c:v>
                </c:pt>
                <c:pt idx="3">
                  <c:v>202</c:v>
                </c:pt>
                <c:pt idx="4">
                  <c:v>101</c:v>
                </c:pt>
                <c:pt idx="5">
                  <c:v>95</c:v>
                </c:pt>
                <c:pt idx="6">
                  <c:v>81</c:v>
                </c:pt>
                <c:pt idx="7">
                  <c:v>116</c:v>
                </c:pt>
                <c:pt idx="8">
                  <c:v>66</c:v>
                </c:pt>
                <c:pt idx="9">
                  <c:v>67</c:v>
                </c:pt>
                <c:pt idx="10">
                  <c:v>92</c:v>
                </c:pt>
                <c:pt idx="11">
                  <c:v>67</c:v>
                </c:pt>
                <c:pt idx="12">
                  <c:v>56</c:v>
                </c:pt>
                <c:pt idx="13">
                  <c:v>38</c:v>
                </c:pt>
                <c:pt idx="14">
                  <c:v>36</c:v>
                </c:pt>
                <c:pt idx="15">
                  <c:v>26</c:v>
                </c:pt>
                <c:pt idx="16">
                  <c:v>38</c:v>
                </c:pt>
                <c:pt idx="17">
                  <c:v>12</c:v>
                </c:pt>
                <c:pt idx="18">
                  <c:v>22</c:v>
                </c:pt>
                <c:pt idx="19">
                  <c:v>10</c:v>
                </c:pt>
                <c:pt idx="20">
                  <c:v>34</c:v>
                </c:pt>
                <c:pt idx="21">
                  <c:v>11</c:v>
                </c:pt>
                <c:pt idx="22">
                  <c:v>13</c:v>
                </c:pt>
                <c:pt idx="23">
                  <c:v>17</c:v>
                </c:pt>
                <c:pt idx="24">
                  <c:v>3</c:v>
                </c:pt>
                <c:pt idx="25">
                  <c:v>17</c:v>
                </c:pt>
                <c:pt idx="26">
                  <c:v>22</c:v>
                </c:pt>
                <c:pt idx="2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6-4A0B-9021-C6267BFEE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6894784"/>
        <c:axId val="586891424"/>
      </c:barChart>
      <c:catAx>
        <c:axId val="5868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891424"/>
        <c:crosses val="autoZero"/>
        <c:auto val="1"/>
        <c:lblAlgn val="ctr"/>
        <c:lblOffset val="100"/>
        <c:noMultiLvlLbl val="0"/>
      </c:catAx>
      <c:valAx>
        <c:axId val="5868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8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5872547576817E-2"/>
          <c:y val="9.3286719752504868E-2"/>
          <c:w val="0.97048254904846365"/>
          <c:h val="0.742520773488900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perCountry!$S$4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DA-4F93-90F9-E21B97C2E53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A-4F93-90F9-E21B97C2E53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DA-4F93-90F9-E21B97C2E53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A-4F93-90F9-E21B97C2E53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DA-4F93-90F9-E21B97C2E53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A-4F93-90F9-E21B97C2E53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DA-4F93-90F9-E21B97C2E53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DA-4F93-90F9-E21B97C2E53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DA-4F93-90F9-E21B97C2E53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DA-4F93-90F9-E21B97C2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perCountry!$Q$5:$Q$32</c:f>
              <c:strCache>
                <c:ptCount val="28"/>
                <c:pt idx="0">
                  <c:v>ES</c:v>
                </c:pt>
                <c:pt idx="1">
                  <c:v>FR</c:v>
                </c:pt>
                <c:pt idx="2">
                  <c:v>IT</c:v>
                </c:pt>
                <c:pt idx="3">
                  <c:v>DE</c:v>
                </c:pt>
                <c:pt idx="4">
                  <c:v>NO</c:v>
                </c:pt>
                <c:pt idx="5">
                  <c:v>BE</c:v>
                </c:pt>
                <c:pt idx="6">
                  <c:v>NL</c:v>
                </c:pt>
                <c:pt idx="7">
                  <c:v>SE</c:v>
                </c:pt>
                <c:pt idx="8">
                  <c:v>DK</c:v>
                </c:pt>
                <c:pt idx="9">
                  <c:v>PL</c:v>
                </c:pt>
                <c:pt idx="10">
                  <c:v>FI</c:v>
                </c:pt>
                <c:pt idx="11">
                  <c:v>PT</c:v>
                </c:pt>
                <c:pt idx="12">
                  <c:v>EL</c:v>
                </c:pt>
                <c:pt idx="13">
                  <c:v>AT</c:v>
                </c:pt>
                <c:pt idx="14">
                  <c:v>CZ</c:v>
                </c:pt>
                <c:pt idx="15">
                  <c:v>HR</c:v>
                </c:pt>
                <c:pt idx="16">
                  <c:v>EE</c:v>
                </c:pt>
                <c:pt idx="17">
                  <c:v>LT</c:v>
                </c:pt>
                <c:pt idx="18">
                  <c:v>HU</c:v>
                </c:pt>
                <c:pt idx="19">
                  <c:v>IS</c:v>
                </c:pt>
                <c:pt idx="20">
                  <c:v>IR</c:v>
                </c:pt>
                <c:pt idx="21">
                  <c:v>SI</c:v>
                </c:pt>
                <c:pt idx="22">
                  <c:v>SK</c:v>
                </c:pt>
                <c:pt idx="23">
                  <c:v>LV</c:v>
                </c:pt>
                <c:pt idx="24">
                  <c:v>LU</c:v>
                </c:pt>
                <c:pt idx="25">
                  <c:v>BG</c:v>
                </c:pt>
                <c:pt idx="26">
                  <c:v>CY</c:v>
                </c:pt>
                <c:pt idx="27">
                  <c:v>RO</c:v>
                </c:pt>
              </c:strCache>
            </c:strRef>
          </c:cat>
          <c:val>
            <c:numRef>
              <c:f>perCountry!$S$5:$S$32</c:f>
              <c:numCache>
                <c:formatCode>General</c:formatCode>
                <c:ptCount val="28"/>
                <c:pt idx="0">
                  <c:v>26</c:v>
                </c:pt>
                <c:pt idx="1">
                  <c:v>24</c:v>
                </c:pt>
                <c:pt idx="2">
                  <c:v>20</c:v>
                </c:pt>
                <c:pt idx="3">
                  <c:v>20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10</c:v>
                </c:pt>
                <c:pt idx="9">
                  <c:v>7</c:v>
                </c:pt>
                <c:pt idx="10">
                  <c:v>3</c:v>
                </c:pt>
                <c:pt idx="11">
                  <c:v>6</c:v>
                </c:pt>
                <c:pt idx="12">
                  <c:v>6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DA-4F93-90F9-E21B97C2E532}"/>
            </c:ext>
          </c:extLst>
        </c:ser>
        <c:ser>
          <c:idx val="0"/>
          <c:order val="1"/>
          <c:tx>
            <c:strRef>
              <c:f>perCountry!$R$4</c:f>
              <c:strCache>
                <c:ptCount val="1"/>
                <c:pt idx="0">
                  <c:v>GAP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DA-4F93-90F9-E21B97C2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perCountry!$Q$5:$Q$32</c:f>
              <c:strCache>
                <c:ptCount val="28"/>
                <c:pt idx="0">
                  <c:v>ES</c:v>
                </c:pt>
                <c:pt idx="1">
                  <c:v>FR</c:v>
                </c:pt>
                <c:pt idx="2">
                  <c:v>IT</c:v>
                </c:pt>
                <c:pt idx="3">
                  <c:v>DE</c:v>
                </c:pt>
                <c:pt idx="4">
                  <c:v>NO</c:v>
                </c:pt>
                <c:pt idx="5">
                  <c:v>BE</c:v>
                </c:pt>
                <c:pt idx="6">
                  <c:v>NL</c:v>
                </c:pt>
                <c:pt idx="7">
                  <c:v>SE</c:v>
                </c:pt>
                <c:pt idx="8">
                  <c:v>DK</c:v>
                </c:pt>
                <c:pt idx="9">
                  <c:v>PL</c:v>
                </c:pt>
                <c:pt idx="10">
                  <c:v>FI</c:v>
                </c:pt>
                <c:pt idx="11">
                  <c:v>PT</c:v>
                </c:pt>
                <c:pt idx="12">
                  <c:v>EL</c:v>
                </c:pt>
                <c:pt idx="13">
                  <c:v>AT</c:v>
                </c:pt>
                <c:pt idx="14">
                  <c:v>CZ</c:v>
                </c:pt>
                <c:pt idx="15">
                  <c:v>HR</c:v>
                </c:pt>
                <c:pt idx="16">
                  <c:v>EE</c:v>
                </c:pt>
                <c:pt idx="17">
                  <c:v>LT</c:v>
                </c:pt>
                <c:pt idx="18">
                  <c:v>HU</c:v>
                </c:pt>
                <c:pt idx="19">
                  <c:v>IS</c:v>
                </c:pt>
                <c:pt idx="20">
                  <c:v>IR</c:v>
                </c:pt>
                <c:pt idx="21">
                  <c:v>SI</c:v>
                </c:pt>
                <c:pt idx="22">
                  <c:v>SK</c:v>
                </c:pt>
                <c:pt idx="23">
                  <c:v>LV</c:v>
                </c:pt>
                <c:pt idx="24">
                  <c:v>LU</c:v>
                </c:pt>
                <c:pt idx="25">
                  <c:v>BG</c:v>
                </c:pt>
                <c:pt idx="26">
                  <c:v>CY</c:v>
                </c:pt>
                <c:pt idx="27">
                  <c:v>RO</c:v>
                </c:pt>
              </c:strCache>
            </c:strRef>
          </c:cat>
          <c:val>
            <c:numRef>
              <c:f>perCountry!$R$5:$R$32</c:f>
              <c:numCache>
                <c:formatCode>General</c:formatCode>
                <c:ptCount val="28"/>
                <c:pt idx="0">
                  <c:v>18</c:v>
                </c:pt>
                <c:pt idx="1">
                  <c:v>14</c:v>
                </c:pt>
                <c:pt idx="2">
                  <c:v>4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DA-4F93-90F9-E21B97C2E532}"/>
            </c:ext>
          </c:extLst>
        </c:ser>
        <c:ser>
          <c:idx val="2"/>
          <c:order val="2"/>
          <c:tx>
            <c:strRef>
              <c:f>perCountry!$T$4</c:f>
              <c:strCache>
                <c:ptCount val="1"/>
                <c:pt idx="0">
                  <c:v>Labels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96405A-6501-4FDE-8F06-30FEAFBD1967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DDA-4F93-90F9-E21B97C2E5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79B832-868A-423B-A7FA-F857F2336ED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DDA-4F93-90F9-E21B97C2E5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2BF63D-BEE6-45A1-A41D-4145553B1AE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DDA-4F93-90F9-E21B97C2E5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E8E9B9-3884-46EE-8FF3-043981951C9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DDA-4F93-90F9-E21B97C2E5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A7B43F-1466-4E44-BE7A-F4CC73BC60D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DDA-4F93-90F9-E21B97C2E5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82B66E-DB01-400D-8836-2CA4C7F5EEB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DDA-4F93-90F9-E21B97C2E53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4DAD8D-F4C8-4AF8-92DB-17DF0F79C0B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DDA-4F93-90F9-E21B97C2E53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8D94DF-CABF-4D1E-A41C-86D182DFFDB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DDA-4F93-90F9-E21B97C2E53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6155232-7F1E-4686-BF59-DD8F69C866A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DDA-4F93-90F9-E21B97C2E53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4F19A4E-0A8A-45C4-8EAA-45D9374D5ED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DDA-4F93-90F9-E21B97C2E53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1979A9A-B500-47E8-86AA-2200FF07078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DDA-4F93-90F9-E21B97C2E53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7244605-9FC4-4D76-A52A-7995C3329C1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DDA-4F93-90F9-E21B97C2E53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68274D9-0DD5-46FA-AF05-1317A2A4A27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DDA-4F93-90F9-E21B97C2E53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5254B47-22FF-4FD8-B842-AE5FB8CEC55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DDA-4F93-90F9-E21B97C2E53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53BC847-6521-40FD-8156-1966CC0AD87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DDA-4F93-90F9-E21B97C2E53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FB2F368-B48C-481A-A85F-B4434889ECD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DDA-4F93-90F9-E21B97C2E53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A4D2530-C723-4960-91DA-25180274CBF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DDA-4F93-90F9-E21B97C2E53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5A591FA-7966-4634-9547-A4A3C2A2FDD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DDA-4F93-90F9-E21B97C2E53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E75418F-8BDF-4601-BCF0-53927E4BA14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DDA-4F93-90F9-E21B97C2E53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FC27C04C-B6A0-4061-893F-C92A24B634A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DDA-4F93-90F9-E21B97C2E53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931203C-4E24-4166-B082-514531FC94F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DDA-4F93-90F9-E21B97C2E53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D94B172-FD03-4C43-B5B8-2FF6F6AECEB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DDA-4F93-90F9-E21B97C2E53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A1EE31A-E91F-49BA-A4AC-5F6EEF1D370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DDA-4F93-90F9-E21B97C2E53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CDF99AC-9A51-4C7F-B599-333CD30182D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DDA-4F93-90F9-E21B97C2E53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3F9521F-EC3E-4D08-BBB3-682FDED9B84E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DDA-4F93-90F9-E21B97C2E53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7A4B0174-0290-4C59-84B9-15121EC52C6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DDA-4F93-90F9-E21B97C2E53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AF1CBC0-DE7D-4912-AC53-B36E35A3126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DDA-4F93-90F9-E21B97C2E53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7382ED43-A551-4299-890F-0D46671F369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9DDA-4F93-90F9-E21B97C2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perCountry!$Q$5:$Q$32</c:f>
              <c:strCache>
                <c:ptCount val="28"/>
                <c:pt idx="0">
                  <c:v>ES</c:v>
                </c:pt>
                <c:pt idx="1">
                  <c:v>FR</c:v>
                </c:pt>
                <c:pt idx="2">
                  <c:v>IT</c:v>
                </c:pt>
                <c:pt idx="3">
                  <c:v>DE</c:v>
                </c:pt>
                <c:pt idx="4">
                  <c:v>NO</c:v>
                </c:pt>
                <c:pt idx="5">
                  <c:v>BE</c:v>
                </c:pt>
                <c:pt idx="6">
                  <c:v>NL</c:v>
                </c:pt>
                <c:pt idx="7">
                  <c:v>SE</c:v>
                </c:pt>
                <c:pt idx="8">
                  <c:v>DK</c:v>
                </c:pt>
                <c:pt idx="9">
                  <c:v>PL</c:v>
                </c:pt>
                <c:pt idx="10">
                  <c:v>FI</c:v>
                </c:pt>
                <c:pt idx="11">
                  <c:v>PT</c:v>
                </c:pt>
                <c:pt idx="12">
                  <c:v>EL</c:v>
                </c:pt>
                <c:pt idx="13">
                  <c:v>AT</c:v>
                </c:pt>
                <c:pt idx="14">
                  <c:v>CZ</c:v>
                </c:pt>
                <c:pt idx="15">
                  <c:v>HR</c:v>
                </c:pt>
                <c:pt idx="16">
                  <c:v>EE</c:v>
                </c:pt>
                <c:pt idx="17">
                  <c:v>LT</c:v>
                </c:pt>
                <c:pt idx="18">
                  <c:v>HU</c:v>
                </c:pt>
                <c:pt idx="19">
                  <c:v>IS</c:v>
                </c:pt>
                <c:pt idx="20">
                  <c:v>IR</c:v>
                </c:pt>
                <c:pt idx="21">
                  <c:v>SI</c:v>
                </c:pt>
                <c:pt idx="22">
                  <c:v>SK</c:v>
                </c:pt>
                <c:pt idx="23">
                  <c:v>LV</c:v>
                </c:pt>
                <c:pt idx="24">
                  <c:v>LU</c:v>
                </c:pt>
                <c:pt idx="25">
                  <c:v>BG</c:v>
                </c:pt>
                <c:pt idx="26">
                  <c:v>CY</c:v>
                </c:pt>
                <c:pt idx="27">
                  <c:v>RO</c:v>
                </c:pt>
              </c:strCache>
            </c:strRef>
          </c:cat>
          <c:val>
            <c:numRef>
              <c:f>perCountry!$T$5:$T$32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perCountry!$U$5:$U$32</c15:f>
                <c15:dlblRangeCache>
                  <c:ptCount val="28"/>
                  <c:pt idx="0">
                    <c:v>44</c:v>
                  </c:pt>
                  <c:pt idx="1">
                    <c:v>38</c:v>
                  </c:pt>
                  <c:pt idx="2">
                    <c:v>24</c:v>
                  </c:pt>
                  <c:pt idx="3">
                    <c:v>23</c:v>
                  </c:pt>
                  <c:pt idx="4">
                    <c:v>21</c:v>
                  </c:pt>
                  <c:pt idx="5">
                    <c:v>18</c:v>
                  </c:pt>
                  <c:pt idx="6">
                    <c:v>16</c:v>
                  </c:pt>
                  <c:pt idx="7">
                    <c:v>16</c:v>
                  </c:pt>
                  <c:pt idx="8">
                    <c:v>13</c:v>
                  </c:pt>
                  <c:pt idx="9">
                    <c:v>10</c:v>
                  </c:pt>
                  <c:pt idx="10">
                    <c:v>9</c:v>
                  </c:pt>
                  <c:pt idx="11">
                    <c:v>8</c:v>
                  </c:pt>
                  <c:pt idx="12">
                    <c:v>8</c:v>
                  </c:pt>
                  <c:pt idx="13">
                    <c:v>5</c:v>
                  </c:pt>
                  <c:pt idx="14">
                    <c:v>4</c:v>
                  </c:pt>
                  <c:pt idx="15">
                    <c:v>3</c:v>
                  </c:pt>
                  <c:pt idx="16">
                    <c:v>2</c:v>
                  </c:pt>
                  <c:pt idx="17">
                    <c:v>2</c:v>
                  </c:pt>
                  <c:pt idx="18">
                    <c:v>2</c:v>
                  </c:pt>
                  <c:pt idx="19">
                    <c:v>2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9DDA-4F93-90F9-E21B97C2E5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22583728"/>
        <c:axId val="1622584688"/>
      </c:barChart>
      <c:catAx>
        <c:axId val="16225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622584688"/>
        <c:crosses val="autoZero"/>
        <c:auto val="1"/>
        <c:lblAlgn val="ctr"/>
        <c:lblOffset val="100"/>
        <c:noMultiLvlLbl val="0"/>
      </c:catAx>
      <c:valAx>
        <c:axId val="162258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25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EC Square Sans Cond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FA9B6E-8010-270E-74F5-D1B0F9530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DFFF0-BF5B-3135-02EA-36D6F5926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C735-26B2-44A6-AA52-08D1F1E48349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93D9E-DFE1-0F77-5B4D-FF755C7F4E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6841-2742-5DC4-FCBB-8B8030F20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677C6-9374-4285-ABC9-A16393B5D5E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79438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F6539FD8-45E7-DE4A-B727-6CDECFBE9E8A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38017673-0E9E-A745-80DB-8D83D54F170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17673-0E9E-A745-80DB-8D83D54F1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7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17673-0E9E-A745-80DB-8D83D54F1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6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362C-7085-04FD-3FD2-D10FFFDF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8CEB53-09FF-B887-40DD-D8209EBED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127E14-9485-637F-7BBC-DB6612B0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E511D7-7EA0-E387-E376-2D2A0333C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17673-0E9E-A745-80DB-8D83D54F1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8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17673-0E9E-A745-80DB-8D83D54F17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12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AA23DD5-5BFA-1F33-B04F-DB6214CC7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721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A23DD5-5BFA-1F33-B04F-DB6214CC7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7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>
              <a:solidFill>
                <a:schemeClr val="accent4"/>
              </a:solidFill>
              <a:latin typeface="EC Square Sans Pro" panose="0200050604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9" name="Google Shape;30;p24">
            <a:extLst>
              <a:ext uri="{FF2B5EF4-FFF2-40B4-BE49-F238E27FC236}">
                <a16:creationId xmlns:a16="http://schemas.microsoft.com/office/drawing/2014/main" id="{49D83FA2-3CD7-AA4F-305A-6191EFA6E7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9788" y="836612"/>
            <a:ext cx="10512425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 b="1" i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31;p24">
            <a:extLst>
              <a:ext uri="{FF2B5EF4-FFF2-40B4-BE49-F238E27FC236}">
                <a16:creationId xmlns:a16="http://schemas.microsoft.com/office/drawing/2014/main" id="{87D1A488-3BF1-9336-D159-51CED98B08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9788" y="3428999"/>
            <a:ext cx="10512425" cy="185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bg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3D34-D036-B1EF-7726-F5075E72D5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9463383" y="5752163"/>
            <a:ext cx="2544024" cy="914258"/>
          </a:xfrm>
          <a:prstGeom prst="rect">
            <a:avLst/>
          </a:prstGeom>
          <a:noFill/>
        </p:spPr>
      </p:pic>
      <p:sp>
        <p:nvSpPr>
          <p:cNvPr id="4" name="Google Shape;20;p22">
            <a:extLst>
              <a:ext uri="{FF2B5EF4-FFF2-40B4-BE49-F238E27FC236}">
                <a16:creationId xmlns:a16="http://schemas.microsoft.com/office/drawing/2014/main" id="{2E925D64-6218-CAD8-B803-10259A06FE4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5328840"/>
            <a:ext cx="5252207" cy="46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b="0" i="1">
                <a:solidFill>
                  <a:schemeClr val="bg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pic>
        <p:nvPicPr>
          <p:cNvPr id="21" name="Picture 20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DFB56F08-64AE-DCEC-2682-A2EEDA48AA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rcRect l="23605" t="11540" r="38957" b="43888"/>
          <a:stretch>
            <a:fillRect/>
          </a:stretch>
        </p:blipFill>
        <p:spPr>
          <a:xfrm>
            <a:off x="5451948" y="3688469"/>
            <a:ext cx="3776134" cy="3169532"/>
          </a:xfrm>
          <a:prstGeom prst="rect">
            <a:avLst/>
          </a:prstGeom>
        </p:spPr>
      </p:pic>
      <p:pic>
        <p:nvPicPr>
          <p:cNvPr id="20" name="Picture 19" descr="A black background with cubes&#10;&#10;AI-generated content may be incorrect.">
            <a:extLst>
              <a:ext uri="{FF2B5EF4-FFF2-40B4-BE49-F238E27FC236}">
                <a16:creationId xmlns:a16="http://schemas.microsoft.com/office/drawing/2014/main" id="{000DABCD-9D30-7277-C190-CD14C38E48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l="24318" t="3437" r="50459" b="12307"/>
          <a:stretch>
            <a:fillRect/>
          </a:stretch>
        </p:blipFill>
        <p:spPr>
          <a:xfrm>
            <a:off x="9647976" y="874096"/>
            <a:ext cx="2544024" cy="59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9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77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 preserve="1" userDrawn="1">
  <p:cSld name="1_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7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lt1"/>
              </a:solidFill>
              <a:latin typeface="EC Square Sans Pro" panose="02000506040000020004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9A33590-07CA-2032-AB73-275947479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8612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33590-07CA-2032-AB73-275947479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44;p37">
            <a:extLst>
              <a:ext uri="{FF2B5EF4-FFF2-40B4-BE49-F238E27FC236}">
                <a16:creationId xmlns:a16="http://schemas.microsoft.com/office/drawing/2014/main" id="{2071EEA0-1273-7D0D-B8B7-F15A3927C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9184" y="4551363"/>
            <a:ext cx="7413029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00" b="0" i="0">
                <a:solidFill>
                  <a:schemeClr val="bg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3939183" y="836613"/>
            <a:ext cx="7413029" cy="25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1" i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pic>
        <p:nvPicPr>
          <p:cNvPr id="2" name="Google Shape;444;p20">
            <a:extLst>
              <a:ext uri="{FF2B5EF4-FFF2-40B4-BE49-F238E27FC236}">
                <a16:creationId xmlns:a16="http://schemas.microsoft.com/office/drawing/2014/main" id="{EF64D6C6-2C58-6DDF-5AC4-7A717EFF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393918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cubes&#10;&#10;AI-generated content may be incorrect.">
            <a:extLst>
              <a:ext uri="{FF2B5EF4-FFF2-40B4-BE49-F238E27FC236}">
                <a16:creationId xmlns:a16="http://schemas.microsoft.com/office/drawing/2014/main" id="{8A6A5BE4-C09D-9705-DD46-B6872E9C8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rcRect l="44335" t="14344" r="16124" b="1968"/>
          <a:stretch>
            <a:fillRect/>
          </a:stretch>
        </p:blipFill>
        <p:spPr>
          <a:xfrm>
            <a:off x="0" y="-1"/>
            <a:ext cx="3988172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AA23DD5-5BFA-1F33-B04F-DB6214CC7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721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A23DD5-5BFA-1F33-B04F-DB6214CC7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7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>
              <a:solidFill>
                <a:schemeClr val="accent4"/>
              </a:solidFill>
              <a:latin typeface="EC Square Sans Pro" panose="0200050604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9" name="Google Shape;30;p24">
            <a:extLst>
              <a:ext uri="{FF2B5EF4-FFF2-40B4-BE49-F238E27FC236}">
                <a16:creationId xmlns:a16="http://schemas.microsoft.com/office/drawing/2014/main" id="{49D83FA2-3CD7-AA4F-305A-6191EFA6E7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9788" y="836612"/>
            <a:ext cx="10512425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 b="1" i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31;p24">
            <a:extLst>
              <a:ext uri="{FF2B5EF4-FFF2-40B4-BE49-F238E27FC236}">
                <a16:creationId xmlns:a16="http://schemas.microsoft.com/office/drawing/2014/main" id="{87D1A488-3BF1-9336-D159-51CED98B08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9788" y="3428999"/>
            <a:ext cx="10512425" cy="185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bg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3D34-D036-B1EF-7726-F5075E72D5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9463383" y="5752163"/>
            <a:ext cx="2544024" cy="914258"/>
          </a:xfrm>
          <a:prstGeom prst="rect">
            <a:avLst/>
          </a:prstGeom>
          <a:noFill/>
        </p:spPr>
      </p:pic>
      <p:sp>
        <p:nvSpPr>
          <p:cNvPr id="4" name="Google Shape;20;p22">
            <a:extLst>
              <a:ext uri="{FF2B5EF4-FFF2-40B4-BE49-F238E27FC236}">
                <a16:creationId xmlns:a16="http://schemas.microsoft.com/office/drawing/2014/main" id="{2E925D64-6218-CAD8-B803-10259A06FE4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5328840"/>
            <a:ext cx="5252207" cy="46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b="0" i="1">
                <a:solidFill>
                  <a:schemeClr val="bg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pic>
        <p:nvPicPr>
          <p:cNvPr id="21" name="Picture 20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DFB56F08-64AE-DCEC-2682-A2EEDA48AA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rcRect l="23605" t="11540" r="38957" b="43888"/>
          <a:stretch>
            <a:fillRect/>
          </a:stretch>
        </p:blipFill>
        <p:spPr>
          <a:xfrm>
            <a:off x="5451948" y="3688469"/>
            <a:ext cx="3776134" cy="3169532"/>
          </a:xfrm>
          <a:prstGeom prst="rect">
            <a:avLst/>
          </a:prstGeom>
        </p:spPr>
      </p:pic>
      <p:pic>
        <p:nvPicPr>
          <p:cNvPr id="20" name="Picture 19" descr="A black background with cubes&#10;&#10;AI-generated content may be incorrect.">
            <a:extLst>
              <a:ext uri="{FF2B5EF4-FFF2-40B4-BE49-F238E27FC236}">
                <a16:creationId xmlns:a16="http://schemas.microsoft.com/office/drawing/2014/main" id="{000DABCD-9D30-7277-C190-CD14C38E48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l="24318" t="3437" r="50459" b="12307"/>
          <a:stretch>
            <a:fillRect/>
          </a:stretch>
        </p:blipFill>
        <p:spPr>
          <a:xfrm>
            <a:off x="9647976" y="874096"/>
            <a:ext cx="2544024" cy="59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77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 preserve="1" userDrawn="1">
  <p:cSld name="1_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4560424"/>
          </a:xfrm>
          <a:prstGeom prst="rect">
            <a:avLst/>
          </a:prstGeom>
          <a:solidFill>
            <a:srgbClr val="007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lt1"/>
              </a:solidFill>
              <a:latin typeface="EC Square Sans Pro" panose="02000506040000020004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279C94F-9B9D-38B3-8093-C5E255C47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475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79C94F-9B9D-38B3-8093-C5E255C47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44;p37">
            <a:extLst>
              <a:ext uri="{FF2B5EF4-FFF2-40B4-BE49-F238E27FC236}">
                <a16:creationId xmlns:a16="http://schemas.microsoft.com/office/drawing/2014/main" id="{2071EEA0-1273-7D0D-B8B7-F15A3927C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90" y="4804409"/>
            <a:ext cx="10512424" cy="121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lang="en-US" sz="2400" b="0" i="0" kern="1200" dirty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839789" y="836613"/>
            <a:ext cx="10512424" cy="39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lang="en-US" sz="6000" b="1" i="0" kern="1200" dirty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11FE21-658D-6BC3-B753-29F54B830303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6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2DA3-E14A-A124-7F3C-8C280BB0B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  <p:pic>
        <p:nvPicPr>
          <p:cNvPr id="17" name="Picture 16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30966EB2-CF0E-9AEE-67A8-8403B44FBE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rcRect l="45532" t="23499" r="39991" b="14762"/>
          <a:stretch>
            <a:fillRect/>
          </a:stretch>
        </p:blipFill>
        <p:spPr>
          <a:xfrm>
            <a:off x="10726075" y="0"/>
            <a:ext cx="1465925" cy="4401996"/>
          </a:xfrm>
          <a:prstGeom prst="rect">
            <a:avLst/>
          </a:prstGeom>
        </p:spPr>
      </p:pic>
      <p:pic>
        <p:nvPicPr>
          <p:cNvPr id="20" name="Picture 19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0136C665-8DED-A951-AA24-7BA7E755CE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l="44205" t="33825" r="38957" b="21169"/>
          <a:stretch>
            <a:fillRect/>
          </a:stretch>
        </p:blipFill>
        <p:spPr>
          <a:xfrm>
            <a:off x="-1" y="0"/>
            <a:ext cx="169831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3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8F72A2-872D-4AB8-F418-56698EDC90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573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8F72A2-872D-4AB8-F418-56698EDC9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 hasCustomPrompt="1"/>
          </p:nvPr>
        </p:nvSpPr>
        <p:spPr>
          <a:xfrm>
            <a:off x="839785" y="1226820"/>
            <a:ext cx="10512427" cy="448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91F4A43-70A4-D22B-422E-30FF1BF47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1200" b="0" i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269485-7314-7B3F-CCD9-367E0BF8454B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B3232-B5FF-5AFF-4645-9ABA22F0F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1DF0DFE-E92B-F785-BB65-80782E454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792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DF0DFE-E92B-F785-BB65-80782E454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0;p21" hidden="1">
            <a:extLst>
              <a:ext uri="{FF2B5EF4-FFF2-40B4-BE49-F238E27FC236}">
                <a16:creationId xmlns:a16="http://schemas.microsoft.com/office/drawing/2014/main" id="{F6B06BF9-A29D-4911-4F83-A0259AB872D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0" y="6385560"/>
            <a:ext cx="839785" cy="30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B1269EE-7DFE-204A-A224-9AA93F9B693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9788" y="1220379"/>
            <a:ext cx="10512426" cy="4756322"/>
          </a:xfrm>
          <a:prstGeom prst="rect">
            <a:avLst/>
          </a:prstGeom>
        </p:spPr>
        <p:txBody>
          <a:bodyPr/>
          <a:lstStyle>
            <a:lvl1pPr>
              <a:defRPr>
                <a:latin typeface="EC Square Sans Pro" panose="02000506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4D5A127-8056-92CD-F82E-748A8A4C8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AE4B6EC5-A4F7-DDD8-9131-FBB895AB3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0D563B-B6CD-5028-726D-B8243A64C931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E7DEB-941B-12F4-20E0-84EC4D7EF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B221393-9776-56E4-BF05-D03863F417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4555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221393-9776-56E4-BF05-D03863F41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43;p26">
            <a:extLst>
              <a:ext uri="{FF2B5EF4-FFF2-40B4-BE49-F238E27FC236}">
                <a16:creationId xmlns:a16="http://schemas.microsoft.com/office/drawing/2014/main" id="{0B54C72E-C05D-B6FC-2CCB-2E9547F3165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39788" y="1226821"/>
            <a:ext cx="4995528" cy="45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19" name="Google Shape;43;p26">
            <a:extLst>
              <a:ext uri="{FF2B5EF4-FFF2-40B4-BE49-F238E27FC236}">
                <a16:creationId xmlns:a16="http://schemas.microsoft.com/office/drawing/2014/main" id="{819D8F67-A84D-ACCE-6F78-67CEF0A1F82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097588" y="1226821"/>
            <a:ext cx="5254624" cy="45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399308C5-B2BF-2777-1187-11B70B1CBE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5;p23">
            <a:extLst>
              <a:ext uri="{FF2B5EF4-FFF2-40B4-BE49-F238E27FC236}">
                <a16:creationId xmlns:a16="http://schemas.microsoft.com/office/drawing/2014/main" id="{20DE0EA3-1A87-852A-4D20-951DB3473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DFB19-7884-E9E4-0CE6-443848BD667C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8DC0F-44CD-68FD-9000-BCC79053F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1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1_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058695-2F40-B097-2E96-AEE85A0AEF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212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058695-2F40-B097-2E96-AEE85A0AE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50;p27">
            <a:extLst>
              <a:ext uri="{FF2B5EF4-FFF2-40B4-BE49-F238E27FC236}">
                <a16:creationId xmlns:a16="http://schemas.microsoft.com/office/drawing/2014/main" id="{B8A3E4D6-D91D-206A-1696-5921191F89DA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839788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2" name="Google Shape;50;p27">
            <a:extLst>
              <a:ext uri="{FF2B5EF4-FFF2-40B4-BE49-F238E27FC236}">
                <a16:creationId xmlns:a16="http://schemas.microsoft.com/office/drawing/2014/main" id="{3B13B1C8-33B8-F61C-2DE5-ED7C442F22BE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4485356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3" name="Google Shape;50;p27">
            <a:extLst>
              <a:ext uri="{FF2B5EF4-FFF2-40B4-BE49-F238E27FC236}">
                <a16:creationId xmlns:a16="http://schemas.microsoft.com/office/drawing/2014/main" id="{05BBBDB3-3329-A336-F445-A087C58EBEA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130925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9589E18C-0F66-5772-8435-3F76A839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815621F0-AFF7-8D08-5065-047936018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FD7461-682B-5A2B-4AB0-1F2DDD15EAF0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D0B5-1835-06D8-0A62-016EE4EBB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6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69896D6-20D2-73C4-6C83-7FDCF66FB9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192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9896D6-20D2-73C4-6C83-7FDCF66FB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5F207F3-C37F-241D-16D0-F9553B556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6C02EADE-7373-E399-8CD9-B70F0E612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F87770-12B5-60FE-1319-9ED2B294B49F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A6DE2-9E69-48C0-0163-FC4F0394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48A3EDC-A458-DB46-7D83-E6CFC1D2F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440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8A3EDC-A458-DB46-7D83-E6CFC1D2F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8ACDD4-2CBE-3C42-2CDC-013F33D0318A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sp>
        <p:nvSpPr>
          <p:cNvPr id="6" name="Google Shape;25;p23">
            <a:extLst>
              <a:ext uri="{FF2B5EF4-FFF2-40B4-BE49-F238E27FC236}">
                <a16:creationId xmlns:a16="http://schemas.microsoft.com/office/drawing/2014/main" id="{1BA50900-9AF6-DCC5-8F92-E9E5BE218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8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preserve="1" userDrawn="1">
  <p:cSld name="1_Chapter Slide">
    <p:bg>
      <p:bgPr>
        <a:solidFill>
          <a:srgbClr val="00757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8634505-D8F8-8E39-093D-1DE03C467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86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634505-D8F8-8E39-093D-1DE03C467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4C7D26-D74C-2987-8FCB-2794511ADAF0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accent4"/>
                </a:solidFill>
              </a:rPr>
              <a:pPr algn="l"/>
              <a:t>‹N›</a:t>
            </a:fld>
            <a:endParaRPr lang="en-IE" sz="1000">
              <a:solidFill>
                <a:schemeClr val="accent4"/>
              </a:solidFill>
            </a:endParaRPr>
          </a:p>
        </p:txBody>
      </p:sp>
      <p:sp>
        <p:nvSpPr>
          <p:cNvPr id="4" name="Google Shape;25;p23">
            <a:extLst>
              <a:ext uri="{FF2B5EF4-FFF2-40B4-BE49-F238E27FC236}">
                <a16:creationId xmlns:a16="http://schemas.microsoft.com/office/drawing/2014/main" id="{EA9DF5AD-5991-5F2D-1207-75B2838B1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orient="horz" pos="4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 preserve="1" userDrawn="1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4560424"/>
          </a:xfrm>
          <a:prstGeom prst="rect">
            <a:avLst/>
          </a:prstGeom>
          <a:solidFill>
            <a:srgbClr val="007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lt1"/>
              </a:solidFill>
              <a:latin typeface="EC Square Sans Pro" panose="02000506040000020004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279C94F-9B9D-38B3-8093-C5E255C47E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475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79C94F-9B9D-38B3-8093-C5E255C47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44;p37">
            <a:extLst>
              <a:ext uri="{FF2B5EF4-FFF2-40B4-BE49-F238E27FC236}">
                <a16:creationId xmlns:a16="http://schemas.microsoft.com/office/drawing/2014/main" id="{2071EEA0-1273-7D0D-B8B7-F15A3927C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90" y="4804409"/>
            <a:ext cx="10512424" cy="121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lang="en-US" sz="2400" b="0" i="0" kern="1200" dirty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839789" y="836613"/>
            <a:ext cx="10512424" cy="39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lang="en-US" sz="6000" b="1" i="0" kern="1200" dirty="0">
                <a:solidFill>
                  <a:schemeClr val="accent4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11FE21-658D-6BC3-B753-29F54B830303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6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2DA3-E14A-A124-7F3C-8C280BB0B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  <p:pic>
        <p:nvPicPr>
          <p:cNvPr id="17" name="Picture 16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30966EB2-CF0E-9AEE-67A8-8403B44FBE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rcRect l="45532" t="23499" r="39991" b="14762"/>
          <a:stretch>
            <a:fillRect/>
          </a:stretch>
        </p:blipFill>
        <p:spPr>
          <a:xfrm>
            <a:off x="10726075" y="0"/>
            <a:ext cx="1465925" cy="4401996"/>
          </a:xfrm>
          <a:prstGeom prst="rect">
            <a:avLst/>
          </a:prstGeom>
        </p:spPr>
      </p:pic>
      <p:pic>
        <p:nvPicPr>
          <p:cNvPr id="20" name="Picture 19" descr="A black background with green cubes&#10;&#10;AI-generated content may be incorrect.">
            <a:extLst>
              <a:ext uri="{FF2B5EF4-FFF2-40B4-BE49-F238E27FC236}">
                <a16:creationId xmlns:a16="http://schemas.microsoft.com/office/drawing/2014/main" id="{0136C665-8DED-A951-AA24-7BA7E755CE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/>
          <a:srcRect l="44205" t="33825" r="38957" b="21169"/>
          <a:stretch>
            <a:fillRect/>
          </a:stretch>
        </p:blipFill>
        <p:spPr>
          <a:xfrm>
            <a:off x="-1" y="0"/>
            <a:ext cx="169831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01BB4ABB-89DF-6C94-E397-728FA4F414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i="1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 kern="0" smtClean="0"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‹N›</a:t>
            </a:fld>
            <a:endParaRPr lang="en-GB" sz="1200" kern="0">
              <a:cs typeface="Arial"/>
              <a:sym typeface="Arial"/>
            </a:endParaRPr>
          </a:p>
        </p:txBody>
      </p:sp>
      <p:sp>
        <p:nvSpPr>
          <p:cNvPr id="3" name="Google Shape;42;p26">
            <a:extLst>
              <a:ext uri="{FF2B5EF4-FFF2-40B4-BE49-F238E27FC236}">
                <a16:creationId xmlns:a16="http://schemas.microsoft.com/office/drawing/2014/main" id="{A4E2D69A-9872-C3DB-72E5-6DE1170DBA7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33248" y="521634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title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D8F4E-C66A-AA50-2383-3B4DBA834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8F72A2-872D-4AB8-F418-56698EDC90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573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8F72A2-872D-4AB8-F418-56698EDC9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 hasCustomPrompt="1"/>
          </p:nvPr>
        </p:nvSpPr>
        <p:spPr>
          <a:xfrm>
            <a:off x="839785" y="1226820"/>
            <a:ext cx="10512427" cy="448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91F4A43-70A4-D22B-422E-30FF1BF47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1200" b="0" i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269485-7314-7B3F-CCD9-367E0BF8454B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B3232-B5FF-5AFF-4645-9ABA22F0F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4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1DF0DFE-E92B-F785-BB65-80782E454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792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DF0DFE-E92B-F785-BB65-80782E454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0;p21" hidden="1">
            <a:extLst>
              <a:ext uri="{FF2B5EF4-FFF2-40B4-BE49-F238E27FC236}">
                <a16:creationId xmlns:a16="http://schemas.microsoft.com/office/drawing/2014/main" id="{F6B06BF9-A29D-4911-4F83-A0259AB872D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0" y="6385560"/>
            <a:ext cx="839785" cy="30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B1269EE-7DFE-204A-A224-9AA93F9B693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9788" y="1220379"/>
            <a:ext cx="10512426" cy="4756322"/>
          </a:xfrm>
          <a:prstGeom prst="rect">
            <a:avLst/>
          </a:prstGeom>
        </p:spPr>
        <p:txBody>
          <a:bodyPr/>
          <a:lstStyle>
            <a:lvl1pPr>
              <a:defRPr>
                <a:latin typeface="EC Square Sans Pro" panose="02000506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4D5A127-8056-92CD-F82E-748A8A4C8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AE4B6EC5-A4F7-DDD8-9131-FBB895AB3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0D563B-B6CD-5028-726D-B8243A64C931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E7DEB-941B-12F4-20E0-84EC4D7EF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B221393-9776-56E4-BF05-D03863F417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4555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221393-9776-56E4-BF05-D03863F41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43;p26">
            <a:extLst>
              <a:ext uri="{FF2B5EF4-FFF2-40B4-BE49-F238E27FC236}">
                <a16:creationId xmlns:a16="http://schemas.microsoft.com/office/drawing/2014/main" id="{0B54C72E-C05D-B6FC-2CCB-2E9547F3165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39788" y="1226821"/>
            <a:ext cx="4995528" cy="45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19" name="Google Shape;43;p26">
            <a:extLst>
              <a:ext uri="{FF2B5EF4-FFF2-40B4-BE49-F238E27FC236}">
                <a16:creationId xmlns:a16="http://schemas.microsoft.com/office/drawing/2014/main" id="{819D8F67-A84D-ACCE-6F78-67CEF0A1F82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097588" y="1226821"/>
            <a:ext cx="5254624" cy="45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399308C5-B2BF-2777-1187-11B70B1CBE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5;p23">
            <a:extLst>
              <a:ext uri="{FF2B5EF4-FFF2-40B4-BE49-F238E27FC236}">
                <a16:creationId xmlns:a16="http://schemas.microsoft.com/office/drawing/2014/main" id="{20DE0EA3-1A87-852A-4D20-951DB3473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DFB19-7884-E9E4-0CE6-443848BD667C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8DC0F-44CD-68FD-9000-BCC79053F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8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058695-2F40-B097-2E96-AEE85A0AEF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212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058695-2F40-B097-2E96-AEE85A0AE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50;p27">
            <a:extLst>
              <a:ext uri="{FF2B5EF4-FFF2-40B4-BE49-F238E27FC236}">
                <a16:creationId xmlns:a16="http://schemas.microsoft.com/office/drawing/2014/main" id="{B8A3E4D6-D91D-206A-1696-5921191F89DA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839788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2" name="Google Shape;50;p27">
            <a:extLst>
              <a:ext uri="{FF2B5EF4-FFF2-40B4-BE49-F238E27FC236}">
                <a16:creationId xmlns:a16="http://schemas.microsoft.com/office/drawing/2014/main" id="{3B13B1C8-33B8-F61C-2DE5-ED7C442F22BE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4485356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3" name="Google Shape;50;p27">
            <a:extLst>
              <a:ext uri="{FF2B5EF4-FFF2-40B4-BE49-F238E27FC236}">
                <a16:creationId xmlns:a16="http://schemas.microsoft.com/office/drawing/2014/main" id="{05BBBDB3-3329-A336-F445-A087C58EBEA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130925" y="1226821"/>
            <a:ext cx="3222240" cy="43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  <a:defRPr sz="24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Char char="•"/>
              <a:defRPr sz="2000" b="0" i="0">
                <a:solidFill>
                  <a:schemeClr val="tx1"/>
                </a:solidFill>
                <a:latin typeface="EC Square Sans Pro" panose="02000506040000020004" pitchFamily="2" charset="0"/>
                <a:ea typeface="+mn-ea"/>
                <a:cs typeface="+mn-cs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9589E18C-0F66-5772-8435-3F76A839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815621F0-AFF7-8D08-5065-047936018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FD7461-682B-5A2B-4AB0-1F2DDD15EAF0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D0B5-1835-06D8-0A62-016EE4EBB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69896D6-20D2-73C4-6C83-7FDCF66FB9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192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9896D6-20D2-73C4-6C83-7FDCF66FB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5F207F3-C37F-241D-16D0-F9553B556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5" y="6269927"/>
            <a:ext cx="9899222" cy="54023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BE" sz="900" b="0" i="1">
                <a:solidFill>
                  <a:schemeClr val="tx1"/>
                </a:solidFill>
                <a:effectLst/>
              </a:defRPr>
            </a:lvl1pPr>
            <a:lvl2pPr marL="457200" indent="0" algn="l">
              <a:buNone/>
              <a:defRPr sz="800" b="0" i="0">
                <a:latin typeface="EC Square Sans Pro" panose="02000506040000020004" pitchFamily="2" charset="0"/>
              </a:defRPr>
            </a:lvl2pPr>
            <a:lvl3pPr marL="914400" indent="0" algn="l">
              <a:buNone/>
              <a:defRPr sz="800" b="0" i="0">
                <a:latin typeface="EC Square Sans Pro" panose="02000506040000020004" pitchFamily="2" charset="0"/>
              </a:defRPr>
            </a:lvl3pPr>
            <a:lvl4pPr marL="1371600" indent="0" algn="l">
              <a:buNone/>
              <a:defRPr sz="800" b="0" i="0">
                <a:latin typeface="EC Square Sans Pro" panose="02000506040000020004" pitchFamily="2" charset="0"/>
              </a:defRPr>
            </a:lvl4pPr>
            <a:lvl5pPr marL="1828800" indent="0" algn="l">
              <a:buNone/>
              <a:defRPr sz="800" b="0" i="0">
                <a:latin typeface="EC Square Sans Pro" panose="02000506040000020004" pitchFamily="2" charset="0"/>
              </a:defRPr>
            </a:lvl5pPr>
          </a:lstStyle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*This space can be used for footnotes. Only use if necessary.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Footnotes should be 3 lines max.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BE" sz="1200" kern="100">
                <a:effectLst/>
                <a:latin typeface="EC Square Sans Pro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*If the alignment to the LEFT covers some of your content, align it to the RIGHT.</a:t>
            </a:r>
            <a:endParaRPr lang="en-B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5;p23">
            <a:extLst>
              <a:ext uri="{FF2B5EF4-FFF2-40B4-BE49-F238E27FC236}">
                <a16:creationId xmlns:a16="http://schemas.microsoft.com/office/drawing/2014/main" id="{6C02EADE-7373-E399-8CD9-B70F0E612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F87770-12B5-60FE-1319-9ED2B294B49F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5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A6DE2-9E69-48C0-0163-FC4F0394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/>
          <a:stretch/>
        </p:blipFill>
        <p:spPr>
          <a:xfrm>
            <a:off x="10726075" y="5901016"/>
            <a:ext cx="125544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48A3EDC-A458-DB46-7D83-E6CFC1D2F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440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8A3EDC-A458-DB46-7D83-E6CFC1D2F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8ACDD4-2CBE-3C42-2CDC-013F33D0318A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69"/>
            <a:ext cx="46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tx2"/>
                </a:solidFill>
              </a:rPr>
              <a:pPr algn="l"/>
              <a:t>‹N›</a:t>
            </a:fld>
            <a:endParaRPr lang="en-IE" sz="1000">
              <a:solidFill>
                <a:schemeClr val="tx2"/>
              </a:solidFill>
            </a:endParaRPr>
          </a:p>
        </p:txBody>
      </p:sp>
      <p:sp>
        <p:nvSpPr>
          <p:cNvPr id="6" name="Google Shape;25;p23">
            <a:extLst>
              <a:ext uri="{FF2B5EF4-FFF2-40B4-BE49-F238E27FC236}">
                <a16:creationId xmlns:a16="http://schemas.microsoft.com/office/drawing/2014/main" id="{1BA50900-9AF6-DCC5-8F92-E9E5BE218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tx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preserve="1" userDrawn="1">
  <p:cSld name="Chapter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8634505-D8F8-8E39-093D-1DE03C467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86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1" imgH="332" progId="TCLayout.ActiveDocument.1">
                  <p:embed/>
                </p:oleObj>
              </mc:Choice>
              <mc:Fallback>
                <p:oleObj name="think-cell Slide" r:id="rId3" imgW="331" imgH="33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634505-D8F8-8E39-093D-1DE03C467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4C7D26-D74C-2987-8FCB-2794511ADAF0}"/>
              </a:ext>
            </a:extLst>
          </p:cNvPr>
          <p:cNvSpPr txBox="1">
            <a:spLocks/>
          </p:cNvSpPr>
          <p:nvPr userDrawn="1"/>
        </p:nvSpPr>
        <p:spPr>
          <a:xfrm>
            <a:off x="376188" y="6282070"/>
            <a:ext cx="463600" cy="3632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B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68364BB-9B21-4D29-A19C-C6410F652861}" type="slidenum">
              <a:rPr lang="en-IE" sz="1000" smtClean="0">
                <a:solidFill>
                  <a:schemeClr val="accent2"/>
                </a:solidFill>
              </a:rPr>
              <a:pPr algn="l"/>
              <a:t>‹N›</a:t>
            </a:fld>
            <a:endParaRPr lang="en-IE" sz="1000">
              <a:solidFill>
                <a:schemeClr val="accent2"/>
              </a:solidFill>
            </a:endParaRPr>
          </a:p>
        </p:txBody>
      </p:sp>
      <p:sp>
        <p:nvSpPr>
          <p:cNvPr id="4" name="Google Shape;25;p23">
            <a:extLst>
              <a:ext uri="{FF2B5EF4-FFF2-40B4-BE49-F238E27FC236}">
                <a16:creationId xmlns:a16="http://schemas.microsoft.com/office/drawing/2014/main" id="{EA9DF5AD-5991-5F2D-1207-75B2838B1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accent2"/>
                </a:solidFill>
                <a:latin typeface="EC Square Sans Pro" panose="02000506040000020004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orient="horz" pos="42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7768E6-686D-6FCB-4E63-5E7EFE65E3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0915182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768E6-686D-6FCB-4E63-5E7EFE65E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71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40" r:id="rId7"/>
    <p:sldLayoutId id="2147483737" r:id="rId8"/>
    <p:sldLayoutId id="2147483738" r:id="rId9"/>
    <p:sldLayoutId id="2147483741" r:id="rId10"/>
    <p:sldLayoutId id="2147483719" r:id="rId11"/>
    <p:sldLayoutId id="2147483716" r:id="rId12"/>
    <p:sldLayoutId id="2147483652" r:id="rId13"/>
    <p:sldLayoutId id="2147483715" r:id="rId14"/>
    <p:sldLayoutId id="2147483655" r:id="rId15"/>
    <p:sldLayoutId id="2147483656" r:id="rId16"/>
    <p:sldLayoutId id="2147483671" r:id="rId17"/>
    <p:sldLayoutId id="2147483672" r:id="rId18"/>
    <p:sldLayoutId id="2147483723" r:id="rId19"/>
    <p:sldLayoutId id="214748375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527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slide" Target="slide12.xml"/><Relationship Id="rId5" Type="http://schemas.openxmlformats.org/officeDocument/2006/relationships/image" Target="../media/image33.png"/><Relationship Id="rId1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4.xml"/><Relationship Id="rId7" Type="http://schemas.openxmlformats.org/officeDocument/2006/relationships/image" Target="../media/image26.sv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5.png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slide" Target="slide12.xml"/><Relationship Id="rId5" Type="http://schemas.openxmlformats.org/officeDocument/2006/relationships/image" Target="../media/image33.png"/><Relationship Id="rId1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slide" Target="slide12.xml"/><Relationship Id="rId5" Type="http://schemas.openxmlformats.org/officeDocument/2006/relationships/image" Target="../media/image33.png"/><Relationship Id="rId1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CC3E7-5D11-C2CA-6AE2-6CE488F85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/>
              <a:t>Flavia GANGALE e Daniele VILLORESI</a:t>
            </a:r>
          </a:p>
          <a:p>
            <a:r>
              <a:rPr lang="en-GB" sz="3200"/>
              <a:t>IF National Contact Point per </a:t>
            </a:r>
            <a:r>
              <a:rPr lang="en-GB" sz="3200" err="1"/>
              <a:t>l’Italia</a:t>
            </a:r>
            <a:endParaRPr lang="en-GB" sz="3200"/>
          </a:p>
          <a:p>
            <a:r>
              <a:rPr lang="en-GB" sz="2600" err="1"/>
              <a:t>Ministero</a:t>
            </a:r>
            <a:r>
              <a:rPr lang="en-GB" sz="2600"/>
              <a:t> </a:t>
            </a:r>
            <a:r>
              <a:rPr lang="en-GB" sz="2600" err="1"/>
              <a:t>dell’Ambiente</a:t>
            </a:r>
            <a:r>
              <a:rPr lang="en-GB" sz="2600"/>
              <a:t> e </a:t>
            </a:r>
            <a:r>
              <a:rPr lang="en-GB" sz="2600" err="1"/>
              <a:t>della</a:t>
            </a:r>
            <a:r>
              <a:rPr lang="en-GB" sz="2600"/>
              <a:t> </a:t>
            </a:r>
            <a:r>
              <a:rPr lang="en-GB" sz="2600" err="1"/>
              <a:t>Sicurezza</a:t>
            </a:r>
            <a:r>
              <a:rPr lang="en-GB" sz="2600"/>
              <a:t> </a:t>
            </a:r>
            <a:r>
              <a:rPr lang="en-GB" sz="2600" err="1"/>
              <a:t>Energeitca</a:t>
            </a:r>
            <a:endParaRPr lang="en-GB" sz="2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9B5440-0C34-AA7E-7391-27AFBB2D9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Il </a:t>
            </a:r>
            <a:r>
              <a:rPr lang="en-GB" b="1" err="1"/>
              <a:t>ruolo</a:t>
            </a:r>
            <a:r>
              <a:rPr lang="en-GB" b="1"/>
              <a:t> del National Contact Point per </a:t>
            </a:r>
            <a:r>
              <a:rPr lang="en-GB" b="1" err="1"/>
              <a:t>l’Innovation</a:t>
            </a:r>
            <a:r>
              <a:rPr lang="en-GB" b="1"/>
              <a:t> FUND</a:t>
            </a:r>
            <a:endParaRPr lang="en-BE" b="1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3393EC3-E8D7-11FB-4586-F9A0D4354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4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395F4-9E1E-9AB7-4062-97B34585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DC0F33-928B-8023-E91B-53814D1C1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5" y="1226821"/>
            <a:ext cx="9877376" cy="4515218"/>
          </a:xfrm>
        </p:spPr>
        <p:txBody>
          <a:bodyPr/>
          <a:lstStyle/>
          <a:p>
            <a:pPr marL="76200" indent="0">
              <a:buNone/>
            </a:pPr>
            <a:r>
              <a:rPr lang="it-IT" dirty="0"/>
              <a:t>Organizzazione di approfondimenti dedicati ai settori industriali:</a:t>
            </a:r>
          </a:p>
          <a:p>
            <a:pPr marL="76200" indent="0">
              <a:buNone/>
            </a:pPr>
            <a:endParaRPr lang="it-IT" sz="3200" dirty="0"/>
          </a:p>
          <a:p>
            <a:pPr marL="76200" indent="0">
              <a:buNone/>
            </a:pPr>
            <a:r>
              <a:rPr lang="it-IT" dirty="0"/>
              <a:t>	</a:t>
            </a:r>
            <a:r>
              <a:rPr lang="it-IT" dirty="0" err="1"/>
              <a:t>Federbeton</a:t>
            </a:r>
            <a:r>
              <a:rPr lang="it-IT" dirty="0"/>
              <a:t> – Dicembre 2024 </a:t>
            </a:r>
          </a:p>
          <a:p>
            <a:pPr marL="76200" indent="0">
              <a:buNone/>
            </a:pPr>
            <a:endParaRPr lang="it-IT" dirty="0"/>
          </a:p>
          <a:p>
            <a:pPr marL="76200" indent="0">
              <a:buNone/>
            </a:pPr>
            <a:endParaRPr lang="it-IT" dirty="0"/>
          </a:p>
          <a:p>
            <a:pPr marL="76200" indent="0">
              <a:buNone/>
            </a:pPr>
            <a:r>
              <a:rPr lang="it-IT" dirty="0"/>
              <a:t>	Marittimo – Settembre 2025</a:t>
            </a:r>
          </a:p>
          <a:p>
            <a:pPr marL="76200" indent="0">
              <a:buNone/>
            </a:pPr>
            <a:endParaRPr lang="it-IT" dirty="0"/>
          </a:p>
          <a:p>
            <a:pPr marL="76200" indent="0">
              <a:buNone/>
            </a:pPr>
            <a:endParaRPr lang="it-IT" dirty="0"/>
          </a:p>
          <a:p>
            <a:pPr marL="76200" indent="0">
              <a:buNone/>
            </a:pPr>
            <a:r>
              <a:rPr lang="it-IT" dirty="0"/>
              <a:t>	Idrogeno – Febbraio 2026</a:t>
            </a:r>
          </a:p>
          <a:p>
            <a:pPr marL="76200" indent="0">
              <a:buNone/>
            </a:pPr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AAA7F1-C631-DFD8-DB19-8C804CA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 dirty="0"/>
              <a:t>Focus </a:t>
            </a:r>
            <a:r>
              <a:rPr lang="en-GB" dirty="0" err="1"/>
              <a:t>settoriale</a:t>
            </a:r>
            <a:endParaRPr lang="en-BE" dirty="0"/>
          </a:p>
        </p:txBody>
      </p:sp>
      <p:pic>
        <p:nvPicPr>
          <p:cNvPr id="24578" name="Picture 2" descr="A blue line drawing of a cement mixer truck&#10;&#10;AI-generated content may be incorrect.">
            <a:extLst>
              <a:ext uri="{FF2B5EF4-FFF2-40B4-BE49-F238E27FC236}">
                <a16:creationId xmlns:a16="http://schemas.microsoft.com/office/drawing/2014/main" id="{28D4CFB3-265A-BBD9-1E4D-6B58B240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5" y="1884363"/>
            <a:ext cx="897909" cy="8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A ship with boxes on it&#10;&#10;AI-generated content may be incorrect.">
            <a:extLst>
              <a:ext uri="{FF2B5EF4-FFF2-40B4-BE49-F238E27FC236}">
                <a16:creationId xmlns:a16="http://schemas.microsoft.com/office/drawing/2014/main" id="{7B68DE0A-98D3-18A2-8DF7-F5708BB6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4" y="3047410"/>
            <a:ext cx="897909" cy="7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E3C3719-D2F6-03EF-9776-49214E71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  <p:pic>
        <p:nvPicPr>
          <p:cNvPr id="2050" name="Picture 2" descr="A black tank with a blue outline&#10;&#10;AI-generated content may be incorrect.">
            <a:extLst>
              <a:ext uri="{FF2B5EF4-FFF2-40B4-BE49-F238E27FC236}">
                <a16:creationId xmlns:a16="http://schemas.microsoft.com/office/drawing/2014/main" id="{94BB9C50-1739-1329-9C26-7E69BB98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8" y="4234522"/>
            <a:ext cx="1016180" cy="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a sinistra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2BEA6E-C47A-6ADD-9B2C-FF6DF30BFC30}"/>
              </a:ext>
            </a:extLst>
          </p:cNvPr>
          <p:cNvSpPr/>
          <p:nvPr/>
        </p:nvSpPr>
        <p:spPr>
          <a:xfrm>
            <a:off x="623478" y="5447315"/>
            <a:ext cx="654715" cy="671841"/>
          </a:xfrm>
          <a:prstGeom prst="lef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19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D377-1C33-499A-24C5-8E4772714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E2A3C0-0783-6F63-86BE-8E7AD449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6" y="1226820"/>
            <a:ext cx="9899222" cy="540237"/>
          </a:xfrm>
        </p:spPr>
        <p:txBody>
          <a:bodyPr/>
          <a:lstStyle/>
          <a:p>
            <a:pPr marL="76200" indent="0">
              <a:buNone/>
            </a:pPr>
            <a:r>
              <a:rPr lang="it-IT" dirty="0"/>
              <a:t>EVENTI</a:t>
            </a:r>
            <a:endParaRPr lang="en-US" dirty="0"/>
          </a:p>
          <a:p>
            <a:pPr marL="76200" indent="0">
              <a:buNone/>
            </a:pPr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167D8B-23C2-183F-7CC7-8FAB2234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 dirty="0"/>
              <a:t>Il National Contact Point </a:t>
            </a:r>
            <a:r>
              <a:rPr lang="en-GB" dirty="0" err="1"/>
              <a:t>italiano</a:t>
            </a:r>
            <a:endParaRPr lang="en-BE" dirty="0"/>
          </a:p>
        </p:txBody>
      </p:sp>
      <p:pic>
        <p:nvPicPr>
          <p:cNvPr id="1026" name="Picture 2" descr="A green outline of a plane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F6CB21-DF3A-8552-330F-5EE7C1C0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7" y="2226624"/>
            <a:ext cx="279083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B797D35C-8AB4-03FE-00A9-7DFF28300B48}"/>
              </a:ext>
            </a:extLst>
          </p:cNvPr>
          <p:cNvGrpSpPr/>
          <p:nvPr/>
        </p:nvGrpSpPr>
        <p:grpSpPr>
          <a:xfrm>
            <a:off x="4264509" y="2204279"/>
            <a:ext cx="2807178" cy="3060000"/>
            <a:chOff x="4072755" y="2239660"/>
            <a:chExt cx="2807178" cy="3155996"/>
          </a:xfrm>
        </p:grpSpPr>
        <p:pic>
          <p:nvPicPr>
            <p:cNvPr id="1031" name="Picture 7" descr="A black and blue building&#10;&#10;AI-generated content may be incorrect.">
              <a:extLst>
                <a:ext uri="{FF2B5EF4-FFF2-40B4-BE49-F238E27FC236}">
                  <a16:creationId xmlns:a16="http://schemas.microsoft.com/office/drawing/2014/main" id="{724E7323-DB7B-5E02-989F-5F9D5AFC3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53" y="3840704"/>
              <a:ext cx="962180" cy="15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 blue outline of a plane&#10;&#10;AI-generated content may be incorrect.">
              <a:extLst>
                <a:ext uri="{FF2B5EF4-FFF2-40B4-BE49-F238E27FC236}">
                  <a16:creationId xmlns:a16="http://schemas.microsoft.com/office/drawing/2014/main" id="{15335D16-9755-6A5D-D7D0-E3A58F425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60" y="3322101"/>
              <a:ext cx="1437816" cy="8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 outline of a truck with a lightning bolt&#10;&#10;AI-generated content may be incorrect.">
              <a:extLst>
                <a:ext uri="{FF2B5EF4-FFF2-40B4-BE49-F238E27FC236}">
                  <a16:creationId xmlns:a16="http://schemas.microsoft.com/office/drawing/2014/main" id="{F4BE6BA5-17D4-0226-4D9C-6C5EB4FA3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55" y="2491099"/>
              <a:ext cx="1362075" cy="14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A ship with boxes on it&#10;&#10;AI-generated content may be incorrect.">
              <a:extLst>
                <a:ext uri="{FF2B5EF4-FFF2-40B4-BE49-F238E27FC236}">
                  <a16:creationId xmlns:a16="http://schemas.microsoft.com/office/drawing/2014/main" id="{53C8C29B-35CD-57BB-65CB-F24D4D41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556" y="4347440"/>
              <a:ext cx="882650" cy="73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 blue line drawing of two cylindrical objects&#10;&#10;AI-generated content may be incorrect.">
              <a:extLst>
                <a:ext uri="{FF2B5EF4-FFF2-40B4-BE49-F238E27FC236}">
                  <a16:creationId xmlns:a16="http://schemas.microsoft.com/office/drawing/2014/main" id="{FCC73EAE-EE5C-46C4-2A1F-B3BC9DFED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753" y="2239660"/>
              <a:ext cx="993803" cy="136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A blue line drawing of a solar panel&#10;&#10;AI-generated content may be incorrect.">
              <a:hlinkClick r:id="rId8" action="ppaction://hlinksldjump"/>
              <a:extLst>
                <a:ext uri="{FF2B5EF4-FFF2-40B4-BE49-F238E27FC236}">
                  <a16:creationId xmlns:a16="http://schemas.microsoft.com/office/drawing/2014/main" id="{6A9E6059-2D6E-A461-0E17-BC45CA40C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15" y="2436332"/>
              <a:ext cx="1144481" cy="147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A blue line drawing of a windmill&#10;&#10;AI-generated content may be incorrect.">
              <a:extLst>
                <a:ext uri="{FF2B5EF4-FFF2-40B4-BE49-F238E27FC236}">
                  <a16:creationId xmlns:a16="http://schemas.microsoft.com/office/drawing/2014/main" id="{C8442C47-A759-3A6B-E5A1-AD22C0F96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77" y="3430722"/>
              <a:ext cx="1362076" cy="174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A2E5C9C-D13F-47F8-5268-9A68FD6079BE}"/>
              </a:ext>
            </a:extLst>
          </p:cNvPr>
          <p:cNvGrpSpPr/>
          <p:nvPr/>
        </p:nvGrpSpPr>
        <p:grpSpPr>
          <a:xfrm>
            <a:off x="8246207" y="2153591"/>
            <a:ext cx="2664000" cy="3060000"/>
            <a:chOff x="8237015" y="2653306"/>
            <a:chExt cx="2295437" cy="2439601"/>
          </a:xfrm>
        </p:grpSpPr>
        <p:pic>
          <p:nvPicPr>
            <p:cNvPr id="1037" name="Picture 13" descr="A building with multiple windows&#10;&#10;AI-generated content may be incorrect.">
              <a:hlinkClick r:id="rId11" action="ppaction://hlinksldjump"/>
              <a:extLst>
                <a:ext uri="{FF2B5EF4-FFF2-40B4-BE49-F238E27FC236}">
                  <a16:creationId xmlns:a16="http://schemas.microsoft.com/office/drawing/2014/main" id="{6BCB3760-9D1D-2454-8C22-5A407E00F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616" y="2653306"/>
              <a:ext cx="1542601" cy="13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A line art of a machine&#10;&#10;AI-generated content may be incorrect.">
              <a:extLst>
                <a:ext uri="{FF2B5EF4-FFF2-40B4-BE49-F238E27FC236}">
                  <a16:creationId xmlns:a16="http://schemas.microsoft.com/office/drawing/2014/main" id="{7EDE9EE7-A525-067F-E684-BB0A6ABC5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015" y="3712775"/>
              <a:ext cx="1386349" cy="138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A light bulb with a black background&#10;&#10;AI-generated content may be incorrect.">
              <a:extLst>
                <a:ext uri="{FF2B5EF4-FFF2-40B4-BE49-F238E27FC236}">
                  <a16:creationId xmlns:a16="http://schemas.microsoft.com/office/drawing/2014/main" id="{6E1D0FD4-86C3-2A51-435B-C58C27028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70" y="3642513"/>
              <a:ext cx="795782" cy="117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EFB0EDA6-CF02-BFFF-57AD-E20EFEFB5D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13736-72E5-9AFE-905E-EEFC5EE5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appa, testo, atlante">
            <a:extLst>
              <a:ext uri="{FF2B5EF4-FFF2-40B4-BE49-F238E27FC236}">
                <a16:creationId xmlns:a16="http://schemas.microsoft.com/office/drawing/2014/main" id="{2D1AB354-D0F4-FD1D-8FC2-79977CB0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29" y="569482"/>
            <a:ext cx="5110027" cy="5850981"/>
          </a:xfrm>
          <a:prstGeom prst="rect">
            <a:avLst/>
          </a:prstGeom>
        </p:spPr>
      </p:pic>
      <p:sp>
        <p:nvSpPr>
          <p:cNvPr id="7" name="Stella a 5 punte 6">
            <a:extLst>
              <a:ext uri="{FF2B5EF4-FFF2-40B4-BE49-F238E27FC236}">
                <a16:creationId xmlns:a16="http://schemas.microsoft.com/office/drawing/2014/main" id="{E2EEF0D1-DDC6-642B-421E-A1E92EE29987}"/>
              </a:ext>
            </a:extLst>
          </p:cNvPr>
          <p:cNvSpPr/>
          <p:nvPr/>
        </p:nvSpPr>
        <p:spPr>
          <a:xfrm>
            <a:off x="5751869" y="1455173"/>
            <a:ext cx="393290" cy="3932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9FD4A5B9-3561-071A-7D77-6CDC6B13F446}"/>
              </a:ext>
            </a:extLst>
          </p:cNvPr>
          <p:cNvSpPr/>
          <p:nvPr/>
        </p:nvSpPr>
        <p:spPr>
          <a:xfrm>
            <a:off x="6946489" y="1351934"/>
            <a:ext cx="393290" cy="3932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E633EEAB-5212-AC5E-9077-EEBFBD34DF29}"/>
              </a:ext>
            </a:extLst>
          </p:cNvPr>
          <p:cNvSpPr/>
          <p:nvPr/>
        </p:nvSpPr>
        <p:spPr>
          <a:xfrm>
            <a:off x="6216155" y="1848463"/>
            <a:ext cx="393290" cy="3932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78A1CE4-7C6C-B177-D9E4-7F127784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9482"/>
            <a:ext cx="3864948" cy="5850981"/>
          </a:xfrm>
        </p:spPr>
        <p:txBody>
          <a:bodyPr/>
          <a:lstStyle/>
          <a:p>
            <a:r>
              <a:rPr lang="it-IT" dirty="0" err="1"/>
              <a:t>SMEs</a:t>
            </a:r>
            <a:endParaRPr lang="it-IT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C91BB0A6-277F-8818-8313-C0663403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  <p:sp>
        <p:nvSpPr>
          <p:cNvPr id="2" name="Freccia a sinistra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597CA1-1F53-9DCA-9B9E-0FE05A468CDD}"/>
              </a:ext>
            </a:extLst>
          </p:cNvPr>
          <p:cNvSpPr/>
          <p:nvPr/>
        </p:nvSpPr>
        <p:spPr>
          <a:xfrm>
            <a:off x="623478" y="5447315"/>
            <a:ext cx="654715" cy="671841"/>
          </a:xfrm>
          <a:prstGeom prst="lef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1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6AD491-A0AD-BB5B-1523-40AE16645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" indent="0">
              <a:buNone/>
            </a:pPr>
            <a:r>
              <a:rPr lang="it-IT" dirty="0"/>
              <a:t>EVENTI</a:t>
            </a:r>
            <a:endParaRPr lang="en-US" dirty="0"/>
          </a:p>
          <a:p>
            <a:pPr marL="10795" indent="0">
              <a:buNone/>
            </a:pPr>
            <a:endParaRPr lang="it-IT" dirty="0"/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</a:rPr>
              <a:t>Transizione verde e Innovation Fund </a:t>
            </a:r>
            <a:r>
              <a:rPr lang="it-IT" dirty="0"/>
              <a:t>– 24 marzo 2023 - Siracusa</a:t>
            </a:r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  <a:latin typeface="EC Square Sans Pro"/>
              </a:rPr>
              <a:t>Trova il tuo programma di finanziamento europeo per l’ambiente, ITALIA </a:t>
            </a:r>
            <a:r>
              <a:rPr lang="it-IT" dirty="0">
                <a:latin typeface="EC Square Sans Pro"/>
              </a:rPr>
              <a:t>– </a:t>
            </a:r>
            <a:r>
              <a:rPr lang="it-IT" i="1" dirty="0">
                <a:latin typeface="EC Square Sans Pro"/>
              </a:rPr>
              <a:t>Opportunità di finanziamento per la sostenibilità, il clima e l’energia pulita </a:t>
            </a:r>
            <a:r>
              <a:rPr lang="it-IT" dirty="0">
                <a:latin typeface="EC Square Sans Pro"/>
              </a:rPr>
              <a:t>– 14 novembre 2023 - Webinar</a:t>
            </a:r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</a:rPr>
              <a:t>Info day Innovation Fund (IF 2023 Call) </a:t>
            </a:r>
            <a:r>
              <a:rPr lang="it-IT" dirty="0"/>
              <a:t>– 23 gennaio 2024 - Roma</a:t>
            </a:r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  <a:latin typeface="EC Square Sans Pro"/>
              </a:rPr>
              <a:t>Opportunità di finanziamento per la decarbonizzazione e la transizione verde: Innovation Fund e Green </a:t>
            </a:r>
            <a:r>
              <a:rPr lang="it-IT" dirty="0" err="1">
                <a:solidFill>
                  <a:srgbClr val="FFC000"/>
                </a:solidFill>
                <a:latin typeface="EC Square Sans Pro"/>
              </a:rPr>
              <a:t>Transition</a:t>
            </a:r>
            <a:r>
              <a:rPr lang="it-IT" dirty="0">
                <a:solidFill>
                  <a:srgbClr val="FFC000"/>
                </a:solidFill>
                <a:latin typeface="EC Square Sans Pro"/>
              </a:rPr>
              <a:t> Fund</a:t>
            </a:r>
            <a:r>
              <a:rPr lang="it-IT" dirty="0">
                <a:latin typeface="EC Square Sans Pro"/>
              </a:rPr>
              <a:t> – 4 giugno 2024 - Milano</a:t>
            </a:r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</a:rPr>
              <a:t>Transizione verde: quali opportunità finanziarie per sostenerne l’attuazione – </a:t>
            </a:r>
            <a:r>
              <a:rPr lang="it-IT" dirty="0"/>
              <a:t>20 novembre 2024 – Genova</a:t>
            </a:r>
          </a:p>
          <a:p>
            <a:pPr marL="467995" indent="-457200">
              <a:buFont typeface="+mj-lt"/>
              <a:buAutoNum type="arabicPeriod"/>
            </a:pPr>
            <a:r>
              <a:rPr lang="it-IT" dirty="0">
                <a:solidFill>
                  <a:srgbClr val="FFC000"/>
                </a:solidFill>
              </a:rPr>
              <a:t>Info day Innovation Fund (IF 2024 Call) </a:t>
            </a:r>
            <a:r>
              <a:rPr lang="it-IT" dirty="0"/>
              <a:t>– 30 gennaio 2025 - Roma</a:t>
            </a:r>
          </a:p>
          <a:p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931CB8-6056-625E-18BE-856970A9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 dirty="0"/>
              <a:t>Il National Contact Point </a:t>
            </a:r>
            <a:r>
              <a:rPr lang="en-GB" dirty="0" err="1"/>
              <a:t>italiano</a:t>
            </a:r>
            <a:endParaRPr lang="en-B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D54476C-23C1-1B60-076E-1EEF5E51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58B5-6EEE-55C4-4A5B-12939386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A1F5F3-3BEA-8E80-87F4-06CCB7F22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12" indent="0">
              <a:buNone/>
            </a:pPr>
            <a:r>
              <a:rPr lang="it-IT"/>
              <a:t>EVENTI</a:t>
            </a:r>
          </a:p>
          <a:p>
            <a:pPr marL="11112" indent="0">
              <a:buNone/>
            </a:pPr>
            <a:endParaRPr lang="it-IT"/>
          </a:p>
          <a:p>
            <a:pPr marL="468312" indent="-457200">
              <a:buFont typeface="+mj-lt"/>
              <a:buAutoNum type="arabicPeriod" startAt="7"/>
            </a:pPr>
            <a:r>
              <a:rPr lang="it-IT">
                <a:solidFill>
                  <a:srgbClr val="FFC000"/>
                </a:solidFill>
              </a:rPr>
              <a:t>Innovazione tecnologica e transizione energetica: Innovation Fund 2024  </a:t>
            </a:r>
            <a:r>
              <a:rPr lang="it-IT"/>
              <a:t>– 20 febbraio 2025 - Milano</a:t>
            </a:r>
          </a:p>
          <a:p>
            <a:pPr marL="468312" indent="-457200">
              <a:buFont typeface="+mj-lt"/>
              <a:buAutoNum type="arabicPeriod" startAt="7"/>
            </a:pPr>
            <a:r>
              <a:rPr lang="it-IT">
                <a:solidFill>
                  <a:srgbClr val="FFC000"/>
                </a:solidFill>
              </a:rPr>
              <a:t>L'Innovation Fund – Opportunità per la decarbonizzazione e la transizione verde​ </a:t>
            </a:r>
            <a:r>
              <a:rPr lang="it-IT"/>
              <a:t>– FORUM PA 2025 – 20 maggio 2025 - Roma</a:t>
            </a:r>
          </a:p>
          <a:p>
            <a:pPr marL="468312" indent="-457200">
              <a:buFont typeface="+mj-lt"/>
              <a:buAutoNum type="arabicPeriod" startAt="7"/>
            </a:pPr>
            <a:r>
              <a:rPr lang="it-IT">
                <a:solidFill>
                  <a:srgbClr val="FFC000"/>
                </a:solidFill>
              </a:rPr>
              <a:t>EU ETS prospettive e opportunità per la decarbonizzazione del settore marittimo </a:t>
            </a:r>
            <a:r>
              <a:rPr lang="it-IT"/>
              <a:t>– 20 settembre 2025 - Palermo</a:t>
            </a:r>
          </a:p>
          <a:p>
            <a:pPr marL="468312" indent="-457200">
              <a:buFont typeface="+mj-lt"/>
              <a:buAutoNum type="arabicPeriod" startAt="7"/>
            </a:pPr>
            <a:r>
              <a:rPr lang="en-US">
                <a:solidFill>
                  <a:srgbClr val="FFC000"/>
                </a:solidFill>
              </a:rPr>
              <a:t>I </a:t>
            </a:r>
            <a:r>
              <a:rPr lang="en-US" err="1">
                <a:solidFill>
                  <a:srgbClr val="FFC000"/>
                </a:solidFill>
              </a:rPr>
              <a:t>risultati</a:t>
            </a:r>
            <a:r>
              <a:rPr lang="en-US">
                <a:solidFill>
                  <a:srgbClr val="FFC000"/>
                </a:solidFill>
              </a:rPr>
              <a:t> della call IF24: State of play e lessons learned​ </a:t>
            </a:r>
            <a:r>
              <a:rPr lang="it-IT"/>
              <a:t>– 10 dicembre 2025 – Roma</a:t>
            </a:r>
          </a:p>
          <a:p>
            <a:pPr marL="468312" indent="-457200">
              <a:buFont typeface="+mj-lt"/>
              <a:buAutoNum type="arabicPeriod" startAt="7"/>
            </a:pPr>
            <a:r>
              <a:rPr lang="en-US">
                <a:solidFill>
                  <a:srgbClr val="FFC000"/>
                </a:solidFill>
              </a:rPr>
              <a:t>The Role of the National Contact Point: ​Supporting Engagement and Access for SMEs​ ​ </a:t>
            </a:r>
            <a:r>
              <a:rPr lang="it-IT"/>
              <a:t>– EU Info day – 16 dicembre 2025 - Bruxelles </a:t>
            </a:r>
            <a:endParaRPr lang="it-IT">
              <a:solidFill>
                <a:srgbClr val="FFC000"/>
              </a:solidFill>
            </a:endParaRPr>
          </a:p>
          <a:p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1C89FA-D82A-9583-0EEE-B87A2089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/>
              <a:t>Il National Contact Point </a:t>
            </a:r>
            <a:r>
              <a:rPr lang="en-GB" err="1"/>
              <a:t>italiano</a:t>
            </a:r>
            <a:endParaRPr lang="en-BE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3CA81C0-37CA-1C12-E648-EE624CEC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Carattere, numero">
            <a:extLst>
              <a:ext uri="{FF2B5EF4-FFF2-40B4-BE49-F238E27FC236}">
                <a16:creationId xmlns:a16="http://schemas.microsoft.com/office/drawing/2014/main" id="{876B6194-9EF9-D2D7-6953-95E40C17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199" y="3863566"/>
            <a:ext cx="3762608" cy="200214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5E2B03-2E7E-A459-8AB7-558E8A049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6" y="1226820"/>
            <a:ext cx="4702598" cy="4480709"/>
          </a:xfrm>
        </p:spPr>
        <p:txBody>
          <a:bodyPr/>
          <a:lstStyle/>
          <a:p>
            <a:pPr marL="11112" indent="0">
              <a:buNone/>
            </a:pPr>
            <a:r>
              <a:rPr lang="it-IT"/>
              <a:t>Web Pages – Innovation Fund </a:t>
            </a:r>
          </a:p>
          <a:p>
            <a:pPr marL="11112" indent="0">
              <a:buNone/>
            </a:pPr>
            <a:endParaRPr lang="it-IT" sz="2000"/>
          </a:p>
          <a:p>
            <a:pPr marL="11112" indent="0">
              <a:buNone/>
            </a:pPr>
            <a:r>
              <a:rPr lang="it-IT" sz="1400"/>
              <a:t>https://www.ets.minambiente.it/InnovationFund</a:t>
            </a:r>
          </a:p>
          <a:p>
            <a:pPr marL="11112" indent="0">
              <a:buNone/>
            </a:pPr>
            <a:endParaRPr lang="it-IT" sz="1400"/>
          </a:p>
          <a:p>
            <a:pPr marL="11112" indent="0">
              <a:buNone/>
            </a:pPr>
            <a:r>
              <a:rPr lang="it-IT" sz="1400"/>
              <a:t>https://cinea.ec.europa.eu/programmes/innovation-fund_en</a:t>
            </a:r>
          </a:p>
          <a:p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77E66D-C3A1-BC80-C36D-194DFE28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/>
              <a:t>Il National Contact Point </a:t>
            </a:r>
            <a:r>
              <a:rPr lang="en-GB" err="1"/>
              <a:t>italiano</a:t>
            </a:r>
            <a:endParaRPr lang="en-BE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3960902-2954-89B2-324E-90D51584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89" y="1520979"/>
            <a:ext cx="4600755" cy="274075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Immagine 10" descr="Immagine che contiene testo, schermata, Carattere, diagramma">
            <a:extLst>
              <a:ext uri="{FF2B5EF4-FFF2-40B4-BE49-F238E27FC236}">
                <a16:creationId xmlns:a16="http://schemas.microsoft.com/office/drawing/2014/main" id="{C3F98B30-620C-F1E1-A29C-FF8920552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030" y="3353590"/>
            <a:ext cx="4192530" cy="211395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09F3ED9-9DFD-EEAB-6E21-5800E72A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84B79-6157-A475-9037-34050909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</p:spPr>
        <p:txBody>
          <a:bodyPr spcFirstLastPara="1" wrap="square" lIns="0" tIns="45700" rIns="91425" bIns="0" anchor="ctr" anchorCtr="0">
            <a:normAutofit/>
          </a:bodyPr>
          <a:lstStyle/>
          <a:p>
            <a:r>
              <a:rPr lang="en-US" b="0" i="0" kern="1200" dirty="0">
                <a:latin typeface="EC Square Sans Pro" panose="02000506040000020004" pitchFamily="2" charset="0"/>
                <a:ea typeface="+mj-ea"/>
                <a:cs typeface="+mj-cs"/>
              </a:rPr>
              <a:t>Linee di azione future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850CF3-ABFA-96AF-E108-8604A0ABF592}"/>
              </a:ext>
            </a:extLst>
          </p:cNvPr>
          <p:cNvSpPr txBox="1"/>
          <p:nvPr/>
        </p:nvSpPr>
        <p:spPr>
          <a:xfrm>
            <a:off x="839786" y="1608024"/>
            <a:ext cx="10512427" cy="38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it-IT" sz="2000"/>
              <a:t>Considerando i risultati ottenuti in questi anni risultati, l’NCP sta rafforzando il proprio impegno per:</a:t>
            </a:r>
          </a:p>
          <a:p>
            <a:endParaRPr lang="it-IT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far conoscere meglio l’Innovation Fund, anche attraverso eventi dedicati ai singoli settori, coinvolgendo diversi soggetti, compreso il mondo bancario;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organizzare iniziative sul territorio, in collaborazione con istituzioni locali e associazioni di categoria;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creare sinergie con altri attori istituzionali impegnati nella promozione degli investimenti industriali tramite strumenti di finanziamento nazionali ed europei;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raggiungere e coinvolgere le piccole e medie imprese (PMI).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9D61FA0-3F83-F74E-FABF-49A93951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73684-8198-30D6-675A-23756FBFE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© European Union 2023</a:t>
            </a:r>
            <a:endParaRPr lang="en-GB" sz="1200" b="1" i="0">
              <a:latin typeface="EC Square Sans Pro" panose="020B05060400000200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b="0" i="0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b="0" i="0" u="none">
                <a:latin typeface="EC Square Sans Pro" panose="020B0506040000020004" pitchFamily="34" charset="0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 b="0" i="0" u="none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 </a:t>
            </a:r>
            <a:r>
              <a:rPr lang="en-GB" sz="1200" b="0" i="0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 lang="en-GB" sz="1200" b="0" i="0">
              <a:latin typeface="EC Square Sans Pro" panose="020B05060400000200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b="0" i="0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Slide xx: element concerned, source: e.g. </a:t>
            </a:r>
            <a:r>
              <a:rPr lang="en-GB" sz="1200" b="0" i="0" err="1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Fotolia.com</a:t>
            </a:r>
            <a:r>
              <a:rPr lang="en-GB" sz="1200" b="0" i="0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; Slide xx: element concerned, source: e.g. </a:t>
            </a:r>
            <a:r>
              <a:rPr lang="en-GB" sz="1200" b="0" i="0" err="1">
                <a:latin typeface="EC Square Sans Pro" panose="020B0506040000020004" pitchFamily="34" charset="0"/>
                <a:ea typeface="Arial"/>
                <a:cs typeface="Arial"/>
                <a:sym typeface="Arial"/>
              </a:rPr>
              <a:t>iStock.com</a:t>
            </a:r>
            <a:endParaRPr lang="en-GB" sz="1200" b="0" i="0">
              <a:latin typeface="EC Square Sans Pro" panose="020B05060400000200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0E0DF-958E-D55B-B296-6590DA91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1724F7-38B6-832C-8574-1A794FA67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388" y="1763023"/>
            <a:ext cx="10065224" cy="275694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latin typeface="+mj-lt"/>
              </a:rPr>
              <a:t>Thank </a:t>
            </a:r>
            <a:r>
              <a:rPr lang="it-IT" dirty="0" err="1">
                <a:latin typeface="+mj-lt"/>
              </a:rPr>
              <a:t>you</a:t>
            </a:r>
            <a:br>
              <a:rPr lang="it-IT" dirty="0">
                <a:latin typeface="+mj-lt"/>
              </a:rPr>
            </a:br>
            <a:br>
              <a:rPr lang="it-IT" sz="2400" dirty="0">
                <a:latin typeface="+mj-lt"/>
              </a:rPr>
            </a:br>
            <a:br>
              <a:rPr lang="it-IT" sz="2400" dirty="0">
                <a:latin typeface="+mj-lt"/>
              </a:rPr>
            </a:br>
            <a:br>
              <a:rPr lang="it-IT" sz="2400" dirty="0">
                <a:latin typeface="+mj-lt"/>
              </a:rPr>
            </a:br>
            <a:r>
              <a:rPr lang="it-IT" sz="2400" dirty="0">
                <a:latin typeface="+mj-lt"/>
              </a:rPr>
              <a:t>innovationfund.ncp@mase.gov.it</a:t>
            </a:r>
            <a:br>
              <a:rPr lang="it-IT" sz="2400" dirty="0">
                <a:latin typeface="+mj-lt"/>
              </a:rPr>
            </a:br>
            <a:r>
              <a:rPr lang="it-IT" sz="2400" dirty="0">
                <a:latin typeface="+mj-lt"/>
              </a:rPr>
              <a:t>gangale.flavia@mase.gov.it</a:t>
            </a:r>
            <a:br>
              <a:rPr lang="it-IT" sz="2400" dirty="0">
                <a:latin typeface="+mj-lt"/>
              </a:rPr>
            </a:br>
            <a:r>
              <a:rPr lang="it-IT" sz="2400" dirty="0">
                <a:latin typeface="+mj-lt"/>
              </a:rPr>
              <a:t>villoresi.daniele@mase.gov.it</a:t>
            </a:r>
            <a:br>
              <a:rPr lang="it-IT" sz="2400" dirty="0">
                <a:latin typeface="+mj-lt"/>
              </a:rPr>
            </a:br>
            <a:endParaRPr lang="en-B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68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7119F-F15C-148C-31E5-E0E87964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5049-AF56-1A7D-399C-0BF2874F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</p:spPr>
        <p:txBody>
          <a:bodyPr/>
          <a:lstStyle/>
          <a:p>
            <a:r>
              <a:rPr lang="en-GB"/>
              <a:t>Il National Contact Point </a:t>
            </a:r>
            <a:r>
              <a:rPr lang="en-GB" err="1"/>
              <a:t>italiano</a:t>
            </a:r>
            <a:endParaRPr lang="en-B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28E9655-7AFD-DF09-C576-610A8FE9B5BC}"/>
              </a:ext>
            </a:extLst>
          </p:cNvPr>
          <p:cNvSpPr/>
          <p:nvPr/>
        </p:nvSpPr>
        <p:spPr>
          <a:xfrm>
            <a:off x="1010651" y="1500116"/>
            <a:ext cx="9887569" cy="450748"/>
          </a:xfrm>
          <a:custGeom>
            <a:avLst/>
            <a:gdLst>
              <a:gd name="connsiteX0" fmla="*/ 0 w 10515601"/>
              <a:gd name="connsiteY0" fmla="*/ 64462 h 386764"/>
              <a:gd name="connsiteX1" fmla="*/ 64462 w 10515601"/>
              <a:gd name="connsiteY1" fmla="*/ 0 h 386764"/>
              <a:gd name="connsiteX2" fmla="*/ 10451139 w 10515601"/>
              <a:gd name="connsiteY2" fmla="*/ 0 h 386764"/>
              <a:gd name="connsiteX3" fmla="*/ 10515601 w 10515601"/>
              <a:gd name="connsiteY3" fmla="*/ 64462 h 386764"/>
              <a:gd name="connsiteX4" fmla="*/ 10515601 w 10515601"/>
              <a:gd name="connsiteY4" fmla="*/ 322302 h 386764"/>
              <a:gd name="connsiteX5" fmla="*/ 10451139 w 10515601"/>
              <a:gd name="connsiteY5" fmla="*/ 386764 h 386764"/>
              <a:gd name="connsiteX6" fmla="*/ 64462 w 10515601"/>
              <a:gd name="connsiteY6" fmla="*/ 386764 h 386764"/>
              <a:gd name="connsiteX7" fmla="*/ 0 w 10515601"/>
              <a:gd name="connsiteY7" fmla="*/ 322302 h 386764"/>
              <a:gd name="connsiteX8" fmla="*/ 0 w 10515601"/>
              <a:gd name="connsiteY8" fmla="*/ 64462 h 3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1" h="386764">
                <a:moveTo>
                  <a:pt x="0" y="64462"/>
                </a:moveTo>
                <a:cubicBezTo>
                  <a:pt x="0" y="28861"/>
                  <a:pt x="28861" y="0"/>
                  <a:pt x="64462" y="0"/>
                </a:cubicBezTo>
                <a:lnTo>
                  <a:pt x="10451139" y="0"/>
                </a:lnTo>
                <a:cubicBezTo>
                  <a:pt x="10486740" y="0"/>
                  <a:pt x="10515601" y="28861"/>
                  <a:pt x="10515601" y="64462"/>
                </a:cubicBezTo>
                <a:lnTo>
                  <a:pt x="10515601" y="322302"/>
                </a:lnTo>
                <a:cubicBezTo>
                  <a:pt x="10515601" y="357903"/>
                  <a:pt x="10486740" y="386764"/>
                  <a:pt x="10451139" y="386764"/>
                </a:cubicBezTo>
                <a:lnTo>
                  <a:pt x="64462" y="386764"/>
                </a:lnTo>
                <a:cubicBezTo>
                  <a:pt x="28861" y="386764"/>
                  <a:pt x="0" y="357903"/>
                  <a:pt x="0" y="322302"/>
                </a:cubicBezTo>
                <a:lnTo>
                  <a:pt x="0" y="644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50" tIns="83650" rIns="83650" bIns="83650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   RUOLO </a:t>
            </a:r>
            <a:endParaRPr kumimoji="0" lang="en-GB" sz="1700" b="1" i="0" u="none" strike="noStrike" kern="1200" cap="none" spc="0" normalizeH="0" baseline="0" noProof="0">
              <a:ln>
                <a:noFill/>
              </a:ln>
              <a:solidFill>
                <a:srgbClr val="BDFFD7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535A80D-30A8-C15E-2547-76A7B9B018D8}"/>
              </a:ext>
            </a:extLst>
          </p:cNvPr>
          <p:cNvSpPr/>
          <p:nvPr/>
        </p:nvSpPr>
        <p:spPr>
          <a:xfrm>
            <a:off x="1010651" y="1904578"/>
            <a:ext cx="9887569" cy="535485"/>
          </a:xfrm>
          <a:custGeom>
            <a:avLst/>
            <a:gdLst>
              <a:gd name="connsiteX0" fmla="*/ 0 w 10515601"/>
              <a:gd name="connsiteY0" fmla="*/ 0 h 529920"/>
              <a:gd name="connsiteX1" fmla="*/ 10515601 w 10515601"/>
              <a:gd name="connsiteY1" fmla="*/ 0 h 529920"/>
              <a:gd name="connsiteX2" fmla="*/ 10515601 w 10515601"/>
              <a:gd name="connsiteY2" fmla="*/ 529920 h 529920"/>
              <a:gd name="connsiteX3" fmla="*/ 0 w 10515601"/>
              <a:gd name="connsiteY3" fmla="*/ 529920 h 529920"/>
              <a:gd name="connsiteX4" fmla="*/ 0 w 10515601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1" h="529920">
                <a:moveTo>
                  <a:pt x="0" y="0"/>
                </a:moveTo>
                <a:lnTo>
                  <a:pt x="10515601" y="0"/>
                </a:lnTo>
                <a:lnTo>
                  <a:pt x="10515601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0320" rIns="113792" bIns="2032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it-IT" sz="1600">
                <a:solidFill>
                  <a:srgbClr val="000000"/>
                </a:solidFill>
                <a:latin typeface="EC Square Sans Pro" panose="02000506040000020004" pitchFamily="2" charset="0"/>
              </a:rPr>
              <a:t>Offrire un supporto gratuito, neutrale e riservato ai promotori dei progetti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BB8C01A-B45C-0EB2-DC0C-4C20AE47D443}"/>
              </a:ext>
            </a:extLst>
          </p:cNvPr>
          <p:cNvSpPr/>
          <p:nvPr/>
        </p:nvSpPr>
        <p:spPr>
          <a:xfrm>
            <a:off x="1010651" y="2418270"/>
            <a:ext cx="9887569" cy="450748"/>
          </a:xfrm>
          <a:custGeom>
            <a:avLst/>
            <a:gdLst>
              <a:gd name="connsiteX0" fmla="*/ 0 w 10515601"/>
              <a:gd name="connsiteY0" fmla="*/ 64462 h 386764"/>
              <a:gd name="connsiteX1" fmla="*/ 64462 w 10515601"/>
              <a:gd name="connsiteY1" fmla="*/ 0 h 386764"/>
              <a:gd name="connsiteX2" fmla="*/ 10451139 w 10515601"/>
              <a:gd name="connsiteY2" fmla="*/ 0 h 386764"/>
              <a:gd name="connsiteX3" fmla="*/ 10515601 w 10515601"/>
              <a:gd name="connsiteY3" fmla="*/ 64462 h 386764"/>
              <a:gd name="connsiteX4" fmla="*/ 10515601 w 10515601"/>
              <a:gd name="connsiteY4" fmla="*/ 322302 h 386764"/>
              <a:gd name="connsiteX5" fmla="*/ 10451139 w 10515601"/>
              <a:gd name="connsiteY5" fmla="*/ 386764 h 386764"/>
              <a:gd name="connsiteX6" fmla="*/ 64462 w 10515601"/>
              <a:gd name="connsiteY6" fmla="*/ 386764 h 386764"/>
              <a:gd name="connsiteX7" fmla="*/ 0 w 10515601"/>
              <a:gd name="connsiteY7" fmla="*/ 322302 h 386764"/>
              <a:gd name="connsiteX8" fmla="*/ 0 w 10515601"/>
              <a:gd name="connsiteY8" fmla="*/ 64462 h 3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1" h="386764">
                <a:moveTo>
                  <a:pt x="0" y="64462"/>
                </a:moveTo>
                <a:cubicBezTo>
                  <a:pt x="0" y="28861"/>
                  <a:pt x="28861" y="0"/>
                  <a:pt x="64462" y="0"/>
                </a:cubicBezTo>
                <a:lnTo>
                  <a:pt x="10451139" y="0"/>
                </a:lnTo>
                <a:cubicBezTo>
                  <a:pt x="10486740" y="0"/>
                  <a:pt x="10515601" y="28861"/>
                  <a:pt x="10515601" y="64462"/>
                </a:cubicBezTo>
                <a:lnTo>
                  <a:pt x="10515601" y="322302"/>
                </a:lnTo>
                <a:cubicBezTo>
                  <a:pt x="10515601" y="357903"/>
                  <a:pt x="10486740" y="386764"/>
                  <a:pt x="10451139" y="386764"/>
                </a:cubicBezTo>
                <a:lnTo>
                  <a:pt x="64462" y="386764"/>
                </a:lnTo>
                <a:cubicBezTo>
                  <a:pt x="28861" y="386764"/>
                  <a:pt x="0" y="357903"/>
                  <a:pt x="0" y="322302"/>
                </a:cubicBezTo>
                <a:lnTo>
                  <a:pt x="0" y="644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50" tIns="83650" rIns="83650" bIns="83650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   MISSION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CA1F4D4-2CF7-39AB-B93F-5CF402181B3B}"/>
              </a:ext>
            </a:extLst>
          </p:cNvPr>
          <p:cNvSpPr/>
          <p:nvPr/>
        </p:nvSpPr>
        <p:spPr>
          <a:xfrm>
            <a:off x="1010651" y="2839061"/>
            <a:ext cx="9887569" cy="929333"/>
          </a:xfrm>
          <a:custGeom>
            <a:avLst/>
            <a:gdLst>
              <a:gd name="connsiteX0" fmla="*/ 0 w 10515601"/>
              <a:gd name="connsiteY0" fmla="*/ 0 h 529920"/>
              <a:gd name="connsiteX1" fmla="*/ 10515601 w 10515601"/>
              <a:gd name="connsiteY1" fmla="*/ 0 h 529920"/>
              <a:gd name="connsiteX2" fmla="*/ 10515601 w 10515601"/>
              <a:gd name="connsiteY2" fmla="*/ 529920 h 529920"/>
              <a:gd name="connsiteX3" fmla="*/ 0 w 10515601"/>
              <a:gd name="connsiteY3" fmla="*/ 529920 h 529920"/>
              <a:gd name="connsiteX4" fmla="*/ 0 w 10515601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1" h="529920">
                <a:moveTo>
                  <a:pt x="0" y="0"/>
                </a:moveTo>
                <a:lnTo>
                  <a:pt x="10515601" y="0"/>
                </a:lnTo>
                <a:lnTo>
                  <a:pt x="10515601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0320" rIns="113792" bIns="20320" numCol="1" spcCol="1270" anchor="ctr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err="1">
                <a:solidFill>
                  <a:srgbClr val="000000"/>
                </a:solidFill>
                <a:latin typeface="EC Square Sans Pro" panose="02000506040000020004" pitchFamily="2" charset="0"/>
              </a:rPr>
              <a:t>Rafforzare</a:t>
            </a:r>
            <a:r>
              <a:rPr lang="en-GB" sz="1600">
                <a:solidFill>
                  <a:srgbClr val="000000"/>
                </a:solidFill>
                <a:latin typeface="EC Square Sans Pro" panose="02000506040000020004" pitchFamily="2" charset="0"/>
              </a:rPr>
              <a:t> la </a:t>
            </a:r>
            <a:r>
              <a:rPr lang="en-GB" sz="1600" err="1">
                <a:solidFill>
                  <a:srgbClr val="000000"/>
                </a:solidFill>
                <a:latin typeface="EC Square Sans Pro" panose="02000506040000020004" pitchFamily="2" charset="0"/>
              </a:rPr>
              <a:t>partecipazione</a:t>
            </a:r>
            <a:r>
              <a:rPr lang="en-GB" sz="1600">
                <a:solidFill>
                  <a:srgbClr val="000000"/>
                </a:solidFill>
                <a:latin typeface="EC Square Sans Pro" panose="02000506040000020004" pitchFamily="2" charset="0"/>
              </a:rPr>
              <a:t> di </a:t>
            </a:r>
            <a:r>
              <a:rPr lang="en-GB" sz="1600" err="1">
                <a:solidFill>
                  <a:srgbClr val="000000"/>
                </a:solidFill>
                <a:latin typeface="EC Square Sans Pro" panose="02000506040000020004" pitchFamily="2" charset="0"/>
              </a:rPr>
              <a:t>operatori</a:t>
            </a:r>
            <a:r>
              <a:rPr lang="en-GB" sz="1600">
                <a:solidFill>
                  <a:srgbClr val="000000"/>
                </a:solidFill>
                <a:latin typeface="EC Square Sans Pro" panose="02000506040000020004" pitchFamily="2" charset="0"/>
              </a:rPr>
              <a:t> </a:t>
            </a:r>
            <a:r>
              <a:rPr lang="en-GB" sz="1600" err="1">
                <a:solidFill>
                  <a:srgbClr val="000000"/>
                </a:solidFill>
                <a:latin typeface="EC Square Sans Pro" panose="02000506040000020004" pitchFamily="2" charset="0"/>
              </a:rPr>
              <a:t>nazionali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it-IT" sz="1600">
                <a:solidFill>
                  <a:srgbClr val="000000"/>
                </a:solidFill>
                <a:latin typeface="EC Square Sans Pro" panose="02000506040000020004" pitchFamily="2" charset="0"/>
              </a:rPr>
              <a:t>contribuire al miglioramento della qualità delle proposte progettuali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Assicurare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l’accesso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alle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informazioni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agli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operatori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4117155-70FE-EFF8-5A5B-F53BE6DED191}"/>
              </a:ext>
            </a:extLst>
          </p:cNvPr>
          <p:cNvSpPr/>
          <p:nvPr/>
        </p:nvSpPr>
        <p:spPr>
          <a:xfrm>
            <a:off x="1010651" y="3764634"/>
            <a:ext cx="9887569" cy="450748"/>
          </a:xfrm>
          <a:custGeom>
            <a:avLst/>
            <a:gdLst>
              <a:gd name="connsiteX0" fmla="*/ 0 w 10515601"/>
              <a:gd name="connsiteY0" fmla="*/ 64462 h 386764"/>
              <a:gd name="connsiteX1" fmla="*/ 64462 w 10515601"/>
              <a:gd name="connsiteY1" fmla="*/ 0 h 386764"/>
              <a:gd name="connsiteX2" fmla="*/ 10451139 w 10515601"/>
              <a:gd name="connsiteY2" fmla="*/ 0 h 386764"/>
              <a:gd name="connsiteX3" fmla="*/ 10515601 w 10515601"/>
              <a:gd name="connsiteY3" fmla="*/ 64462 h 386764"/>
              <a:gd name="connsiteX4" fmla="*/ 10515601 w 10515601"/>
              <a:gd name="connsiteY4" fmla="*/ 322302 h 386764"/>
              <a:gd name="connsiteX5" fmla="*/ 10451139 w 10515601"/>
              <a:gd name="connsiteY5" fmla="*/ 386764 h 386764"/>
              <a:gd name="connsiteX6" fmla="*/ 64462 w 10515601"/>
              <a:gd name="connsiteY6" fmla="*/ 386764 h 386764"/>
              <a:gd name="connsiteX7" fmla="*/ 0 w 10515601"/>
              <a:gd name="connsiteY7" fmla="*/ 322302 h 386764"/>
              <a:gd name="connsiteX8" fmla="*/ 0 w 10515601"/>
              <a:gd name="connsiteY8" fmla="*/ 64462 h 3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1" h="386764">
                <a:moveTo>
                  <a:pt x="0" y="64462"/>
                </a:moveTo>
                <a:cubicBezTo>
                  <a:pt x="0" y="28861"/>
                  <a:pt x="28861" y="0"/>
                  <a:pt x="64462" y="0"/>
                </a:cubicBezTo>
                <a:lnTo>
                  <a:pt x="10451139" y="0"/>
                </a:lnTo>
                <a:cubicBezTo>
                  <a:pt x="10486740" y="0"/>
                  <a:pt x="10515601" y="28861"/>
                  <a:pt x="10515601" y="64462"/>
                </a:cubicBezTo>
                <a:lnTo>
                  <a:pt x="10515601" y="322302"/>
                </a:lnTo>
                <a:cubicBezTo>
                  <a:pt x="10515601" y="357903"/>
                  <a:pt x="10486740" y="386764"/>
                  <a:pt x="10451139" y="386764"/>
                </a:cubicBezTo>
                <a:lnTo>
                  <a:pt x="64462" y="386764"/>
                </a:lnTo>
                <a:cubicBezTo>
                  <a:pt x="28861" y="386764"/>
                  <a:pt x="0" y="357903"/>
                  <a:pt x="0" y="322302"/>
                </a:cubicBezTo>
                <a:lnTo>
                  <a:pt x="0" y="644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50" tIns="83650" rIns="83650" bIns="83650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   </a:t>
            </a:r>
            <a:r>
              <a:rPr kumimoji="0" lang="en-GB" sz="1700" b="1" i="0" u="none" strike="noStrike" kern="1200" cap="none" spc="0" normalizeH="0" baseline="0" noProof="0" err="1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Principali</a:t>
            </a: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err="1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attività</a:t>
            </a:r>
            <a:endParaRPr kumimoji="0" lang="en-GB" sz="1700" b="1" i="0" u="none" strike="noStrike" kern="1200" cap="none" spc="0" normalizeH="0" baseline="0" noProof="0">
              <a:ln>
                <a:noFill/>
              </a:ln>
              <a:solidFill>
                <a:srgbClr val="BDFFD7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E1C47E-55C1-2059-AB35-978C09DB396E}"/>
              </a:ext>
            </a:extLst>
          </p:cNvPr>
          <p:cNvSpPr/>
          <p:nvPr/>
        </p:nvSpPr>
        <p:spPr>
          <a:xfrm>
            <a:off x="1010651" y="4626281"/>
            <a:ext cx="9887569" cy="1382629"/>
          </a:xfrm>
          <a:custGeom>
            <a:avLst/>
            <a:gdLst>
              <a:gd name="connsiteX0" fmla="*/ 0 w 10515601"/>
              <a:gd name="connsiteY0" fmla="*/ 0 h 529920"/>
              <a:gd name="connsiteX1" fmla="*/ 10515601 w 10515601"/>
              <a:gd name="connsiteY1" fmla="*/ 0 h 529920"/>
              <a:gd name="connsiteX2" fmla="*/ 10515601 w 10515601"/>
              <a:gd name="connsiteY2" fmla="*/ 529920 h 529920"/>
              <a:gd name="connsiteX3" fmla="*/ 0 w 10515601"/>
              <a:gd name="connsiteY3" fmla="*/ 529920 h 529920"/>
              <a:gd name="connsiteX4" fmla="*/ 0 w 10515601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1" h="529920">
                <a:moveTo>
                  <a:pt x="0" y="0"/>
                </a:moveTo>
                <a:lnTo>
                  <a:pt x="10515601" y="0"/>
                </a:lnTo>
                <a:lnTo>
                  <a:pt x="10515601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0320" rIns="113792" bIns="20320" numCol="1" spcCol="1270" anchor="ctr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Informazioni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&amp;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Sensibilizzazione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IF Calls</a:t>
            </a:r>
            <a:r>
              <a:rPr lang="en-GB" sz="1600">
                <a:solidFill>
                  <a:srgbClr val="000000"/>
                </a:solidFill>
                <a:latin typeface="EC Square Sans Pro" panose="02000506040000020004" pitchFamily="2" charset="0"/>
              </a:rPr>
              <a:t> -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Regole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di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partecipazione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–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Tempistica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- PDA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Support and guidance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>
                <a:solidFill>
                  <a:srgbClr val="000000"/>
                </a:solidFill>
                <a:latin typeface="EC Square Sans Pro"/>
              </a:rPr>
              <a:t>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mmissibilità delle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proposte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Requisiti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 del bando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</a:endParaRPr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it-IT" sz="1600">
                <a:solidFill>
                  <a:srgbClr val="000000"/>
                </a:solidFill>
                <a:latin typeface="EC Square Sans Pro" panose="02000506040000020004" pitchFamily="2" charset="0"/>
              </a:rPr>
              <a:t>Fornire indicazioni su altri regimi di sostegno o reti di supporto europee e/o nazionali.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  <a:ea typeface="+mn-ea"/>
              <a:cs typeface="+mn-cs"/>
            </a:endParaRP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Capacity building</a:t>
            </a:r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GB" sz="1600" err="1">
                <a:solidFill>
                  <a:srgbClr val="000000"/>
                </a:solidFill>
                <a:latin typeface="EC Square Sans Pro"/>
              </a:rPr>
              <a:t>Convegni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incontri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 con</a:t>
            </a:r>
            <a:r>
              <a:rPr lang="en-GB" sz="1600">
                <a:solidFill>
                  <a:srgbClr val="000000"/>
                </a:solidFill>
                <a:latin typeface="EC Square Sans Pro"/>
              </a:rPr>
              <a:t> 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 proponent,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organizzazione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 degli Info days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</a:endParaRPr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Portale Innovation </a:t>
            </a:r>
            <a:r>
              <a:rPr lang="en-GB" sz="1600">
                <a:solidFill>
                  <a:srgbClr val="000000"/>
                </a:solidFill>
                <a:latin typeface="EC Square Sans Pro"/>
              </a:rPr>
              <a:t>FUND (https://www.ets.minambiente.it/InnovationFund)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00506040000020004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F7EC32-1E29-8C9A-F303-417F2C57C90B}"/>
              </a:ext>
            </a:extLst>
          </p:cNvPr>
          <p:cNvSpPr txBox="1"/>
          <p:nvPr/>
        </p:nvSpPr>
        <p:spPr>
          <a:xfrm>
            <a:off x="2977242" y="1112343"/>
            <a:ext cx="623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Ministero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dell’Ambiente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della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Sicurezza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Energetica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00506040000020004" pitchFamily="2" charset="0"/>
                <a:ea typeface="+mn-ea"/>
                <a:cs typeface="+mn-cs"/>
              </a:rPr>
              <a:t>, DG 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pic>
        <p:nvPicPr>
          <p:cNvPr id="4" name="Elemento grafico 3" descr="Indicatore contorno">
            <a:extLst>
              <a:ext uri="{FF2B5EF4-FFF2-40B4-BE49-F238E27FC236}">
                <a16:creationId xmlns:a16="http://schemas.microsoft.com/office/drawing/2014/main" id="{42340800-AA76-1651-CAC2-313DEE48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1689" y="937731"/>
            <a:ext cx="578712" cy="578712"/>
          </a:xfrm>
          <a:prstGeom prst="rect">
            <a:avLst/>
          </a:prstGeom>
        </p:spPr>
      </p:pic>
      <p:pic>
        <p:nvPicPr>
          <p:cNvPr id="5" name="Elemento grafico 4" descr="Badge dipendente contorno">
            <a:extLst>
              <a:ext uri="{FF2B5EF4-FFF2-40B4-BE49-F238E27FC236}">
                <a16:creationId xmlns:a16="http://schemas.microsoft.com/office/drawing/2014/main" id="{BE89C627-166E-A8CB-DC6E-F07110CD3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0982" y="1421484"/>
            <a:ext cx="572573" cy="572574"/>
          </a:xfrm>
          <a:prstGeom prst="rect">
            <a:avLst/>
          </a:prstGeom>
        </p:spPr>
      </p:pic>
      <p:pic>
        <p:nvPicPr>
          <p:cNvPr id="8" name="Elemento grafico 15" descr="Tiro a segno contorno">
            <a:extLst>
              <a:ext uri="{FF2B5EF4-FFF2-40B4-BE49-F238E27FC236}">
                <a16:creationId xmlns:a16="http://schemas.microsoft.com/office/drawing/2014/main" id="{3CC1FE48-E2ED-819F-369A-34811836C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781" y="2409726"/>
            <a:ext cx="469601" cy="459303"/>
          </a:xfrm>
          <a:prstGeom prst="rect">
            <a:avLst/>
          </a:prstGeom>
        </p:spPr>
      </p:pic>
      <p:pic>
        <p:nvPicPr>
          <p:cNvPr id="15" name="Elemento grafico 16" descr="Pezzi del puzzle contorno">
            <a:extLst>
              <a:ext uri="{FF2B5EF4-FFF2-40B4-BE49-F238E27FC236}">
                <a16:creationId xmlns:a16="http://schemas.microsoft.com/office/drawing/2014/main" id="{D9AF73A4-D10B-03EF-34CE-22016FB8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547" y="3714595"/>
            <a:ext cx="452845" cy="545521"/>
          </a:xfrm>
          <a:prstGeom prst="rect">
            <a:avLst/>
          </a:prstGeom>
        </p:spPr>
      </p:pic>
      <p:pic>
        <p:nvPicPr>
          <p:cNvPr id="7" name="Elemento grafico 15" descr="Tiro a segno contorno">
            <a:extLst>
              <a:ext uri="{FF2B5EF4-FFF2-40B4-BE49-F238E27FC236}">
                <a16:creationId xmlns:a16="http://schemas.microsoft.com/office/drawing/2014/main" id="{688504C5-F4E8-8FE7-6309-0741E434F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74213" y="3235183"/>
            <a:ext cx="469601" cy="45930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96FD0F-01E4-3534-8B81-5E40B747FAA5}"/>
              </a:ext>
            </a:extLst>
          </p:cNvPr>
          <p:cNvSpPr txBox="1"/>
          <p:nvPr/>
        </p:nvSpPr>
        <p:spPr>
          <a:xfrm>
            <a:off x="4411459" y="260270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FFD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  </a:t>
            </a:r>
            <a:endParaRPr lang="it-IT"/>
          </a:p>
        </p:txBody>
      </p:sp>
      <p:pic>
        <p:nvPicPr>
          <p:cNvPr id="20" name="Elemento grafico 16" descr="Pezzi del puzzle contorno">
            <a:extLst>
              <a:ext uri="{FF2B5EF4-FFF2-40B4-BE49-F238E27FC236}">
                <a16:creationId xmlns:a16="http://schemas.microsoft.com/office/drawing/2014/main" id="{3BB00930-6750-5D24-E8BC-AC918AC8B6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82590" y="5864822"/>
            <a:ext cx="452845" cy="545521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8C74D713-077C-8CC0-F251-62946E8120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  <p:pic>
        <p:nvPicPr>
          <p:cNvPr id="6" name="Elemento grafico 4" descr="Badge dipendente contorno">
            <a:extLst>
              <a:ext uri="{FF2B5EF4-FFF2-40B4-BE49-F238E27FC236}">
                <a16:creationId xmlns:a16="http://schemas.microsoft.com/office/drawing/2014/main" id="{1165A769-B03D-53CA-68F0-2E4794F2F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1181" y="1907259"/>
            <a:ext cx="572573" cy="5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938BE-A8FB-897B-B24B-CB5F7439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16C0-5CBA-BE8D-2F61-F434841F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/>
              <a:t>Il National Contact Point </a:t>
            </a:r>
            <a:r>
              <a:rPr lang="en-GB" err="1"/>
              <a:t>italiano</a:t>
            </a:r>
            <a:endParaRPr lang="en-BE"/>
          </a:p>
        </p:txBody>
      </p:sp>
      <p:pic>
        <p:nvPicPr>
          <p:cNvPr id="5" name="Elemento grafico 4" descr="Badge dipendente contorno">
            <a:extLst>
              <a:ext uri="{FF2B5EF4-FFF2-40B4-BE49-F238E27FC236}">
                <a16:creationId xmlns:a16="http://schemas.microsoft.com/office/drawing/2014/main" id="{B19AF8F4-6720-CD7F-D1A8-4E33EA6E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982" y="1478634"/>
            <a:ext cx="572573" cy="572574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22696F37-729F-70B0-8CE5-360F06EA3B95}"/>
              </a:ext>
            </a:extLst>
          </p:cNvPr>
          <p:cNvSpPr/>
          <p:nvPr/>
        </p:nvSpPr>
        <p:spPr>
          <a:xfrm>
            <a:off x="1000982" y="3356458"/>
            <a:ext cx="9887569" cy="450748"/>
          </a:xfrm>
          <a:custGeom>
            <a:avLst/>
            <a:gdLst>
              <a:gd name="connsiteX0" fmla="*/ 0 w 10515601"/>
              <a:gd name="connsiteY0" fmla="*/ 64462 h 386764"/>
              <a:gd name="connsiteX1" fmla="*/ 64462 w 10515601"/>
              <a:gd name="connsiteY1" fmla="*/ 0 h 386764"/>
              <a:gd name="connsiteX2" fmla="*/ 10451139 w 10515601"/>
              <a:gd name="connsiteY2" fmla="*/ 0 h 386764"/>
              <a:gd name="connsiteX3" fmla="*/ 10515601 w 10515601"/>
              <a:gd name="connsiteY3" fmla="*/ 64462 h 386764"/>
              <a:gd name="connsiteX4" fmla="*/ 10515601 w 10515601"/>
              <a:gd name="connsiteY4" fmla="*/ 322302 h 386764"/>
              <a:gd name="connsiteX5" fmla="*/ 10451139 w 10515601"/>
              <a:gd name="connsiteY5" fmla="*/ 386764 h 386764"/>
              <a:gd name="connsiteX6" fmla="*/ 64462 w 10515601"/>
              <a:gd name="connsiteY6" fmla="*/ 386764 h 386764"/>
              <a:gd name="connsiteX7" fmla="*/ 0 w 10515601"/>
              <a:gd name="connsiteY7" fmla="*/ 322302 h 386764"/>
              <a:gd name="connsiteX8" fmla="*/ 0 w 10515601"/>
              <a:gd name="connsiteY8" fmla="*/ 64462 h 3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1" h="386764">
                <a:moveTo>
                  <a:pt x="0" y="64462"/>
                </a:moveTo>
                <a:cubicBezTo>
                  <a:pt x="0" y="28861"/>
                  <a:pt x="28861" y="0"/>
                  <a:pt x="64462" y="0"/>
                </a:cubicBezTo>
                <a:lnTo>
                  <a:pt x="10451139" y="0"/>
                </a:lnTo>
                <a:cubicBezTo>
                  <a:pt x="10486740" y="0"/>
                  <a:pt x="10515601" y="28861"/>
                  <a:pt x="10515601" y="64462"/>
                </a:cubicBezTo>
                <a:lnTo>
                  <a:pt x="10515601" y="322302"/>
                </a:lnTo>
                <a:cubicBezTo>
                  <a:pt x="10515601" y="357903"/>
                  <a:pt x="10486740" y="386764"/>
                  <a:pt x="10451139" y="386764"/>
                </a:cubicBezTo>
                <a:lnTo>
                  <a:pt x="64462" y="386764"/>
                </a:lnTo>
                <a:cubicBezTo>
                  <a:pt x="28861" y="386764"/>
                  <a:pt x="0" y="357903"/>
                  <a:pt x="0" y="322302"/>
                </a:cubicBezTo>
                <a:lnTo>
                  <a:pt x="0" y="644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50" tIns="83650" rIns="83650" bIns="8365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>
                <a:solidFill>
                  <a:srgbClr val="BDFFD7"/>
                </a:solidFill>
                <a:latin typeface="EC Square Sans Pro"/>
              </a:rPr>
              <a:t>            Come le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possono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aiutare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il NCP a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svolgere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al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meglio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il proprio ruolo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05B36D-0EED-61C7-63AE-C1DC10660F25}"/>
              </a:ext>
            </a:extLst>
          </p:cNvPr>
          <p:cNvSpPr txBox="1"/>
          <p:nvPr/>
        </p:nvSpPr>
        <p:spPr>
          <a:xfrm>
            <a:off x="1000982" y="2027061"/>
            <a:ext cx="9897238" cy="9233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0320" rIns="113792" bIns="20320" numCol="1" spcCol="1270" anchor="ctr" anchorCtr="0">
            <a:noAutofit/>
          </a:bodyPr>
          <a:lstStyle>
            <a:defPPr>
              <a:defRPr lang="en-BE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 sz="1600">
                <a:solidFill>
                  <a:srgbClr val="000000"/>
                </a:solidFill>
                <a:latin typeface="EC Square Sans Pro" panose="02000506040000020004" pitchFamily="2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Divulgando</a:t>
            </a:r>
            <a:r>
              <a:rPr lang="en-US"/>
              <a:t> le </a:t>
            </a:r>
            <a:r>
              <a:rPr lang="en-US" err="1"/>
              <a:t>informazioni</a:t>
            </a:r>
            <a:r>
              <a:rPr lang="en-US"/>
              <a:t> e </a:t>
            </a:r>
            <a:r>
              <a:rPr lang="en-US" err="1"/>
              <a:t>promuovendo</a:t>
            </a:r>
            <a:r>
              <a:rPr lang="en-US"/>
              <a:t> le </a:t>
            </a:r>
            <a:r>
              <a:rPr lang="en-US" err="1"/>
              <a:t>opportunità</a:t>
            </a:r>
            <a:r>
              <a:rPr lang="en-US"/>
              <a:t> di </a:t>
            </a:r>
            <a:r>
              <a:rPr lang="en-US" err="1"/>
              <a:t>finanziamento</a:t>
            </a:r>
            <a:r>
              <a:rPr lang="en-US"/>
              <a:t> </a:t>
            </a:r>
            <a:r>
              <a:rPr lang="en-US" err="1"/>
              <a:t>dell'IF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Fornendo</a:t>
            </a:r>
            <a:r>
              <a:rPr lang="en-US"/>
              <a:t> </a:t>
            </a:r>
            <a:r>
              <a:rPr lang="en-US" err="1"/>
              <a:t>orientamento</a:t>
            </a:r>
            <a:r>
              <a:rPr lang="en-US"/>
              <a:t> e </a:t>
            </a:r>
            <a:r>
              <a:rPr lang="en-US" err="1"/>
              <a:t>supporto</a:t>
            </a:r>
            <a:r>
              <a:rPr lang="en-US"/>
              <a:t> per </a:t>
            </a:r>
            <a:r>
              <a:rPr lang="en-US" err="1"/>
              <a:t>meglio</a:t>
            </a:r>
            <a:r>
              <a:rPr lang="en-US"/>
              <a:t> </a:t>
            </a:r>
            <a:r>
              <a:rPr lang="en-US" err="1"/>
              <a:t>inquadrare</a:t>
            </a:r>
            <a:r>
              <a:rPr lang="en-US"/>
              <a:t> la </a:t>
            </a:r>
            <a:r>
              <a:rPr lang="en-US" err="1"/>
              <a:t>proposta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Agendo</a:t>
            </a:r>
            <a:r>
              <a:rPr lang="en-US"/>
              <a:t> da punto di </a:t>
            </a:r>
            <a:r>
              <a:rPr lang="en-US" err="1"/>
              <a:t>contatto</a:t>
            </a:r>
            <a:r>
              <a:rPr lang="en-US"/>
              <a:t> e '</a:t>
            </a:r>
            <a:r>
              <a:rPr lang="en-US" err="1"/>
              <a:t>smistamento</a:t>
            </a:r>
            <a:r>
              <a:rPr lang="en-US"/>
              <a:t>' delle </a:t>
            </a:r>
            <a:r>
              <a:rPr lang="en-US" err="1"/>
              <a:t>richieste</a:t>
            </a:r>
            <a:r>
              <a:rPr lang="en-US"/>
              <a:t> relative al </a:t>
            </a:r>
            <a:r>
              <a:rPr lang="en-US" err="1"/>
              <a:t>progetto</a:t>
            </a:r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3C15B35-AF9E-081D-186B-30A7611548AD}"/>
              </a:ext>
            </a:extLst>
          </p:cNvPr>
          <p:cNvSpPr/>
          <p:nvPr/>
        </p:nvSpPr>
        <p:spPr>
          <a:xfrm>
            <a:off x="1012601" y="1508328"/>
            <a:ext cx="9887569" cy="450748"/>
          </a:xfrm>
          <a:custGeom>
            <a:avLst/>
            <a:gdLst>
              <a:gd name="connsiteX0" fmla="*/ 0 w 10515601"/>
              <a:gd name="connsiteY0" fmla="*/ 64462 h 386764"/>
              <a:gd name="connsiteX1" fmla="*/ 64462 w 10515601"/>
              <a:gd name="connsiteY1" fmla="*/ 0 h 386764"/>
              <a:gd name="connsiteX2" fmla="*/ 10451139 w 10515601"/>
              <a:gd name="connsiteY2" fmla="*/ 0 h 386764"/>
              <a:gd name="connsiteX3" fmla="*/ 10515601 w 10515601"/>
              <a:gd name="connsiteY3" fmla="*/ 64462 h 386764"/>
              <a:gd name="connsiteX4" fmla="*/ 10515601 w 10515601"/>
              <a:gd name="connsiteY4" fmla="*/ 322302 h 386764"/>
              <a:gd name="connsiteX5" fmla="*/ 10451139 w 10515601"/>
              <a:gd name="connsiteY5" fmla="*/ 386764 h 386764"/>
              <a:gd name="connsiteX6" fmla="*/ 64462 w 10515601"/>
              <a:gd name="connsiteY6" fmla="*/ 386764 h 386764"/>
              <a:gd name="connsiteX7" fmla="*/ 0 w 10515601"/>
              <a:gd name="connsiteY7" fmla="*/ 322302 h 386764"/>
              <a:gd name="connsiteX8" fmla="*/ 0 w 10515601"/>
              <a:gd name="connsiteY8" fmla="*/ 64462 h 3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1" h="386764">
                <a:moveTo>
                  <a:pt x="0" y="64462"/>
                </a:moveTo>
                <a:cubicBezTo>
                  <a:pt x="0" y="28861"/>
                  <a:pt x="28861" y="0"/>
                  <a:pt x="64462" y="0"/>
                </a:cubicBezTo>
                <a:lnTo>
                  <a:pt x="10451139" y="0"/>
                </a:lnTo>
                <a:cubicBezTo>
                  <a:pt x="10486740" y="0"/>
                  <a:pt x="10515601" y="28861"/>
                  <a:pt x="10515601" y="64462"/>
                </a:cubicBezTo>
                <a:lnTo>
                  <a:pt x="10515601" y="322302"/>
                </a:lnTo>
                <a:cubicBezTo>
                  <a:pt x="10515601" y="357903"/>
                  <a:pt x="10486740" y="386764"/>
                  <a:pt x="10451139" y="386764"/>
                </a:cubicBezTo>
                <a:lnTo>
                  <a:pt x="64462" y="386764"/>
                </a:lnTo>
                <a:cubicBezTo>
                  <a:pt x="28861" y="386764"/>
                  <a:pt x="0" y="357903"/>
                  <a:pt x="0" y="322302"/>
                </a:cubicBezTo>
                <a:lnTo>
                  <a:pt x="0" y="644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650" tIns="83650" rIns="83650" bIns="83650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>
                <a:solidFill>
                  <a:srgbClr val="BDFFD7"/>
                </a:solidFill>
                <a:latin typeface="EC Square Sans Pro"/>
              </a:rPr>
              <a:t>            Come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può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supportare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le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imprese</a:t>
            </a:r>
            <a:r>
              <a:rPr lang="en-US" sz="1700" b="1">
                <a:solidFill>
                  <a:srgbClr val="BDFFD7"/>
                </a:solidFill>
                <a:latin typeface="EC Square Sans Pro"/>
              </a:rPr>
              <a:t> </a:t>
            </a:r>
            <a:r>
              <a:rPr lang="en-US" sz="1700" b="1" err="1">
                <a:solidFill>
                  <a:srgbClr val="BDFFD7"/>
                </a:solidFill>
                <a:latin typeface="EC Square Sans Pro"/>
              </a:rPr>
              <a:t>proponenti</a:t>
            </a:r>
            <a:endParaRPr lang="en-US" sz="1700" b="1">
              <a:solidFill>
                <a:srgbClr val="BDFFD7"/>
              </a:solidFill>
              <a:latin typeface="EC Square Sans Pro"/>
            </a:endParaRPr>
          </a:p>
        </p:txBody>
      </p:sp>
      <p:pic>
        <p:nvPicPr>
          <p:cNvPr id="22530" name="Picture 2" descr="A light bulb with a black background&#10;&#10;AI-generated content may be incorrect.">
            <a:extLst>
              <a:ext uri="{FF2B5EF4-FFF2-40B4-BE49-F238E27FC236}">
                <a16:creationId xmlns:a16="http://schemas.microsoft.com/office/drawing/2014/main" id="{F5605C9E-F1DE-0317-3BD0-CA258109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2" y="1545840"/>
            <a:ext cx="269785" cy="3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AFE41B0-2DD9-0494-B371-93E0EB04FD9E}"/>
              </a:ext>
            </a:extLst>
          </p:cNvPr>
          <p:cNvSpPr txBox="1"/>
          <p:nvPr/>
        </p:nvSpPr>
        <p:spPr>
          <a:xfrm>
            <a:off x="1000981" y="3895624"/>
            <a:ext cx="9897237" cy="15514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20320" rIns="113792" bIns="20320" numCol="1" spcCol="1270" anchor="ctr" anchorCtr="0">
            <a:noAutofit/>
          </a:bodyPr>
          <a:lstStyle>
            <a:defPPr>
              <a:defRPr lang="en-B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  <a:defRPr sz="1600">
                <a:solidFill>
                  <a:srgbClr val="000000"/>
                </a:solidFill>
                <a:latin typeface="EC Square Sans Pro" panose="02000506040000020004" pitchFamily="2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err="1"/>
              <a:t>Contattando</a:t>
            </a:r>
            <a:r>
              <a:rPr lang="en-US"/>
              <a:t> </a:t>
            </a:r>
            <a:r>
              <a:rPr lang="en-US" err="1"/>
              <a:t>tempestivamente</a:t>
            </a:r>
            <a:r>
              <a:rPr lang="en-US"/>
              <a:t> il NCP per </a:t>
            </a:r>
            <a:r>
              <a:rPr lang="en-US" err="1"/>
              <a:t>ricevere</a:t>
            </a:r>
            <a:r>
              <a:rPr lang="en-US"/>
              <a:t> </a:t>
            </a:r>
            <a:r>
              <a:rPr lang="en-US" err="1"/>
              <a:t>guida</a:t>
            </a:r>
            <a:r>
              <a:rPr lang="en-US"/>
              <a:t> e </a:t>
            </a:r>
            <a:r>
              <a:rPr lang="en-US" err="1"/>
              <a:t>supporto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predisposizione</a:t>
            </a:r>
            <a:r>
              <a:rPr lang="en-US"/>
              <a:t> della </a:t>
            </a:r>
            <a:r>
              <a:rPr lang="en-US" err="1"/>
              <a:t>proposta</a:t>
            </a:r>
            <a:r>
              <a:rPr lang="en-US"/>
              <a:t> </a:t>
            </a:r>
            <a:r>
              <a:rPr lang="en-US" err="1"/>
              <a:t>progettuale</a:t>
            </a:r>
            <a:r>
              <a:rPr lang="en-US"/>
              <a:t> e per la </a:t>
            </a:r>
            <a:r>
              <a:rPr lang="en-US" err="1"/>
              <a:t>eventuale</a:t>
            </a:r>
            <a:r>
              <a:rPr lang="en-US"/>
              <a:t> </a:t>
            </a:r>
            <a:r>
              <a:rPr lang="en-US" err="1"/>
              <a:t>richiesta</a:t>
            </a:r>
            <a:r>
              <a:rPr lang="en-US"/>
              <a:t> di </a:t>
            </a:r>
            <a:r>
              <a:rPr lang="en-US" err="1"/>
              <a:t>lettere</a:t>
            </a:r>
            <a:r>
              <a:rPr lang="en-US"/>
              <a:t> di </a:t>
            </a:r>
            <a:r>
              <a:rPr lang="en-US" err="1"/>
              <a:t>supporto</a:t>
            </a:r>
            <a:endParaRPr lang="en-US"/>
          </a:p>
          <a:p>
            <a:r>
              <a:rPr lang="en-US" err="1"/>
              <a:t>Mantenendo</a:t>
            </a:r>
            <a:r>
              <a:rPr lang="en-US"/>
              <a:t> </a:t>
            </a:r>
            <a:r>
              <a:rPr lang="en-US" err="1"/>
              <a:t>l'NCP</a:t>
            </a:r>
            <a:r>
              <a:rPr lang="en-US"/>
              <a:t> </a:t>
            </a:r>
            <a:r>
              <a:rPr lang="en-US" err="1"/>
              <a:t>informato</a:t>
            </a:r>
            <a:r>
              <a:rPr lang="en-US"/>
              <a:t> </a:t>
            </a:r>
            <a:r>
              <a:rPr lang="en-US" err="1"/>
              <a:t>durante</a:t>
            </a:r>
            <a:r>
              <a:rPr lang="en-US"/>
              <a:t> </a:t>
            </a:r>
            <a:r>
              <a:rPr lang="en-US" err="1"/>
              <a:t>l'intero</a:t>
            </a:r>
            <a:r>
              <a:rPr lang="en-US"/>
              <a:t> </a:t>
            </a:r>
            <a:r>
              <a:rPr lang="en-US" err="1"/>
              <a:t>corso</a:t>
            </a:r>
            <a:r>
              <a:rPr lang="en-US"/>
              <a:t> </a:t>
            </a:r>
            <a:r>
              <a:rPr lang="en-US" err="1"/>
              <a:t>progettuale</a:t>
            </a:r>
            <a:r>
              <a:rPr lang="en-US"/>
              <a:t> – dal design della </a:t>
            </a:r>
            <a:r>
              <a:rPr lang="en-US" err="1"/>
              <a:t>proposta</a:t>
            </a:r>
            <a:r>
              <a:rPr lang="en-US"/>
              <a:t> </a:t>
            </a:r>
            <a:r>
              <a:rPr lang="en-US" err="1"/>
              <a:t>all'implementazione</a:t>
            </a:r>
            <a:r>
              <a:rPr lang="en-US"/>
              <a:t> del </a:t>
            </a:r>
            <a:r>
              <a:rPr lang="en-US" err="1"/>
              <a:t>progetto</a:t>
            </a:r>
            <a:endParaRPr lang="en-US"/>
          </a:p>
          <a:p>
            <a:r>
              <a:rPr lang="en-US" err="1"/>
              <a:t>Condividendo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propri</a:t>
            </a:r>
            <a:r>
              <a:rPr lang="en-US"/>
              <a:t> </a:t>
            </a:r>
            <a:r>
              <a:rPr lang="en-US" err="1"/>
              <a:t>dubbi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eventuali</a:t>
            </a:r>
            <a:r>
              <a:rPr lang="en-US"/>
              <a:t> </a:t>
            </a:r>
            <a:r>
              <a:rPr lang="en-US" err="1"/>
              <a:t>chiarimenti</a:t>
            </a:r>
            <a:r>
              <a:rPr lang="en-US"/>
              <a:t> della </a:t>
            </a:r>
            <a:r>
              <a:rPr lang="en-US" err="1"/>
              <a:t>Commissione</a:t>
            </a:r>
            <a:r>
              <a:rPr lang="en-US"/>
              <a:t> e le </a:t>
            </a:r>
            <a:r>
              <a:rPr lang="en-US" err="1"/>
              <a:t>valutazioni</a:t>
            </a:r>
            <a:r>
              <a:rPr lang="en-US"/>
              <a:t> (ESR) con </a:t>
            </a:r>
            <a:r>
              <a:rPr lang="en-US" err="1"/>
              <a:t>l'NCP</a:t>
            </a:r>
            <a:endParaRPr lang="en-US"/>
          </a:p>
        </p:txBody>
      </p:sp>
      <p:pic>
        <p:nvPicPr>
          <p:cNvPr id="22534" name="Picture 6" descr="A blue and green outline of a crystal ball&#10;&#10;Description automatically generated">
            <a:extLst>
              <a:ext uri="{FF2B5EF4-FFF2-40B4-BE49-F238E27FC236}">
                <a16:creationId xmlns:a16="http://schemas.microsoft.com/office/drawing/2014/main" id="{4AC8225B-38E2-0F3B-8AAD-130778CF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47" y="3366029"/>
            <a:ext cx="393641" cy="43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A blue and green outline of a crystal ball&#10;&#10;Description automatically generated">
            <a:extLst>
              <a:ext uri="{FF2B5EF4-FFF2-40B4-BE49-F238E27FC236}">
                <a16:creationId xmlns:a16="http://schemas.microsoft.com/office/drawing/2014/main" id="{18CB62A2-D3A6-AF03-4F74-76B2510C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124" y="5319684"/>
            <a:ext cx="393641" cy="43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A light bulb with a black background&#10;&#10;AI-generated content may be incorrect.">
            <a:extLst>
              <a:ext uri="{FF2B5EF4-FFF2-40B4-BE49-F238E27FC236}">
                <a16:creationId xmlns:a16="http://schemas.microsoft.com/office/drawing/2014/main" id="{F55F8786-73CB-0D2D-CD95-4AEA8661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51" y="2488726"/>
            <a:ext cx="269785" cy="3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8C9D5DBC-CCC5-CB53-8B31-F390FB794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id="{C21C3C63-AFC7-7322-1B44-FF64E211D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701279"/>
              </p:ext>
            </p:extLst>
          </p:nvPr>
        </p:nvGraphicFramePr>
        <p:xfrm>
          <a:off x="1354135" y="3560497"/>
          <a:ext cx="10076648" cy="256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585C515E-FCC5-7466-728F-89484B6B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</p:spPr>
        <p:txBody>
          <a:bodyPr/>
          <a:lstStyle/>
          <a:p>
            <a:r>
              <a:rPr lang="it-IT" sz="3600" dirty="0">
                <a:latin typeface="EC Square Sans Pro"/>
              </a:rPr>
              <a:t>Candidature e progetti selezionati per Stato membro</a:t>
            </a:r>
            <a:endParaRPr lang="en-BE" sz="3600" dirty="0">
              <a:latin typeface="EC Square Sans Pro"/>
            </a:endParaRPr>
          </a:p>
        </p:txBody>
      </p:sp>
      <p:sp>
        <p:nvSpPr>
          <p:cNvPr id="17" name="Box">
            <a:extLst>
              <a:ext uri="{FF2B5EF4-FFF2-40B4-BE49-F238E27FC236}">
                <a16:creationId xmlns:a16="http://schemas.microsoft.com/office/drawing/2014/main" id="{7C87F681-66EB-0293-6A50-169090BD4E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3861" y="1069752"/>
            <a:ext cx="720800" cy="226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/>
              </a:rPr>
              <a:t>Progetti</a:t>
            </a:r>
            <a:r>
              <a:rPr lang="en-US" sz="1000" b="1" dirty="0">
                <a:solidFill>
                  <a:srgbClr val="FFFFFF"/>
                </a:solidFill>
                <a:latin typeface="EC Square Sans Pro"/>
              </a:rPr>
              <a:t> per Stato </a:t>
            </a:r>
            <a:r>
              <a:rPr lang="en-US" sz="1000" b="1" dirty="0" err="1">
                <a:solidFill>
                  <a:srgbClr val="FFFFFF"/>
                </a:solidFill>
                <a:latin typeface="EC Square Sans Pro"/>
              </a:rPr>
              <a:t>membro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00506040000020004" pitchFamily="2" charset="0"/>
            </a:endParaRPr>
          </a:p>
        </p:txBody>
      </p:sp>
      <p:pic>
        <p:nvPicPr>
          <p:cNvPr id="18" name="Folder">
            <a:extLst>
              <a:ext uri="{FF2B5EF4-FFF2-40B4-BE49-F238E27FC236}">
                <a16:creationId xmlns:a16="http://schemas.microsoft.com/office/drawing/2014/main" id="{58B201A0-410D-F396-74C2-4015BEE71C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127" y="2717594"/>
            <a:ext cx="414585" cy="414585"/>
          </a:xfrm>
          <a:prstGeom prst="rect">
            <a:avLst/>
          </a:prstGeom>
        </p:spPr>
      </p:pic>
      <p:sp>
        <p:nvSpPr>
          <p:cNvPr id="19" name="Box">
            <a:extLst>
              <a:ext uri="{FF2B5EF4-FFF2-40B4-BE49-F238E27FC236}">
                <a16:creationId xmlns:a16="http://schemas.microsoft.com/office/drawing/2014/main" id="{7EB4EE23-26E8-20AF-694F-D4397333AA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3861" y="3752048"/>
            <a:ext cx="720800" cy="2266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>
              <a:defRPr/>
            </a:pPr>
            <a:r>
              <a:rPr lang="en-US" sz="1000" b="1" dirty="0">
                <a:solidFill>
                  <a:srgbClr val="FFFFFF"/>
                </a:solidFill>
                <a:latin typeface="EC Square Sans Pro"/>
              </a:rPr>
              <a:t>Candidature per Stato </a:t>
            </a:r>
            <a:r>
              <a:rPr lang="en-US" sz="1000" b="1" dirty="0" err="1">
                <a:solidFill>
                  <a:srgbClr val="FFFFFF"/>
                </a:solidFill>
                <a:latin typeface="EC Square Sans Pro"/>
              </a:rPr>
              <a:t>membro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35CD1D4-0DD2-49B9-AAD9-38ECA3FA4474}"/>
              </a:ext>
            </a:extLst>
          </p:cNvPr>
          <p:cNvSpPr/>
          <p:nvPr/>
        </p:nvSpPr>
        <p:spPr>
          <a:xfrm>
            <a:off x="2408879" y="1868308"/>
            <a:ext cx="360000" cy="16783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96501FE-97B0-5E43-3CCB-2DC3DA3E5487}"/>
              </a:ext>
            </a:extLst>
          </p:cNvPr>
          <p:cNvSpPr/>
          <p:nvPr/>
        </p:nvSpPr>
        <p:spPr>
          <a:xfrm>
            <a:off x="2399254" y="4641868"/>
            <a:ext cx="360000" cy="15193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graphicFrame>
        <p:nvGraphicFramePr>
          <p:cNvPr id="22" name="Chart 15">
            <a:extLst>
              <a:ext uri="{FF2B5EF4-FFF2-40B4-BE49-F238E27FC236}">
                <a16:creationId xmlns:a16="http://schemas.microsoft.com/office/drawing/2014/main" id="{354FC399-3DF3-28CF-4010-6BAE4D6AE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337606"/>
              </p:ext>
            </p:extLst>
          </p:nvPr>
        </p:nvGraphicFramePr>
        <p:xfrm>
          <a:off x="1584138" y="1069752"/>
          <a:ext cx="9875520" cy="24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0">
            <a:extLst>
              <a:ext uri="{FF2B5EF4-FFF2-40B4-BE49-F238E27FC236}">
                <a16:creationId xmlns:a16="http://schemas.microsoft.com/office/drawing/2014/main" id="{40942B46-7533-CF50-D66B-E6AEDB56DF33}"/>
              </a:ext>
            </a:extLst>
          </p:cNvPr>
          <p:cNvSpPr txBox="1"/>
          <p:nvPr/>
        </p:nvSpPr>
        <p:spPr>
          <a:xfrm>
            <a:off x="2303001" y="4175922"/>
            <a:ext cx="2437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123 </a:t>
            </a:r>
            <a:r>
              <a:rPr lang="en-IE" sz="1600" i="1" dirty="0">
                <a:solidFill>
                  <a:srgbClr val="C00000"/>
                </a:solidFill>
                <a:latin typeface="EC Square Sans Pro"/>
              </a:rPr>
              <a:t>applications per </a:t>
            </a:r>
            <a:r>
              <a:rPr lang="en-IE" sz="1600" i="1" dirty="0" err="1">
                <a:solidFill>
                  <a:srgbClr val="C00000"/>
                </a:solidFill>
                <a:latin typeface="EC Square Sans Pro"/>
              </a:rPr>
              <a:t>l’Italia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A289749-FCC1-5C53-180A-8BA4AFE7C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BE150D-5759-8402-C5CE-DBEF4BFB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3858"/>
            <a:ext cx="10512426" cy="836613"/>
          </a:xfrm>
        </p:spPr>
        <p:txBody>
          <a:bodyPr/>
          <a:lstStyle/>
          <a:p>
            <a:r>
              <a:rPr lang="it-IT" dirty="0">
                <a:latin typeface="EC Square Sans Pro"/>
              </a:rPr>
              <a:t>Progetti selezionati e Finanziati </a:t>
            </a:r>
            <a:endParaRPr lang="en-US" dirty="0"/>
          </a:p>
        </p:txBody>
      </p:sp>
      <p:pic>
        <p:nvPicPr>
          <p:cNvPr id="6" name="Picture 23" descr="A map of italy with different countries/regions&#10;&#10;Description automatically generated">
            <a:extLst>
              <a:ext uri="{FF2B5EF4-FFF2-40B4-BE49-F238E27FC236}">
                <a16:creationId xmlns:a16="http://schemas.microsoft.com/office/drawing/2014/main" id="{63867E37-CA8F-CE34-080D-D44BBB914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0" y="2085813"/>
            <a:ext cx="3275461" cy="31725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5275CB-D196-ACC1-B447-AF13D04A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61" y="1928685"/>
            <a:ext cx="4331269" cy="36609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D6CAD1-99CD-B625-80D1-53588A4391F2}"/>
              </a:ext>
            </a:extLst>
          </p:cNvPr>
          <p:cNvSpPr txBox="1"/>
          <p:nvPr/>
        </p:nvSpPr>
        <p:spPr>
          <a:xfrm>
            <a:off x="1217409" y="1599624"/>
            <a:ext cx="34517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7573"/>
                </a:solidFill>
                <a:latin typeface="EC Square Sans Pro"/>
              </a:rPr>
              <a:t>Distribuzione geografica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573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59277D-68D3-2E29-5B31-5D8EE5E1C820}"/>
              </a:ext>
            </a:extLst>
          </p:cNvPr>
          <p:cNvSpPr txBox="1"/>
          <p:nvPr/>
        </p:nvSpPr>
        <p:spPr>
          <a:xfrm>
            <a:off x="5394205" y="1559354"/>
            <a:ext cx="34517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7573"/>
                </a:solidFill>
                <a:latin typeface="EC Square Sans Pro"/>
              </a:rPr>
              <a:t>Settore industriale </a:t>
            </a:r>
            <a:endParaRPr lang="it-IT" sz="1800" b="1" i="0" u="none" strike="noStrike" kern="1200" cap="none" spc="0" normalizeH="0" baseline="0" noProof="0" dirty="0">
              <a:ln>
                <a:noFill/>
              </a:ln>
              <a:solidFill>
                <a:srgbClr val="007573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461D46-91BA-FF97-88C1-B591394E9EFD}"/>
              </a:ext>
            </a:extLst>
          </p:cNvPr>
          <p:cNvSpPr txBox="1"/>
          <p:nvPr/>
        </p:nvSpPr>
        <p:spPr>
          <a:xfrm>
            <a:off x="8855402" y="1559353"/>
            <a:ext cx="28299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7573"/>
                </a:solidFill>
                <a:latin typeface="EC Square Sans Pro"/>
              </a:rPr>
              <a:t>Partecipazione delle PMI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573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877D65E-674D-EE13-C46B-F162C6DB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500" r="20335" b="-4191"/>
          <a:stretch>
            <a:fillRect/>
          </a:stretch>
        </p:blipFill>
        <p:spPr>
          <a:xfrm>
            <a:off x="8663198" y="2337567"/>
            <a:ext cx="2831690" cy="2794871"/>
          </a:xfrm>
          <a:prstGeom prst="rect">
            <a:avLst/>
          </a:prstGeom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EDC4496-20C8-7773-A3CE-2020CACC1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36F771-27A4-D677-26C1-1D0018EA2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" indent="0">
              <a:buNone/>
            </a:pPr>
            <a:r>
              <a:rPr lang="it-IT"/>
              <a:t>Contatti al NCP Innovation Fund </a:t>
            </a:r>
            <a:endParaRPr lang="en-US"/>
          </a:p>
          <a:p>
            <a:r>
              <a:rPr lang="it-IT" u="sng">
                <a:solidFill>
                  <a:srgbClr val="FFC000"/>
                </a:solidFill>
                <a:latin typeface="EC Square Sans Pro"/>
              </a:rPr>
              <a:t>+ di 30 Incontri annuali dedicati con potenziali progetti partecipanti</a:t>
            </a:r>
          </a:p>
          <a:p>
            <a:r>
              <a:rPr lang="it-IT" u="sng">
                <a:solidFill>
                  <a:srgbClr val="FFC000"/>
                </a:solidFill>
                <a:latin typeface="EC Square Sans Pro"/>
              </a:rPr>
              <a:t>+di 100 all'anno richieste gestite via email</a:t>
            </a:r>
            <a:endParaRPr lang="it-IT" u="sng" err="1">
              <a:solidFill>
                <a:srgbClr val="FFC000"/>
              </a:solidFill>
            </a:endParaRPr>
          </a:p>
          <a:p>
            <a:pPr marL="10795" indent="0">
              <a:buNone/>
            </a:pPr>
            <a:endParaRPr lang="it-IT"/>
          </a:p>
          <a:p>
            <a:pPr marL="10795" indent="0">
              <a:buNone/>
            </a:pPr>
            <a:r>
              <a:rPr lang="it-IT"/>
              <a:t>Tematiche affrontate: </a:t>
            </a:r>
          </a:p>
          <a:p>
            <a:r>
              <a:rPr lang="it-IT" sz="1800">
                <a:latin typeface="EC Square Sans Pro"/>
              </a:rPr>
              <a:t>Informazioni generali sulle call</a:t>
            </a:r>
          </a:p>
          <a:p>
            <a:r>
              <a:rPr lang="it-IT" sz="1800"/>
              <a:t>Inquadramento tecnologie/fattibilità </a:t>
            </a:r>
          </a:p>
          <a:p>
            <a:r>
              <a:rPr lang="it-IT" sz="1800"/>
              <a:t>Approfondimenti sui criteri di valutazione</a:t>
            </a:r>
          </a:p>
          <a:p>
            <a:r>
              <a:rPr lang="it-IT" sz="1800"/>
              <a:t>Approfondimenti sul PDA</a:t>
            </a:r>
          </a:p>
          <a:p>
            <a:r>
              <a:rPr lang="it-IT" sz="1800"/>
              <a:t>Cumulo con altre forme di finanziamento</a:t>
            </a:r>
          </a:p>
          <a:p>
            <a:pPr marL="76200" indent="0">
              <a:buNone/>
            </a:pPr>
            <a:endParaRPr lang="it-IT"/>
          </a:p>
          <a:p>
            <a:r>
              <a:rPr lang="it-IT">
                <a:latin typeface="EC Square Sans Pro"/>
              </a:rPr>
              <a:t>Partecipazione alle attività promosse dalla Commissione dedicate all'Innovation Fund (IF Expert Group, Workshops, Trainings, </a:t>
            </a:r>
            <a:r>
              <a:rPr lang="it-IT" err="1">
                <a:latin typeface="EC Square Sans Pro"/>
              </a:rPr>
              <a:t>Homolog</a:t>
            </a:r>
            <a:r>
              <a:rPr lang="it-IT">
                <a:latin typeface="EC Square Sans Pro"/>
              </a:rPr>
              <a:t> Meeting).</a:t>
            </a:r>
          </a:p>
          <a:p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0D4F1A-22B0-B61E-8849-2761B7DA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/>
              <a:t>Il National Contact Point </a:t>
            </a:r>
            <a:r>
              <a:rPr lang="en-GB" err="1"/>
              <a:t>italiano</a:t>
            </a:r>
            <a:endParaRPr lang="en-B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325A501-711F-7BDE-4C14-75B556A0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056463-BCFE-3DF3-88E1-3A6DEA5B0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6" y="1226820"/>
            <a:ext cx="9899222" cy="540237"/>
          </a:xfrm>
        </p:spPr>
        <p:txBody>
          <a:bodyPr/>
          <a:lstStyle/>
          <a:p>
            <a:pPr marL="76200" indent="0">
              <a:buNone/>
            </a:pPr>
            <a:r>
              <a:rPr lang="it-IT" dirty="0"/>
              <a:t>EVENTI</a:t>
            </a:r>
            <a:endParaRPr lang="en-US" dirty="0"/>
          </a:p>
          <a:p>
            <a:pPr marL="76200" indent="0">
              <a:buNone/>
            </a:pPr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FE13C1-8DD9-A7F9-444B-EDDFE1DA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 dirty="0"/>
              <a:t>Il National Contact Point </a:t>
            </a:r>
            <a:r>
              <a:rPr lang="en-GB" dirty="0" err="1"/>
              <a:t>italiano</a:t>
            </a:r>
            <a:endParaRPr lang="en-BE" dirty="0"/>
          </a:p>
        </p:txBody>
      </p:sp>
      <p:pic>
        <p:nvPicPr>
          <p:cNvPr id="1026" name="Picture 2" descr="A green outline of a plane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75665F-3377-8540-0690-90CFC289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7" y="2226624"/>
            <a:ext cx="279083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7F32E44F-8779-7438-B8C8-528FD2E2C30F}"/>
              </a:ext>
            </a:extLst>
          </p:cNvPr>
          <p:cNvGrpSpPr/>
          <p:nvPr/>
        </p:nvGrpSpPr>
        <p:grpSpPr>
          <a:xfrm>
            <a:off x="4264509" y="2204279"/>
            <a:ext cx="2807178" cy="3060000"/>
            <a:chOff x="4072755" y="2239660"/>
            <a:chExt cx="2807178" cy="3155996"/>
          </a:xfrm>
        </p:grpSpPr>
        <p:pic>
          <p:nvPicPr>
            <p:cNvPr id="1031" name="Picture 7" descr="A black and blue building&#10;&#10;AI-generated content may be incorrect.">
              <a:extLst>
                <a:ext uri="{FF2B5EF4-FFF2-40B4-BE49-F238E27FC236}">
                  <a16:creationId xmlns:a16="http://schemas.microsoft.com/office/drawing/2014/main" id="{40823EAB-1818-C4DF-6C7D-3B32C1E4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53" y="3840704"/>
              <a:ext cx="962180" cy="15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 blue outline of a plane&#10;&#10;AI-generated content may be incorrect.">
              <a:extLst>
                <a:ext uri="{FF2B5EF4-FFF2-40B4-BE49-F238E27FC236}">
                  <a16:creationId xmlns:a16="http://schemas.microsoft.com/office/drawing/2014/main" id="{BEA22641-94DF-EFB7-A2CC-68B9B7A91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60" y="3322101"/>
              <a:ext cx="1437816" cy="8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 outline of a truck with a lightning bolt&#10;&#10;AI-generated content may be incorrect.">
              <a:extLst>
                <a:ext uri="{FF2B5EF4-FFF2-40B4-BE49-F238E27FC236}">
                  <a16:creationId xmlns:a16="http://schemas.microsoft.com/office/drawing/2014/main" id="{E34D5830-0160-A323-7F1A-4BEA1CADE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55" y="2491099"/>
              <a:ext cx="1362075" cy="14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A ship with boxes on it&#10;&#10;AI-generated content may be incorrect.">
              <a:extLst>
                <a:ext uri="{FF2B5EF4-FFF2-40B4-BE49-F238E27FC236}">
                  <a16:creationId xmlns:a16="http://schemas.microsoft.com/office/drawing/2014/main" id="{3B707486-1783-DA2C-B132-1FA7355C1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556" y="4347440"/>
              <a:ext cx="882650" cy="73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 blue line drawing of two cylindrical objects&#10;&#10;AI-generated content may be incorrect.">
              <a:extLst>
                <a:ext uri="{FF2B5EF4-FFF2-40B4-BE49-F238E27FC236}">
                  <a16:creationId xmlns:a16="http://schemas.microsoft.com/office/drawing/2014/main" id="{6A092E49-B9DA-B737-AB54-9803F2A69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753" y="2239660"/>
              <a:ext cx="993803" cy="136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A blue line drawing of a solar panel&#10;&#10;AI-generated content may be incorrect.">
              <a:hlinkClick r:id="rId8" action="ppaction://hlinksldjump"/>
              <a:extLst>
                <a:ext uri="{FF2B5EF4-FFF2-40B4-BE49-F238E27FC236}">
                  <a16:creationId xmlns:a16="http://schemas.microsoft.com/office/drawing/2014/main" id="{BAF924A4-5E1C-4975-13AE-DEF019BC5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15" y="2436332"/>
              <a:ext cx="1144481" cy="147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A blue line drawing of a windmill&#10;&#10;AI-generated content may be incorrect.">
              <a:extLst>
                <a:ext uri="{FF2B5EF4-FFF2-40B4-BE49-F238E27FC236}">
                  <a16:creationId xmlns:a16="http://schemas.microsoft.com/office/drawing/2014/main" id="{E2CD6DAF-8E62-20F4-8AE2-22D8AEB84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77" y="3430722"/>
              <a:ext cx="1362076" cy="174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5CB8A2C-0361-79CB-89E3-57C4B4F78966}"/>
              </a:ext>
            </a:extLst>
          </p:cNvPr>
          <p:cNvGrpSpPr/>
          <p:nvPr/>
        </p:nvGrpSpPr>
        <p:grpSpPr>
          <a:xfrm>
            <a:off x="8246207" y="2153591"/>
            <a:ext cx="2664000" cy="3060000"/>
            <a:chOff x="8237015" y="2653306"/>
            <a:chExt cx="2295437" cy="2439601"/>
          </a:xfrm>
        </p:grpSpPr>
        <p:pic>
          <p:nvPicPr>
            <p:cNvPr id="1037" name="Picture 13" descr="A building with multiple windows&#10;&#10;AI-generated content may be incorrect.">
              <a:hlinkClick r:id="rId11" action="ppaction://hlinksldjump"/>
              <a:extLst>
                <a:ext uri="{FF2B5EF4-FFF2-40B4-BE49-F238E27FC236}">
                  <a16:creationId xmlns:a16="http://schemas.microsoft.com/office/drawing/2014/main" id="{FFA976A8-966B-7447-9128-A97B8417B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616" y="2653306"/>
              <a:ext cx="1542601" cy="13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A line art of a machine&#10;&#10;AI-generated content may be incorrect.">
              <a:extLst>
                <a:ext uri="{FF2B5EF4-FFF2-40B4-BE49-F238E27FC236}">
                  <a16:creationId xmlns:a16="http://schemas.microsoft.com/office/drawing/2014/main" id="{BD760ECC-B1A6-0CA9-C908-EA66C85E4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015" y="3712775"/>
              <a:ext cx="1386349" cy="138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A light bulb with a black background&#10;&#10;AI-generated content may be incorrect.">
              <a:extLst>
                <a:ext uri="{FF2B5EF4-FFF2-40B4-BE49-F238E27FC236}">
                  <a16:creationId xmlns:a16="http://schemas.microsoft.com/office/drawing/2014/main" id="{5D5453C9-B789-6CF8-5FEE-A7524D614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70" y="3642513"/>
              <a:ext cx="795782" cy="117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F3D0DFF3-748C-8420-1399-66CBBA978E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901035E3-161A-08C3-6DA8-AE3A74842205}"/>
              </a:ext>
            </a:extLst>
          </p:cNvPr>
          <p:cNvGrpSpPr/>
          <p:nvPr/>
        </p:nvGrpSpPr>
        <p:grpSpPr>
          <a:xfrm>
            <a:off x="5331829" y="569482"/>
            <a:ext cx="5110027" cy="5850981"/>
            <a:chOff x="3483367" y="569483"/>
            <a:chExt cx="5110027" cy="5850981"/>
          </a:xfrm>
        </p:grpSpPr>
        <p:pic>
          <p:nvPicPr>
            <p:cNvPr id="6" name="Immagine 5" descr="Immagine che contiene mappa, testo, atlante">
              <a:extLst>
                <a:ext uri="{FF2B5EF4-FFF2-40B4-BE49-F238E27FC236}">
                  <a16:creationId xmlns:a16="http://schemas.microsoft.com/office/drawing/2014/main" id="{E3499E81-A998-1891-CF87-4D93A024E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3367" y="569483"/>
              <a:ext cx="5110027" cy="5850981"/>
            </a:xfrm>
            <a:prstGeom prst="rect">
              <a:avLst/>
            </a:prstGeom>
          </p:spPr>
        </p:pic>
        <p:sp>
          <p:nvSpPr>
            <p:cNvPr id="7" name="Stella a 5 punte 6">
              <a:extLst>
                <a:ext uri="{FF2B5EF4-FFF2-40B4-BE49-F238E27FC236}">
                  <a16:creationId xmlns:a16="http://schemas.microsoft.com/office/drawing/2014/main" id="{7FF4812D-06FF-C6F8-AFD1-1BC3BE2E9CC0}"/>
                </a:ext>
              </a:extLst>
            </p:cNvPr>
            <p:cNvSpPr/>
            <p:nvPr/>
          </p:nvSpPr>
          <p:spPr>
            <a:xfrm>
              <a:off x="3903407" y="1455174"/>
              <a:ext cx="393290" cy="3932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Stella a 5 punte 7">
              <a:extLst>
                <a:ext uri="{FF2B5EF4-FFF2-40B4-BE49-F238E27FC236}">
                  <a16:creationId xmlns:a16="http://schemas.microsoft.com/office/drawing/2014/main" id="{932E3EB0-8D85-2619-7AE2-98A3AAA4C376}"/>
                </a:ext>
              </a:extLst>
            </p:cNvPr>
            <p:cNvSpPr/>
            <p:nvPr/>
          </p:nvSpPr>
          <p:spPr>
            <a:xfrm>
              <a:off x="5098027" y="1351935"/>
              <a:ext cx="393290" cy="3932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Stella a 5 punte 8">
              <a:extLst>
                <a:ext uri="{FF2B5EF4-FFF2-40B4-BE49-F238E27FC236}">
                  <a16:creationId xmlns:a16="http://schemas.microsoft.com/office/drawing/2014/main" id="{1863AA75-0668-C2B0-71A4-B7351AC94E50}"/>
                </a:ext>
              </a:extLst>
            </p:cNvPr>
            <p:cNvSpPr/>
            <p:nvPr/>
          </p:nvSpPr>
          <p:spPr>
            <a:xfrm>
              <a:off x="4367693" y="1848464"/>
              <a:ext cx="393290" cy="3932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Stella a 5 punte 9">
              <a:extLst>
                <a:ext uri="{FF2B5EF4-FFF2-40B4-BE49-F238E27FC236}">
                  <a16:creationId xmlns:a16="http://schemas.microsoft.com/office/drawing/2014/main" id="{645EF97A-FE37-0C37-2BBC-DD63A4D3E21D}"/>
                </a:ext>
              </a:extLst>
            </p:cNvPr>
            <p:cNvSpPr/>
            <p:nvPr/>
          </p:nvSpPr>
          <p:spPr>
            <a:xfrm>
              <a:off x="5754041" y="3232355"/>
              <a:ext cx="393290" cy="3932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Stella a 5 punte 10">
              <a:extLst>
                <a:ext uri="{FF2B5EF4-FFF2-40B4-BE49-F238E27FC236}">
                  <a16:creationId xmlns:a16="http://schemas.microsoft.com/office/drawing/2014/main" id="{D72AD820-E803-A331-47BA-8DA7B007F410}"/>
                </a:ext>
              </a:extLst>
            </p:cNvPr>
            <p:cNvSpPr/>
            <p:nvPr/>
          </p:nvSpPr>
          <p:spPr>
            <a:xfrm>
              <a:off x="6096000" y="5223388"/>
              <a:ext cx="393290" cy="3932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858C4904-5BF4-B651-B9E3-8CAFBAC3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9482"/>
            <a:ext cx="3864948" cy="5850981"/>
          </a:xfrm>
        </p:spPr>
        <p:txBody>
          <a:bodyPr/>
          <a:lstStyle/>
          <a:p>
            <a:r>
              <a:rPr lang="it-IT" dirty="0"/>
              <a:t>Distribuzione</a:t>
            </a:r>
            <a:br>
              <a:rPr lang="it-IT" dirty="0"/>
            </a:br>
            <a:r>
              <a:rPr lang="it-IT" dirty="0"/>
              <a:t>geografica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6448FA7-2769-FBB2-166E-2BC3163BC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  <p:sp>
        <p:nvSpPr>
          <p:cNvPr id="15" name="Freccia a sinistr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DF5EBB-B1F4-D2EE-A29A-E8D712D3A61D}"/>
              </a:ext>
            </a:extLst>
          </p:cNvPr>
          <p:cNvSpPr/>
          <p:nvPr/>
        </p:nvSpPr>
        <p:spPr>
          <a:xfrm>
            <a:off x="623478" y="5447315"/>
            <a:ext cx="654715" cy="671841"/>
          </a:xfrm>
          <a:prstGeom prst="lef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23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28FB-1ED4-8B4B-E4C1-2419D3D6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E9DF6E-3104-7922-EDF9-32387E4E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6" y="1226820"/>
            <a:ext cx="9899222" cy="540237"/>
          </a:xfrm>
        </p:spPr>
        <p:txBody>
          <a:bodyPr/>
          <a:lstStyle/>
          <a:p>
            <a:pPr marL="76200" indent="0">
              <a:buNone/>
            </a:pPr>
            <a:r>
              <a:rPr lang="it-IT" dirty="0"/>
              <a:t>EVENTI</a:t>
            </a:r>
            <a:endParaRPr lang="en-US" dirty="0"/>
          </a:p>
          <a:p>
            <a:pPr marL="76200" indent="0">
              <a:buNone/>
            </a:pPr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2EEBC2-CBBC-0D47-380E-B45CB65C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7096"/>
            <a:ext cx="10512426" cy="836613"/>
          </a:xfrm>
        </p:spPr>
        <p:txBody>
          <a:bodyPr/>
          <a:lstStyle/>
          <a:p>
            <a:r>
              <a:rPr lang="en-GB" dirty="0"/>
              <a:t>Il National Contact Point </a:t>
            </a:r>
            <a:r>
              <a:rPr lang="en-GB" dirty="0" err="1"/>
              <a:t>italiano</a:t>
            </a:r>
            <a:endParaRPr lang="en-BE" dirty="0"/>
          </a:p>
        </p:txBody>
      </p:sp>
      <p:pic>
        <p:nvPicPr>
          <p:cNvPr id="1026" name="Picture 2" descr="A green outline of a plane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1DA65D-92C7-D876-35F2-832551BA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7" y="2226624"/>
            <a:ext cx="279083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39942B12-0E3E-2E77-B274-5354B9FF5EDA}"/>
              </a:ext>
            </a:extLst>
          </p:cNvPr>
          <p:cNvGrpSpPr/>
          <p:nvPr/>
        </p:nvGrpSpPr>
        <p:grpSpPr>
          <a:xfrm>
            <a:off x="4264509" y="2204279"/>
            <a:ext cx="2807178" cy="3060000"/>
            <a:chOff x="4072755" y="2239660"/>
            <a:chExt cx="2807178" cy="3155996"/>
          </a:xfrm>
        </p:grpSpPr>
        <p:pic>
          <p:nvPicPr>
            <p:cNvPr id="1031" name="Picture 7" descr="A black and blue building&#10;&#10;AI-generated content may be incorrect.">
              <a:extLst>
                <a:ext uri="{FF2B5EF4-FFF2-40B4-BE49-F238E27FC236}">
                  <a16:creationId xmlns:a16="http://schemas.microsoft.com/office/drawing/2014/main" id="{0247421C-B356-1FF2-486C-D212F9574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53" y="3840704"/>
              <a:ext cx="962180" cy="15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 blue outline of a plane&#10;&#10;AI-generated content may be incorrect.">
              <a:extLst>
                <a:ext uri="{FF2B5EF4-FFF2-40B4-BE49-F238E27FC236}">
                  <a16:creationId xmlns:a16="http://schemas.microsoft.com/office/drawing/2014/main" id="{928F9AD0-F5EB-8303-9ED3-B447EBEFC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60" y="3322101"/>
              <a:ext cx="1437816" cy="8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 outline of a truck with a lightning bolt&#10;&#10;AI-generated content may be incorrect.">
              <a:extLst>
                <a:ext uri="{FF2B5EF4-FFF2-40B4-BE49-F238E27FC236}">
                  <a16:creationId xmlns:a16="http://schemas.microsoft.com/office/drawing/2014/main" id="{8D80424B-976D-D2A5-142C-E987E2794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55" y="2491099"/>
              <a:ext cx="1362075" cy="147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A ship with boxes on it&#10;&#10;AI-generated content may be incorrect.">
              <a:extLst>
                <a:ext uri="{FF2B5EF4-FFF2-40B4-BE49-F238E27FC236}">
                  <a16:creationId xmlns:a16="http://schemas.microsoft.com/office/drawing/2014/main" id="{3A5CAAEC-154C-E2BC-A432-511279C34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556" y="4347440"/>
              <a:ext cx="882650" cy="73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 blue line drawing of two cylindrical objects&#10;&#10;AI-generated content may be incorrect.">
              <a:extLst>
                <a:ext uri="{FF2B5EF4-FFF2-40B4-BE49-F238E27FC236}">
                  <a16:creationId xmlns:a16="http://schemas.microsoft.com/office/drawing/2014/main" id="{588ED535-920F-B2A4-B63E-8DB202E05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753" y="2239660"/>
              <a:ext cx="993803" cy="136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A blue line drawing of a solar panel&#10;&#10;AI-generated content may be incorrect.">
              <a:hlinkClick r:id="rId8" action="ppaction://hlinksldjump"/>
              <a:extLst>
                <a:ext uri="{FF2B5EF4-FFF2-40B4-BE49-F238E27FC236}">
                  <a16:creationId xmlns:a16="http://schemas.microsoft.com/office/drawing/2014/main" id="{D0BB59C5-D564-9170-2302-080F84FFD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15" y="2436332"/>
              <a:ext cx="1144481" cy="147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A blue line drawing of a windmill&#10;&#10;AI-generated content may be incorrect.">
              <a:extLst>
                <a:ext uri="{FF2B5EF4-FFF2-40B4-BE49-F238E27FC236}">
                  <a16:creationId xmlns:a16="http://schemas.microsoft.com/office/drawing/2014/main" id="{27B8D7C7-AA0B-2910-F059-4F9011392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77" y="3430722"/>
              <a:ext cx="1362076" cy="174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E5071FE-3DD6-0E0A-E2AB-B0DC93D9E4A3}"/>
              </a:ext>
            </a:extLst>
          </p:cNvPr>
          <p:cNvGrpSpPr/>
          <p:nvPr/>
        </p:nvGrpSpPr>
        <p:grpSpPr>
          <a:xfrm>
            <a:off x="8246207" y="2153591"/>
            <a:ext cx="2664000" cy="3060000"/>
            <a:chOff x="8237015" y="2653306"/>
            <a:chExt cx="2295437" cy="2439601"/>
          </a:xfrm>
        </p:grpSpPr>
        <p:pic>
          <p:nvPicPr>
            <p:cNvPr id="1037" name="Picture 13" descr="A building with multiple windows&#10;&#10;AI-generated content may be incorrect.">
              <a:hlinkClick r:id="rId11" action="ppaction://hlinksldjump"/>
              <a:extLst>
                <a:ext uri="{FF2B5EF4-FFF2-40B4-BE49-F238E27FC236}">
                  <a16:creationId xmlns:a16="http://schemas.microsoft.com/office/drawing/2014/main" id="{F16FD8D3-395B-A66E-9E6C-B324E0E00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616" y="2653306"/>
              <a:ext cx="1542601" cy="13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A line art of a machine&#10;&#10;AI-generated content may be incorrect.">
              <a:extLst>
                <a:ext uri="{FF2B5EF4-FFF2-40B4-BE49-F238E27FC236}">
                  <a16:creationId xmlns:a16="http://schemas.microsoft.com/office/drawing/2014/main" id="{F185068B-177B-5819-9B05-45D97C7ED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015" y="3712775"/>
              <a:ext cx="1386349" cy="138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A light bulb with a black background&#10;&#10;AI-generated content may be incorrect.">
              <a:extLst>
                <a:ext uri="{FF2B5EF4-FFF2-40B4-BE49-F238E27FC236}">
                  <a16:creationId xmlns:a16="http://schemas.microsoft.com/office/drawing/2014/main" id="{E32A1478-0D29-9A95-1B9D-AAD13742D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670" y="3642513"/>
              <a:ext cx="795782" cy="117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5BD7BED8-4F5D-5618-03BE-611AC5D76D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957" y="6357744"/>
            <a:ext cx="1724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2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wKTYObuGJhDtxEAqJKqOgkEAAAAAAADAAAAAAADAAAAAwADAAAAAAD///////8DAAAAAAD///////8DAAEA////////BQAAAAMAEAALNUeU5pn5T0y2+wprr716GgQ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CAI4OAAAAAAAAAAAAAP////+DAIMAAAAFX2lkABAAAAAEApNg5u4YmEO3EQCokqo6CQNEYXRhABsAAAAETGlua2VkU2hhcGVEYXRhAAUAAAAAAAJOYW1lABkAAABMaW5rZWRTaGFwZXNEYXRhUHJvcGVydHkAEFZlcnNpb24AAQAAAAlMYXN0V3JpdGUAgmwOnZgBAAAAAQD/////xgDGAAAABV9pZAAQAAAABDVHlOaZ+U9MtvsKa6+9ehoDRGF0YQBTAAAACFByZXNlbnRhdGlvblNjYW5uZWRGb3JMaW5rZWRTaGFwZXMAAAJOdW1iZXJGb3JtYXRTZXBhcmF0b3JNb2RlAAoAAABBdXRvbWF0aWMAAAJOYW1lACQAAABMaW5rZWRTaGFwZVByZXNlbnRhdGlvblNldHRpbmdzRGF0YQAQVmVyc2lvbgAAAAAACUxhc3RXcml0ZQCJbA6d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AAUDAAAAAAAAAAAAAAgAf///////////////wAAAP///////////////wUAAAAD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GgAGTGlua2VkU2hhcGVzRGF0YVByb3BlcnR5XzEEAAAAAAAFAAAAAwAFAAAAAQAFAAAAAAD///////8FAAAAAAD///////8DAAEBAwAAAAMA////////JQAGTGlua2VkU2hhcGVQcmVzZW50YXRpb25TZXR0aW5nc0RhdGFfMAQAAAAB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905784253797383"/>
  <p:tag name="EMPOWERCHARTSPROPERTIES_A_LENGTH" val="24576"/>
  <p:tag name="THINKCELLPRESENTATIONDONOTDELETE" val="&lt;?xml version=&quot;1.0&quot; encoding=&quot;UTF-16&quot; standalone=&quot;yes&quot;?&gt;&lt;root reqver=&quot;28224&quot;&gt;&lt;version val=&quot;357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DBID" val="B8FCB12D-AF03-49EB-9F79-BB019BE99E1E"/>
  <p:tag name="MIO_EKGUID" val="f8c7b6cf-2cb8-4086-bfcd-8353a6f2221d"/>
  <p:tag name="MIO_GUID" val="a35b72d7-5f4e-4b92-b7a5-474abe64cdc5"/>
  <p:tag name="MIO_LASTDOWNLOADED" val="13.08.2025 12:05:18.200"/>
  <p:tag name="MIO_LASTEDITORNAME" val="Ioannis Metaxas"/>
  <p:tag name="MIO_OBJECTNAME" val="Box"/>
  <p:tag name="MIO_UPDATE" val="True"/>
  <p:tag name="MIO_VERSION" val="15.01.2022 21:37:32"/>
  <p:tag name="RUNTIME_ID" val="10fbba65-dc90-40ae-a0da-70099bd841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ONTENTTAG" val="tU9ajTFI5UShvtWE67qQKA=="/>
  <p:tag name="MIO_DBID" val="B8FCB12D-AF03-49EB-9F79-BB019BE99E1E"/>
  <p:tag name="MIO_EKGUID" val="dea81b2c-b260-442e-9142-bf029453249b"/>
  <p:tag name="MIO_GUID" val="c523f9ae-4fd4-4270-b614-b04c488b5a62"/>
  <p:tag name="MIO_LASTDOWNLOADED" val="13.08.2025 12:11:37.387"/>
  <p:tag name="MIO_LASTEDITORNAME" val="Jean CONFIG"/>
  <p:tag name="MIO_OBJECTNAME" val="Folder"/>
  <p:tag name="MIO_UPDATE" val="True"/>
  <p:tag name="MIO_VERSION" val="15.10.2024 08:15: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DBID" val="B8FCB12D-AF03-49EB-9F79-BB019BE99E1E"/>
  <p:tag name="MIO_EKGUID" val="f8c7b6cf-2cb8-4086-bfcd-8353a6f2221d"/>
  <p:tag name="MIO_GUID" val="a35b72d7-5f4e-4b92-b7a5-474abe64cdc5"/>
  <p:tag name="MIO_LASTDOWNLOADED" val="13.08.2025 12:05:18.200"/>
  <p:tag name="MIO_LASTEDITORNAME" val="Ioannis Metaxas"/>
  <p:tag name="MIO_OBJECTNAME" val="Box"/>
  <p:tag name="MIO_UPDATE" val="True"/>
  <p:tag name="MIO_VERSION" val="15.01.2022 21:37:32"/>
  <p:tag name="RUNTIME_ID" val="60cd37ff-9008-4aa3-add4-18718c37c7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Innovation Fund theme">
  <a:themeElements>
    <a:clrScheme name="IF_ID_2025">
      <a:dk1>
        <a:srgbClr val="000000"/>
      </a:dk1>
      <a:lt1>
        <a:srgbClr val="FFFFFF"/>
      </a:lt1>
      <a:dk2>
        <a:srgbClr val="007573"/>
      </a:dk2>
      <a:lt2>
        <a:srgbClr val="66FFFC"/>
      </a:lt2>
      <a:accent1>
        <a:srgbClr val="234256"/>
      </a:accent1>
      <a:accent2>
        <a:srgbClr val="007573"/>
      </a:accent2>
      <a:accent3>
        <a:srgbClr val="66FFFC"/>
      </a:accent3>
      <a:accent4>
        <a:srgbClr val="BDFFD7"/>
      </a:accent4>
      <a:accent5>
        <a:srgbClr val="521480"/>
      </a:accent5>
      <a:accent6>
        <a:srgbClr val="FFFFFF"/>
      </a:accent6>
      <a:hlink>
        <a:srgbClr val="66FFFC"/>
      </a:hlink>
      <a:folHlink>
        <a:srgbClr val="BDFFD7"/>
      </a:folHlink>
    </a:clrScheme>
    <a:fontScheme name="EHDS">
      <a:majorFont>
        <a:latin typeface="EC Square Sans Cond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 Fund PPT template_v1.potx" id="{23BFE886-F53A-4C07-A677-E2E0648ED456}" vid="{B686FC93-EFC8-4CAF-90C1-20DF4E687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04e79-012a-4e63-83cc-13c6d22211d6" xsi:nil="true"/>
    <lcf76f155ced4ddcb4097134ff3c332f xmlns="9bf5958c-d4b5-416a-bacf-87c9c09bac5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1E13CC8DBEE3429C894B767F44630F" ma:contentTypeVersion="16" ma:contentTypeDescription="Creare un nuovo documento." ma:contentTypeScope="" ma:versionID="01865c6ee5aaa537f6b9897faf612291">
  <xsd:schema xmlns:xsd="http://www.w3.org/2001/XMLSchema" xmlns:xs="http://www.w3.org/2001/XMLSchema" xmlns:p="http://schemas.microsoft.com/office/2006/metadata/properties" xmlns:ns1="http://schemas.microsoft.com/sharepoint/v3" xmlns:ns2="9bf5958c-d4b5-416a-bacf-87c9c09bac57" xmlns:ns3="ad404e79-012a-4e63-83cc-13c6d22211d6" targetNamespace="http://schemas.microsoft.com/office/2006/metadata/properties" ma:root="true" ma:fieldsID="b529e905261cf592a1d61f1d18cc04e6" ns1:_="" ns2:_="" ns3:_="">
    <xsd:import namespace="http://schemas.microsoft.com/sharepoint/v3"/>
    <xsd:import namespace="9bf5958c-d4b5-416a-bacf-87c9c09bac57"/>
    <xsd:import namespace="ad404e79-012a-4e63-83cc-13c6d2221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5958c-d4b5-416a-bacf-87c9c09ba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df25bea4-72a1-4972-b62b-d1be7d2bd9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04e79-012a-4e63-83cc-13c6d2221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f3d3c56-e838-48d3-850d-cfc23d1d8187}" ma:internalName="TaxCatchAll" ma:showField="CatchAllData" ma:web="ad404e79-012a-4e63-83cc-13c6d2221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D4624-9289-4A02-BD46-85DC4D7836A2}">
  <ds:schemaRefs>
    <ds:schemaRef ds:uri="9bf5958c-d4b5-416a-bacf-87c9c09bac57"/>
    <ds:schemaRef ds:uri="ad404e79-012a-4e63-83cc-13c6d22211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68B375-AD34-4D11-8233-CB842DCE5624}">
  <ds:schemaRefs>
    <ds:schemaRef ds:uri="9bf5958c-d4b5-416a-bacf-87c9c09bac57"/>
    <ds:schemaRef ds:uri="ad404e79-012a-4e63-83cc-13c6d22211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9666CD-C496-431B-9FFF-3702872D4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882</Words>
  <Application>Microsoft Office PowerPoint</Application>
  <PresentationFormat>Widescreen</PresentationFormat>
  <Paragraphs>112</Paragraphs>
  <Slides>17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EC Square Sans Pro</vt:lpstr>
      <vt:lpstr>1_Innovation Fund theme</vt:lpstr>
      <vt:lpstr>think-cell Slide</vt:lpstr>
      <vt:lpstr>Il ruolo del National Contact Point per l’Innovation FUND</vt:lpstr>
      <vt:lpstr>Il National Contact Point italiano</vt:lpstr>
      <vt:lpstr>Il National Contact Point italiano</vt:lpstr>
      <vt:lpstr>Candidature e progetti selezionati per Stato membro</vt:lpstr>
      <vt:lpstr>Progetti selezionati e Finanziati </vt:lpstr>
      <vt:lpstr>Il National Contact Point italiano</vt:lpstr>
      <vt:lpstr>Il National Contact Point italiano</vt:lpstr>
      <vt:lpstr>Distribuzione geografica</vt:lpstr>
      <vt:lpstr>Il National Contact Point italiano</vt:lpstr>
      <vt:lpstr>Focus settoriale</vt:lpstr>
      <vt:lpstr>Il National Contact Point italiano</vt:lpstr>
      <vt:lpstr>SMEs</vt:lpstr>
      <vt:lpstr>Il National Contact Point italiano</vt:lpstr>
      <vt:lpstr>Il National Contact Point italiano</vt:lpstr>
      <vt:lpstr>Il National Contact Point italiano</vt:lpstr>
      <vt:lpstr>Linee di azione future</vt:lpstr>
      <vt:lpstr>Thank you    innovationfund.ncp@mase.gov.it gangale.flavia@mase.gov.it villoresi.daniele@mase.gov.it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FRANCHI Alice (CLIMA)</dc:creator>
  <cp:lastModifiedBy>Daniele Villoresi</cp:lastModifiedBy>
  <cp:revision>191</cp:revision>
  <dcterms:created xsi:type="dcterms:W3CDTF">2023-10-20T11:21:19Z</dcterms:created>
  <dcterms:modified xsi:type="dcterms:W3CDTF">2026-01-27T16:21:48Z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2023-10-20T11:38:16Z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82665d63-eee1-478b-bc21-e629cc251ce0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0x010100721E13CC8DBEE3429C894B767F44630F</vt:lpwstr>
  </property>
  <property fmtid="{D5CDD505-2E9C-101B-9397-08002B2CF9AE}" pid="10" name="MediaServiceImageTags">
    <vt:lpwstr/>
  </property>
  <property fmtid="{D5CDD505-2E9C-101B-9397-08002B2CF9AE}" pid="11" name="MSIP_Label_94f5f15f-11ca-4705-a655-5e46846a1c6b_Enabled">
    <vt:lpwstr>true</vt:lpwstr>
  </property>
  <property fmtid="{D5CDD505-2E9C-101B-9397-08002B2CF9AE}" pid="12" name="MSIP_Label_94f5f15f-11ca-4705-a655-5e46846a1c6b_SetDate">
    <vt:lpwstr>2026-01-12T12:49:56Z</vt:lpwstr>
  </property>
  <property fmtid="{D5CDD505-2E9C-101B-9397-08002B2CF9AE}" pid="13" name="MSIP_Label_94f5f15f-11ca-4705-a655-5e46846a1c6b_Method">
    <vt:lpwstr>Standard</vt:lpwstr>
  </property>
  <property fmtid="{D5CDD505-2E9C-101B-9397-08002B2CF9AE}" pid="14" name="MSIP_Label_94f5f15f-11ca-4705-a655-5e46846a1c6b_Name">
    <vt:lpwstr>Pubblico</vt:lpwstr>
  </property>
  <property fmtid="{D5CDD505-2E9C-101B-9397-08002B2CF9AE}" pid="15" name="MSIP_Label_94f5f15f-11ca-4705-a655-5e46846a1c6b_SiteId">
    <vt:lpwstr>49ea7387-144b-4c06-b54d-6a66b2b79d71</vt:lpwstr>
  </property>
  <property fmtid="{D5CDD505-2E9C-101B-9397-08002B2CF9AE}" pid="16" name="MSIP_Label_94f5f15f-11ca-4705-a655-5e46846a1c6b_ActionId">
    <vt:lpwstr>496e896a-b053-48ba-9a3c-05b5b687526b</vt:lpwstr>
  </property>
  <property fmtid="{D5CDD505-2E9C-101B-9397-08002B2CF9AE}" pid="17" name="MSIP_Label_94f5f15f-11ca-4705-a655-5e46846a1c6b_ContentBits">
    <vt:lpwstr>0</vt:lpwstr>
  </property>
  <property fmtid="{D5CDD505-2E9C-101B-9397-08002B2CF9AE}" pid="18" name="MSIP_Label_94f5f15f-11ca-4705-a655-5e46846a1c6b_Tag">
    <vt:lpwstr>10, 3, 0, 2</vt:lpwstr>
  </property>
</Properties>
</file>