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9" r:id="rId3"/>
  </p:sldMasterIdLst>
  <p:notesMasterIdLst>
    <p:notesMasterId r:id="rId77"/>
  </p:notesMasterIdLst>
  <p:sldIdLst>
    <p:sldId id="614" r:id="rId4"/>
    <p:sldId id="311" r:id="rId5"/>
    <p:sldId id="611" r:id="rId6"/>
    <p:sldId id="615" r:id="rId7"/>
    <p:sldId id="607" r:id="rId8"/>
    <p:sldId id="257" r:id="rId9"/>
    <p:sldId id="268" r:id="rId10"/>
    <p:sldId id="282" r:id="rId11"/>
    <p:sldId id="283" r:id="rId12"/>
    <p:sldId id="605" r:id="rId13"/>
    <p:sldId id="275" r:id="rId14"/>
    <p:sldId id="276" r:id="rId15"/>
    <p:sldId id="606" r:id="rId16"/>
    <p:sldId id="269" r:id="rId17"/>
    <p:sldId id="273" r:id="rId18"/>
    <p:sldId id="616" r:id="rId19"/>
    <p:sldId id="323" r:id="rId20"/>
    <p:sldId id="645" r:id="rId21"/>
    <p:sldId id="576" r:id="rId22"/>
    <p:sldId id="289" r:id="rId23"/>
    <p:sldId id="312" r:id="rId24"/>
    <p:sldId id="455" r:id="rId25"/>
    <p:sldId id="456" r:id="rId26"/>
    <p:sldId id="458" r:id="rId27"/>
    <p:sldId id="300" r:id="rId28"/>
    <p:sldId id="459" r:id="rId29"/>
    <p:sldId id="303" r:id="rId30"/>
    <p:sldId id="306" r:id="rId31"/>
    <p:sldId id="313" r:id="rId32"/>
    <p:sldId id="314" r:id="rId33"/>
    <p:sldId id="315" r:id="rId34"/>
    <p:sldId id="553" r:id="rId35"/>
    <p:sldId id="647" r:id="rId36"/>
    <p:sldId id="557" r:id="rId37"/>
    <p:sldId id="559" r:id="rId38"/>
    <p:sldId id="321" r:id="rId39"/>
    <p:sldId id="322" r:id="rId40"/>
    <p:sldId id="560" r:id="rId41"/>
    <p:sldId id="561" r:id="rId42"/>
    <p:sldId id="349" r:id="rId43"/>
    <p:sldId id="352" r:id="rId44"/>
    <p:sldId id="350" r:id="rId45"/>
    <p:sldId id="351" r:id="rId46"/>
    <p:sldId id="429" r:id="rId47"/>
    <p:sldId id="330" r:id="rId48"/>
    <p:sldId id="643" r:id="rId49"/>
    <p:sldId id="565" r:id="rId50"/>
    <p:sldId id="644" r:id="rId51"/>
    <p:sldId id="440" r:id="rId52"/>
    <p:sldId id="442" r:id="rId53"/>
    <p:sldId id="441" r:id="rId54"/>
    <p:sldId id="445" r:id="rId55"/>
    <p:sldId id="446" r:id="rId56"/>
    <p:sldId id="449" r:id="rId57"/>
    <p:sldId id="450" r:id="rId58"/>
    <p:sldId id="452" r:id="rId59"/>
    <p:sldId id="571" r:id="rId60"/>
    <p:sldId id="453" r:id="rId61"/>
    <p:sldId id="621" r:id="rId62"/>
    <p:sldId id="625" r:id="rId63"/>
    <p:sldId id="628" r:id="rId64"/>
    <p:sldId id="641" r:id="rId65"/>
    <p:sldId id="626" r:id="rId66"/>
    <p:sldId id="636" r:id="rId67"/>
    <p:sldId id="627" r:id="rId68"/>
    <p:sldId id="629" r:id="rId69"/>
    <p:sldId id="624" r:id="rId70"/>
    <p:sldId id="462" r:id="rId71"/>
    <p:sldId id="632" r:id="rId72"/>
    <p:sldId id="633" r:id="rId73"/>
    <p:sldId id="634" r:id="rId74"/>
    <p:sldId id="463" r:id="rId75"/>
    <p:sldId id="635" r:id="rId7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ore" initials="A" userId="Author" providerId="AD"/>
  <p188:author id="{3B97D968-57FF-E714-3BEB-EEC840AFF6AF}" name="Antonella Eugeni" initials="AE" userId="S::antonella.eugeni@ecocerved.it::9064d3e0-0fae-4fdb-94da-bf9b1eae6a22" providerId="AD"/>
  <p188:author id="{8D158479-4857-36A5-20F2-A051C9CC254B}" name="Francesca Merlo" initials="FM" userId="S::francesca.merlo@ecocerved.onmicrosoft.com::a95f5c43-8a07-4e25-8605-2705d959929f" providerId="AD"/>
  <p188:author id="{64D9E1AF-D35D-FBA5-98A6-53175D430A64}" name="Merlo Francesca" initials="FM" userId="S::MerloFNC@mase.gov.it::064ed1b4-075a-4a27-a037-86c4ac5be44c" providerId="AD"/>
  <p188:author id="{33D1DED3-41F5-1A24-3108-322D1F60C9A7}" name="Sara Basso" initials="SB" userId="S::sara.basso@ecocerved.onmicrosoft.com::58b8cb15-1b07-4193-bafd-93f224da188c" providerId="AD"/>
  <p188:author id="{76440CE9-FECC-31F5-A01A-2C746E2BEF3E}" name="Alessandra Verdone" initials="AV" userId="S::alessandra.verdone@ecocerved.onmicrosoft.com::1e002e9f-2f41-4b8a-ab00-59f2d726e0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F"/>
    <a:srgbClr val="FCE7DC"/>
    <a:srgbClr val="FFE5FF"/>
    <a:srgbClr val="FFD5FF"/>
    <a:srgbClr val="FFFFFF"/>
    <a:srgbClr val="2195CE"/>
    <a:srgbClr val="727272"/>
    <a:srgbClr val="1325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21" autoAdjust="0"/>
    <p:restoredTop sz="82082" autoAdjust="0"/>
  </p:normalViewPr>
  <p:slideViewPr>
    <p:cSldViewPr snapToGrid="0">
      <p:cViewPr varScale="1">
        <p:scale>
          <a:sx n="62" d="100"/>
          <a:sy n="62" d="100"/>
        </p:scale>
        <p:origin x="102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microsoft.com/office/2018/10/relationships/authors" Target="author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FE61B5-EDE8-4BBF-88E4-3210A71FA757}" type="datetimeFigureOut">
              <a:rPr lang="it-IT" smtClean="0"/>
              <a:t>04/02/2026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490B60-3375-4316-A901-1006D0257900}" type="slidenum">
              <a:rPr lang="it-IT" smtClean="0"/>
              <a:t>‹N›</a:t>
            </a:fld>
            <a:endParaRPr lang="it-IT"/>
          </a:p>
        </p:txBody>
      </p:sp>
    </p:spTree>
    <p:extLst>
      <p:ext uri="{BB962C8B-B14F-4D97-AF65-F5344CB8AC3E}">
        <p14:creationId xmlns:p14="http://schemas.microsoft.com/office/powerpoint/2010/main" val="60906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a:extLst>
            <a:ext uri="{FF2B5EF4-FFF2-40B4-BE49-F238E27FC236}">
              <a16:creationId xmlns:a16="http://schemas.microsoft.com/office/drawing/2014/main" id="{F3CDEA82-D5FA-6744-0976-0FF2DE13173E}"/>
            </a:ext>
          </a:extLst>
        </p:cNvPr>
        <p:cNvGrpSpPr/>
        <p:nvPr/>
      </p:nvGrpSpPr>
      <p:grpSpPr>
        <a:xfrm>
          <a:off x="0" y="0"/>
          <a:ext cx="0" cy="0"/>
          <a:chOff x="0" y="0"/>
          <a:chExt cx="0" cy="0"/>
        </a:xfrm>
      </p:grpSpPr>
      <p:sp>
        <p:nvSpPr>
          <p:cNvPr id="47" name="Google Shape;47;p1:notes">
            <a:extLst>
              <a:ext uri="{FF2B5EF4-FFF2-40B4-BE49-F238E27FC236}">
                <a16:creationId xmlns:a16="http://schemas.microsoft.com/office/drawing/2014/main" id="{75BEA6BC-C202-0BDB-503D-2041E3390615}"/>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 name="Google Shape;48;p1:notes">
            <a:extLst>
              <a:ext uri="{FF2B5EF4-FFF2-40B4-BE49-F238E27FC236}">
                <a16:creationId xmlns:a16="http://schemas.microsoft.com/office/drawing/2014/main" id="{3D001613-C3DF-379B-6D57-CB428D8C9E3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endParaRPr lang="it-IT" b="1" dirty="0"/>
          </a:p>
          <a:p>
            <a:pPr>
              <a:buSzPts val="1100"/>
            </a:pPr>
            <a:endParaRPr b="1" dirty="0"/>
          </a:p>
        </p:txBody>
      </p:sp>
    </p:spTree>
    <p:extLst>
      <p:ext uri="{BB962C8B-B14F-4D97-AF65-F5344CB8AC3E}">
        <p14:creationId xmlns:p14="http://schemas.microsoft.com/office/powerpoint/2010/main" val="1200960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C490B60-3375-4316-A901-1006D0257900}" type="slidenum">
              <a:rPr lang="it-IT" smtClean="0"/>
              <a:t>10</a:t>
            </a:fld>
            <a:endParaRPr lang="it-IT"/>
          </a:p>
        </p:txBody>
      </p:sp>
    </p:spTree>
    <p:extLst>
      <p:ext uri="{BB962C8B-B14F-4D97-AF65-F5344CB8AC3E}">
        <p14:creationId xmlns:p14="http://schemas.microsoft.com/office/powerpoint/2010/main" val="3373122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20b0f2a1d0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20b0f2a1d0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523880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20b0f2a1d0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g220b0f2a1d0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it-IT" dirty="0"/>
          </a:p>
        </p:txBody>
      </p:sp>
    </p:spTree>
    <p:extLst>
      <p:ext uri="{BB962C8B-B14F-4D97-AF65-F5344CB8AC3E}">
        <p14:creationId xmlns:p14="http://schemas.microsoft.com/office/powerpoint/2010/main" val="2259494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a:extLst>
            <a:ext uri="{FF2B5EF4-FFF2-40B4-BE49-F238E27FC236}">
              <a16:creationId xmlns:a16="http://schemas.microsoft.com/office/drawing/2014/main" id="{F3CDEA82-D5FA-6744-0976-0FF2DE13173E}"/>
            </a:ext>
          </a:extLst>
        </p:cNvPr>
        <p:cNvGrpSpPr/>
        <p:nvPr/>
      </p:nvGrpSpPr>
      <p:grpSpPr>
        <a:xfrm>
          <a:off x="0" y="0"/>
          <a:ext cx="0" cy="0"/>
          <a:chOff x="0" y="0"/>
          <a:chExt cx="0" cy="0"/>
        </a:xfrm>
      </p:grpSpPr>
      <p:sp>
        <p:nvSpPr>
          <p:cNvPr id="47" name="Google Shape;47;p1:notes">
            <a:extLst>
              <a:ext uri="{FF2B5EF4-FFF2-40B4-BE49-F238E27FC236}">
                <a16:creationId xmlns:a16="http://schemas.microsoft.com/office/drawing/2014/main" id="{75BEA6BC-C202-0BDB-503D-2041E3390615}"/>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 name="Google Shape;48;p1:notes">
            <a:extLst>
              <a:ext uri="{FF2B5EF4-FFF2-40B4-BE49-F238E27FC236}">
                <a16:creationId xmlns:a16="http://schemas.microsoft.com/office/drawing/2014/main" id="{3D001613-C3DF-379B-6D57-CB428D8C9E3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1016454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20b0f2a1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20b0f2a1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24564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20b0f2a1d0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20b0f2a1d0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0" lvl="0" indent="0" algn="l" rtl="0">
              <a:spcBef>
                <a:spcPts val="0"/>
              </a:spcBef>
              <a:spcAft>
                <a:spcPts val="0"/>
              </a:spcAft>
              <a:buNone/>
            </a:pPr>
            <a:endParaRPr lang="it-IT" dirty="0"/>
          </a:p>
        </p:txBody>
      </p:sp>
    </p:spTree>
    <p:extLst>
      <p:ext uri="{BB962C8B-B14F-4D97-AF65-F5344CB8AC3E}">
        <p14:creationId xmlns:p14="http://schemas.microsoft.com/office/powerpoint/2010/main" val="2932133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a:extLst>
            <a:ext uri="{FF2B5EF4-FFF2-40B4-BE49-F238E27FC236}">
              <a16:creationId xmlns:a16="http://schemas.microsoft.com/office/drawing/2014/main" id="{F3CDEA82-D5FA-6744-0976-0FF2DE13173E}"/>
            </a:ext>
          </a:extLst>
        </p:cNvPr>
        <p:cNvGrpSpPr/>
        <p:nvPr/>
      </p:nvGrpSpPr>
      <p:grpSpPr>
        <a:xfrm>
          <a:off x="0" y="0"/>
          <a:ext cx="0" cy="0"/>
          <a:chOff x="0" y="0"/>
          <a:chExt cx="0" cy="0"/>
        </a:xfrm>
      </p:grpSpPr>
      <p:sp>
        <p:nvSpPr>
          <p:cNvPr id="47" name="Google Shape;47;p1:notes">
            <a:extLst>
              <a:ext uri="{FF2B5EF4-FFF2-40B4-BE49-F238E27FC236}">
                <a16:creationId xmlns:a16="http://schemas.microsoft.com/office/drawing/2014/main" id="{75BEA6BC-C202-0BDB-503D-2041E3390615}"/>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 name="Google Shape;48;p1:notes">
            <a:extLst>
              <a:ext uri="{FF2B5EF4-FFF2-40B4-BE49-F238E27FC236}">
                <a16:creationId xmlns:a16="http://schemas.microsoft.com/office/drawing/2014/main" id="{3D001613-C3DF-379B-6D57-CB428D8C9E3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2673403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20b0f2a1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20b0f2a1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t>.</a:t>
            </a:r>
          </a:p>
        </p:txBody>
      </p:sp>
    </p:spTree>
    <p:extLst>
      <p:ext uri="{BB962C8B-B14F-4D97-AF65-F5344CB8AC3E}">
        <p14:creationId xmlns:p14="http://schemas.microsoft.com/office/powerpoint/2010/main" val="3935279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7DBF44CE-B43F-EA23-86A7-265511FBE2CE}"/>
            </a:ext>
          </a:extLst>
        </p:cNvPr>
        <p:cNvGrpSpPr/>
        <p:nvPr/>
      </p:nvGrpSpPr>
      <p:grpSpPr>
        <a:xfrm>
          <a:off x="0" y="0"/>
          <a:ext cx="0" cy="0"/>
          <a:chOff x="0" y="0"/>
          <a:chExt cx="0" cy="0"/>
        </a:xfrm>
      </p:grpSpPr>
      <p:sp>
        <p:nvSpPr>
          <p:cNvPr id="63" name="Google Shape;63;g220b0f2a1d0_0_0:notes">
            <a:extLst>
              <a:ext uri="{FF2B5EF4-FFF2-40B4-BE49-F238E27FC236}">
                <a16:creationId xmlns:a16="http://schemas.microsoft.com/office/drawing/2014/main" id="{B2451651-C0F0-8AEE-56C2-9120560F06A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20b0f2a1d0_0_0:notes">
            <a:extLst>
              <a:ext uri="{FF2B5EF4-FFF2-40B4-BE49-F238E27FC236}">
                <a16:creationId xmlns:a16="http://schemas.microsoft.com/office/drawing/2014/main" id="{8D24AD5D-5B9B-52BC-7E08-ABE15AE43E2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32251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20b0f2a1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20b0f2a1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marR="0" lvl="0" indent="-228600" algn="just" defTabSz="1219170" rtl="0" eaLnBrk="1" fontAlgn="auto" latinLnBrk="0" hangingPunct="1">
              <a:lnSpc>
                <a:spcPct val="100000"/>
              </a:lnSpc>
              <a:spcBef>
                <a:spcPts val="0"/>
              </a:spcBef>
              <a:spcAft>
                <a:spcPts val="0"/>
              </a:spcAft>
              <a:buClr>
                <a:srgbClr val="000000"/>
              </a:buClr>
              <a:buSzPts val="1400"/>
              <a:buFontTx/>
              <a:buAutoNum type="arabicParenR" startAt="2"/>
              <a:tabLst/>
              <a:defRPr/>
            </a:pPr>
            <a:endParaRPr kumimoji="0" lang="it-IT" b="1" i="0" u="none" strike="noStrike" kern="0" cap="none" spc="0" normalizeH="0" baseline="0" noProof="0" dirty="0">
              <a:ln>
                <a:noFill/>
              </a:ln>
              <a:solidFill>
                <a:srgbClr val="2195CE"/>
              </a:solidFill>
              <a:effectLst/>
              <a:uLnTx/>
              <a:uFillTx/>
              <a:latin typeface="Aptos (corpo)"/>
              <a:ea typeface="AUTHENTIC Sans 60" pitchFamily="2" charset="77"/>
              <a:cs typeface="Titillium Web"/>
              <a:sym typeface="Titillium Web"/>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84629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20b0f2a1d0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20b0f2a1d0_0_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Tree>
    <p:extLst>
      <p:ext uri="{BB962C8B-B14F-4D97-AF65-F5344CB8AC3E}">
        <p14:creationId xmlns:p14="http://schemas.microsoft.com/office/powerpoint/2010/main" val="3918241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a:extLst>
            <a:ext uri="{FF2B5EF4-FFF2-40B4-BE49-F238E27FC236}">
              <a16:creationId xmlns:a16="http://schemas.microsoft.com/office/drawing/2014/main" id="{F3CDEA82-D5FA-6744-0976-0FF2DE13173E}"/>
            </a:ext>
          </a:extLst>
        </p:cNvPr>
        <p:cNvGrpSpPr/>
        <p:nvPr/>
      </p:nvGrpSpPr>
      <p:grpSpPr>
        <a:xfrm>
          <a:off x="0" y="0"/>
          <a:ext cx="0" cy="0"/>
          <a:chOff x="0" y="0"/>
          <a:chExt cx="0" cy="0"/>
        </a:xfrm>
      </p:grpSpPr>
      <p:sp>
        <p:nvSpPr>
          <p:cNvPr id="47" name="Google Shape;47;p1:notes">
            <a:extLst>
              <a:ext uri="{FF2B5EF4-FFF2-40B4-BE49-F238E27FC236}">
                <a16:creationId xmlns:a16="http://schemas.microsoft.com/office/drawing/2014/main" id="{75BEA6BC-C202-0BDB-503D-2041E3390615}"/>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 name="Google Shape;48;p1:notes">
            <a:extLst>
              <a:ext uri="{FF2B5EF4-FFF2-40B4-BE49-F238E27FC236}">
                <a16:creationId xmlns:a16="http://schemas.microsoft.com/office/drawing/2014/main" id="{3D001613-C3DF-379B-6D57-CB428D8C9E3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2945976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8EFEDA32-1DDA-F81B-9EAE-5E183FD13884}"/>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19A9EA27-9A9A-A6B4-626B-0248DA92072D}"/>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40675959-CE29-8FF1-1166-6DBF7B133887}"/>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2191494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FDE115F2-2362-D424-1951-1D270F9B1C2F}"/>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0FE6C4B3-EF48-3B8A-CEBD-74D4E9144E0D}"/>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ABD91FBF-E1C0-19FD-5CBB-D90A860CA4CB}"/>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2595061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17ABA9A8-014F-C657-011A-25163755569F}"/>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D7C60F91-C891-1D44-1EA4-16A0F91D113D}"/>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F8A1488B-752E-4830-FA1B-9B8EBD807379}"/>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lang="it-IT" sz="12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81550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CF31411B-5770-2F6B-4624-4ACB3B52693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EE2252B8-55CE-E4FD-F23D-99CF2DE2FEB7}"/>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10EE3828-D843-9F50-A888-3532116B7ECB}"/>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1636570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3ACDC52D-B55B-87B1-65FC-BAC309892285}"/>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1E30678D-6F47-64AD-6A63-9361AD7E952D}"/>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A66911FD-541B-B498-6523-91E2E57558E6}"/>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r>
              <a:rPr lang="it-IT" sz="1900">
                <a:latin typeface="Calibri" panose="020F0502020204030204" pitchFamily="34" charset="0"/>
                <a:ea typeface="Calibri" panose="020F0502020204030204" pitchFamily="34" charset="0"/>
              </a:rPr>
              <a:t> </a:t>
            </a:r>
          </a:p>
          <a:p>
            <a:pPr>
              <a:buSzPts val="1100"/>
            </a:pPr>
            <a:endParaRPr/>
          </a:p>
        </p:txBody>
      </p:sp>
    </p:spTree>
    <p:extLst>
      <p:ext uri="{BB962C8B-B14F-4D97-AF65-F5344CB8AC3E}">
        <p14:creationId xmlns:p14="http://schemas.microsoft.com/office/powerpoint/2010/main" val="2213101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219F9078-8C53-338E-3796-ED26339950AC}"/>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09B8BE1C-4DBA-2EE3-EAD3-19AFB3281A13}"/>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A64D3F50-2EC9-E45A-4454-F42C6AE5F8BC}"/>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3702735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r>
              <a:rPr lang="it-IT" sz="1900" dirty="0">
                <a:latin typeface="Calibri" panose="020F0502020204030204" pitchFamily="34" charset="0"/>
                <a:ea typeface="Calibri" panose="020F0502020204030204" pitchFamily="34" charset="0"/>
              </a:rPr>
              <a:t> </a:t>
            </a:r>
          </a:p>
          <a:p>
            <a:pPr>
              <a:buSzPts val="1100"/>
            </a:pPr>
            <a:endParaRPr dirty="0"/>
          </a:p>
        </p:txBody>
      </p:sp>
    </p:spTree>
    <p:extLst>
      <p:ext uri="{BB962C8B-B14F-4D97-AF65-F5344CB8AC3E}">
        <p14:creationId xmlns:p14="http://schemas.microsoft.com/office/powerpoint/2010/main" val="147285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r>
              <a:rPr lang="it-IT" sz="1900"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3067556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20b0f2a1d0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20b0f2a1d0_0_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Tree>
    <p:extLst>
      <p:ext uri="{BB962C8B-B14F-4D97-AF65-F5344CB8AC3E}">
        <p14:creationId xmlns:p14="http://schemas.microsoft.com/office/powerpoint/2010/main" val="2822912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4001381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r>
              <a:rPr lang="it-IT" sz="3000" dirty="0"/>
              <a:t>Un incaricato può abilitare a sua volta altri incaricati (sub-incaricati).</a:t>
            </a:r>
            <a:endParaRPr lang="it-IT" sz="1900" dirty="0">
              <a:latin typeface="Calibri" panose="020F0502020204030204" pitchFamily="34" charset="0"/>
              <a:ea typeface="Calibri" panose="020F0502020204030204" pitchFamily="34" charset="0"/>
            </a:endParaRPr>
          </a:p>
          <a:p>
            <a:pPr>
              <a:buSzPts val="1100"/>
            </a:pPr>
            <a:endParaRPr dirty="0"/>
          </a:p>
        </p:txBody>
      </p:sp>
    </p:spTree>
    <p:extLst>
      <p:ext uri="{BB962C8B-B14F-4D97-AF65-F5344CB8AC3E}">
        <p14:creationId xmlns:p14="http://schemas.microsoft.com/office/powerpoint/2010/main" val="2822932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3231564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BDE0EC88-7233-86F5-D3F6-294101293AB1}"/>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3A10FE21-0736-D83C-5B1E-56A44355275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B18FF2BE-A4D9-D205-B88B-1133C151DF3A}"/>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997480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a:extLst>
            <a:ext uri="{FF2B5EF4-FFF2-40B4-BE49-F238E27FC236}">
              <a16:creationId xmlns:a16="http://schemas.microsoft.com/office/drawing/2014/main" id="{F3CDEA82-D5FA-6744-0976-0FF2DE13173E}"/>
            </a:ext>
          </a:extLst>
        </p:cNvPr>
        <p:cNvGrpSpPr/>
        <p:nvPr/>
      </p:nvGrpSpPr>
      <p:grpSpPr>
        <a:xfrm>
          <a:off x="0" y="0"/>
          <a:ext cx="0" cy="0"/>
          <a:chOff x="0" y="0"/>
          <a:chExt cx="0" cy="0"/>
        </a:xfrm>
      </p:grpSpPr>
      <p:sp>
        <p:nvSpPr>
          <p:cNvPr id="47" name="Google Shape;47;p1:notes">
            <a:extLst>
              <a:ext uri="{FF2B5EF4-FFF2-40B4-BE49-F238E27FC236}">
                <a16:creationId xmlns:a16="http://schemas.microsoft.com/office/drawing/2014/main" id="{75BEA6BC-C202-0BDB-503D-2041E3390615}"/>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 name="Google Shape;48;p1:notes">
            <a:extLst>
              <a:ext uri="{FF2B5EF4-FFF2-40B4-BE49-F238E27FC236}">
                <a16:creationId xmlns:a16="http://schemas.microsoft.com/office/drawing/2014/main" id="{3D001613-C3DF-379B-6D57-CB428D8C9E3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1647630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a:p>
        </p:txBody>
      </p:sp>
    </p:spTree>
    <p:extLst>
      <p:ext uri="{BB962C8B-B14F-4D97-AF65-F5344CB8AC3E}">
        <p14:creationId xmlns:p14="http://schemas.microsoft.com/office/powerpoint/2010/main" val="3555314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28814679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29006860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6059899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1613380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a:extLst>
            <a:ext uri="{FF2B5EF4-FFF2-40B4-BE49-F238E27FC236}">
              <a16:creationId xmlns:a16="http://schemas.microsoft.com/office/drawing/2014/main" id="{F3CDEA82-D5FA-6744-0976-0FF2DE13173E}"/>
            </a:ext>
          </a:extLst>
        </p:cNvPr>
        <p:cNvGrpSpPr/>
        <p:nvPr/>
      </p:nvGrpSpPr>
      <p:grpSpPr>
        <a:xfrm>
          <a:off x="0" y="0"/>
          <a:ext cx="0" cy="0"/>
          <a:chOff x="0" y="0"/>
          <a:chExt cx="0" cy="0"/>
        </a:xfrm>
      </p:grpSpPr>
      <p:sp>
        <p:nvSpPr>
          <p:cNvPr id="47" name="Google Shape;47;p1:notes">
            <a:extLst>
              <a:ext uri="{FF2B5EF4-FFF2-40B4-BE49-F238E27FC236}">
                <a16:creationId xmlns:a16="http://schemas.microsoft.com/office/drawing/2014/main" id="{75BEA6BC-C202-0BDB-503D-2041E3390615}"/>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 name="Google Shape;48;p1:notes">
            <a:extLst>
              <a:ext uri="{FF2B5EF4-FFF2-40B4-BE49-F238E27FC236}">
                <a16:creationId xmlns:a16="http://schemas.microsoft.com/office/drawing/2014/main" id="{3D001613-C3DF-379B-6D57-CB428D8C9E3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237599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2119731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a:p>
        </p:txBody>
      </p:sp>
    </p:spTree>
    <p:extLst>
      <p:ext uri="{BB962C8B-B14F-4D97-AF65-F5344CB8AC3E}">
        <p14:creationId xmlns:p14="http://schemas.microsoft.com/office/powerpoint/2010/main" val="2008098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928932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2077227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a:p>
        </p:txBody>
      </p:sp>
    </p:spTree>
    <p:extLst>
      <p:ext uri="{BB962C8B-B14F-4D97-AF65-F5344CB8AC3E}">
        <p14:creationId xmlns:p14="http://schemas.microsoft.com/office/powerpoint/2010/main" val="40192079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34880021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2816348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dirty="0"/>
          </a:p>
        </p:txBody>
      </p:sp>
    </p:spTree>
    <p:extLst>
      <p:ext uri="{BB962C8B-B14F-4D97-AF65-F5344CB8AC3E}">
        <p14:creationId xmlns:p14="http://schemas.microsoft.com/office/powerpoint/2010/main" val="11658789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a:p>
        </p:txBody>
      </p:sp>
    </p:spTree>
    <p:extLst>
      <p:ext uri="{BB962C8B-B14F-4D97-AF65-F5344CB8AC3E}">
        <p14:creationId xmlns:p14="http://schemas.microsoft.com/office/powerpoint/2010/main" val="8249765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lang="it-IT" sz="1900" kern="0" dirty="0">
              <a:solidFill>
                <a:srgbClr val="FF0000"/>
              </a:solidFill>
              <a:latin typeface="Open Sans" panose="020B0606030504020204" pitchFamily="34" charset="0"/>
            </a:endParaRPr>
          </a:p>
        </p:txBody>
      </p:sp>
    </p:spTree>
    <p:extLst>
      <p:ext uri="{BB962C8B-B14F-4D97-AF65-F5344CB8AC3E}">
        <p14:creationId xmlns:p14="http://schemas.microsoft.com/office/powerpoint/2010/main" val="4006860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20b0f2a1d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20b0f2a1d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970886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lang="it-IT" sz="1900" kern="0">
              <a:solidFill>
                <a:srgbClr val="FF0000"/>
              </a:solidFill>
              <a:latin typeface="Open Sans" panose="020B0606030504020204" pitchFamily="34" charset="0"/>
            </a:endParaRPr>
          </a:p>
        </p:txBody>
      </p:sp>
    </p:spTree>
    <p:extLst>
      <p:ext uri="{BB962C8B-B14F-4D97-AF65-F5344CB8AC3E}">
        <p14:creationId xmlns:p14="http://schemas.microsoft.com/office/powerpoint/2010/main" val="19400193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lang="it-IT" sz="1900" kern="0">
              <a:solidFill>
                <a:srgbClr val="FF0000"/>
              </a:solidFill>
              <a:latin typeface="Open Sans" panose="020B0606030504020204" pitchFamily="34" charset="0"/>
            </a:endParaRPr>
          </a:p>
        </p:txBody>
      </p:sp>
    </p:spTree>
    <p:extLst>
      <p:ext uri="{BB962C8B-B14F-4D97-AF65-F5344CB8AC3E}">
        <p14:creationId xmlns:p14="http://schemas.microsoft.com/office/powerpoint/2010/main" val="31638642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lang="it-IT" sz="1900" kern="0">
              <a:solidFill>
                <a:srgbClr val="FF0000"/>
              </a:solidFill>
              <a:latin typeface="Open Sans" panose="020B0606030504020204" pitchFamily="34" charset="0"/>
            </a:endParaRPr>
          </a:p>
        </p:txBody>
      </p:sp>
    </p:spTree>
    <p:extLst>
      <p:ext uri="{BB962C8B-B14F-4D97-AF65-F5344CB8AC3E}">
        <p14:creationId xmlns:p14="http://schemas.microsoft.com/office/powerpoint/2010/main" val="17543539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lang="it-IT" sz="1900" kern="0">
              <a:solidFill>
                <a:srgbClr val="FF0000"/>
              </a:solidFill>
              <a:latin typeface="Open Sans" panose="020B0606030504020204" pitchFamily="34" charset="0"/>
            </a:endParaRPr>
          </a:p>
        </p:txBody>
      </p:sp>
    </p:spTree>
    <p:extLst>
      <p:ext uri="{BB962C8B-B14F-4D97-AF65-F5344CB8AC3E}">
        <p14:creationId xmlns:p14="http://schemas.microsoft.com/office/powerpoint/2010/main" val="33720587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lang="it-IT" sz="1900" kern="0">
              <a:solidFill>
                <a:srgbClr val="FF0000"/>
              </a:solidFill>
              <a:latin typeface="Open Sans" panose="020B0606030504020204" pitchFamily="34" charset="0"/>
            </a:endParaRPr>
          </a:p>
        </p:txBody>
      </p:sp>
    </p:spTree>
    <p:extLst>
      <p:ext uri="{BB962C8B-B14F-4D97-AF65-F5344CB8AC3E}">
        <p14:creationId xmlns:p14="http://schemas.microsoft.com/office/powerpoint/2010/main" val="40658280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lang="it-IT" sz="1900" kern="0">
              <a:solidFill>
                <a:srgbClr val="FF0000"/>
              </a:solidFill>
              <a:latin typeface="Open Sans" panose="020B0606030504020204" pitchFamily="34" charset="0"/>
            </a:endParaRPr>
          </a:p>
        </p:txBody>
      </p:sp>
    </p:spTree>
    <p:extLst>
      <p:ext uri="{BB962C8B-B14F-4D97-AF65-F5344CB8AC3E}">
        <p14:creationId xmlns:p14="http://schemas.microsoft.com/office/powerpoint/2010/main" val="19311138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a:p>
        </p:txBody>
      </p:sp>
    </p:spTree>
    <p:extLst>
      <p:ext uri="{BB962C8B-B14F-4D97-AF65-F5344CB8AC3E}">
        <p14:creationId xmlns:p14="http://schemas.microsoft.com/office/powerpoint/2010/main" val="932331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a:p>
        </p:txBody>
      </p:sp>
    </p:spTree>
    <p:extLst>
      <p:ext uri="{BB962C8B-B14F-4D97-AF65-F5344CB8AC3E}">
        <p14:creationId xmlns:p14="http://schemas.microsoft.com/office/powerpoint/2010/main" val="29406385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a:p>
        </p:txBody>
      </p:sp>
    </p:spTree>
    <p:extLst>
      <p:ext uri="{BB962C8B-B14F-4D97-AF65-F5344CB8AC3E}">
        <p14:creationId xmlns:p14="http://schemas.microsoft.com/office/powerpoint/2010/main" val="20602383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a:extLst>
            <a:ext uri="{FF2B5EF4-FFF2-40B4-BE49-F238E27FC236}">
              <a16:creationId xmlns:a16="http://schemas.microsoft.com/office/drawing/2014/main" id="{A7DC2654-FE8F-E84C-785D-A345D71906CF}"/>
            </a:ext>
          </a:extLst>
        </p:cNvPr>
        <p:cNvGrpSpPr/>
        <p:nvPr/>
      </p:nvGrpSpPr>
      <p:grpSpPr>
        <a:xfrm>
          <a:off x="0" y="0"/>
          <a:ext cx="0" cy="0"/>
          <a:chOff x="0" y="0"/>
          <a:chExt cx="0" cy="0"/>
        </a:xfrm>
      </p:grpSpPr>
      <p:sp>
        <p:nvSpPr>
          <p:cNvPr id="47" name="Google Shape;47;p1:notes">
            <a:extLst>
              <a:ext uri="{FF2B5EF4-FFF2-40B4-BE49-F238E27FC236}">
                <a16:creationId xmlns:a16="http://schemas.microsoft.com/office/drawing/2014/main" id="{CD2FC80C-67A6-CCA2-6AE2-465DAE261EF0}"/>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 name="Google Shape;48;p1:notes">
            <a:extLst>
              <a:ext uri="{FF2B5EF4-FFF2-40B4-BE49-F238E27FC236}">
                <a16:creationId xmlns:a16="http://schemas.microsoft.com/office/drawing/2014/main" id="{7E9A202E-A690-04CC-BF66-7FF7DC94335A}"/>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b="0" dirty="0"/>
          </a:p>
        </p:txBody>
      </p:sp>
    </p:spTree>
    <p:extLst>
      <p:ext uri="{BB962C8B-B14F-4D97-AF65-F5344CB8AC3E}">
        <p14:creationId xmlns:p14="http://schemas.microsoft.com/office/powerpoint/2010/main" val="4225564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20b0f2a1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20b0f2a1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it-IT"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0F4EB4B8-D863-B343-2DC5-C6E5D7744E84}"/>
            </a:ext>
          </a:extLst>
        </p:cNvPr>
        <p:cNvGrpSpPr/>
        <p:nvPr/>
      </p:nvGrpSpPr>
      <p:grpSpPr>
        <a:xfrm>
          <a:off x="0" y="0"/>
          <a:ext cx="0" cy="0"/>
          <a:chOff x="0" y="0"/>
          <a:chExt cx="0" cy="0"/>
        </a:xfrm>
      </p:grpSpPr>
      <p:sp>
        <p:nvSpPr>
          <p:cNvPr id="73" name="Google Shape;73;g220b0f2a1d0_0_10:notes">
            <a:extLst>
              <a:ext uri="{FF2B5EF4-FFF2-40B4-BE49-F238E27FC236}">
                <a16:creationId xmlns:a16="http://schemas.microsoft.com/office/drawing/2014/main" id="{FDDB0CAF-4CBF-A03F-80C9-87DAB8343B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20b0f2a1d0_0_10:notes">
            <a:extLst>
              <a:ext uri="{FF2B5EF4-FFF2-40B4-BE49-F238E27FC236}">
                <a16:creationId xmlns:a16="http://schemas.microsoft.com/office/drawing/2014/main" id="{044F9CF9-F929-6252-4918-9BAD76854E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12018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41BA1716-BDB2-81E3-3FEC-F9EE698BE40F}"/>
            </a:ext>
          </a:extLst>
        </p:cNvPr>
        <p:cNvGrpSpPr/>
        <p:nvPr/>
      </p:nvGrpSpPr>
      <p:grpSpPr>
        <a:xfrm>
          <a:off x="0" y="0"/>
          <a:ext cx="0" cy="0"/>
          <a:chOff x="0" y="0"/>
          <a:chExt cx="0" cy="0"/>
        </a:xfrm>
      </p:grpSpPr>
      <p:sp>
        <p:nvSpPr>
          <p:cNvPr id="73" name="Google Shape;73;g220b0f2a1d0_0_10:notes">
            <a:extLst>
              <a:ext uri="{FF2B5EF4-FFF2-40B4-BE49-F238E27FC236}">
                <a16:creationId xmlns:a16="http://schemas.microsoft.com/office/drawing/2014/main" id="{1E462654-2123-7D2F-C9C0-9FE080C9DB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20b0f2a1d0_0_10:notes">
            <a:extLst>
              <a:ext uri="{FF2B5EF4-FFF2-40B4-BE49-F238E27FC236}">
                <a16:creationId xmlns:a16="http://schemas.microsoft.com/office/drawing/2014/main" id="{261E43E8-5CAE-1889-124E-55E76DC621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2855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FF867836-7CE6-BA4D-FFFC-1C43C82391CB}"/>
            </a:ext>
          </a:extLst>
        </p:cNvPr>
        <p:cNvGrpSpPr/>
        <p:nvPr/>
      </p:nvGrpSpPr>
      <p:grpSpPr>
        <a:xfrm>
          <a:off x="0" y="0"/>
          <a:ext cx="0" cy="0"/>
          <a:chOff x="0" y="0"/>
          <a:chExt cx="0" cy="0"/>
        </a:xfrm>
      </p:grpSpPr>
      <p:sp>
        <p:nvSpPr>
          <p:cNvPr id="73" name="Google Shape;73;g220b0f2a1d0_0_10:notes">
            <a:extLst>
              <a:ext uri="{FF2B5EF4-FFF2-40B4-BE49-F238E27FC236}">
                <a16:creationId xmlns:a16="http://schemas.microsoft.com/office/drawing/2014/main" id="{39FEE307-E317-0464-E503-C0E7B0D8F7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20b0f2a1d0_0_10:notes">
            <a:extLst>
              <a:ext uri="{FF2B5EF4-FFF2-40B4-BE49-F238E27FC236}">
                <a16:creationId xmlns:a16="http://schemas.microsoft.com/office/drawing/2014/main" id="{0C932DD0-0997-EE86-8601-57EDEF2D47C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756415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AF9805EF-357E-6C83-4345-EC504E7F76CC}"/>
            </a:ext>
          </a:extLst>
        </p:cNvPr>
        <p:cNvGrpSpPr/>
        <p:nvPr/>
      </p:nvGrpSpPr>
      <p:grpSpPr>
        <a:xfrm>
          <a:off x="0" y="0"/>
          <a:ext cx="0" cy="0"/>
          <a:chOff x="0" y="0"/>
          <a:chExt cx="0" cy="0"/>
        </a:xfrm>
      </p:grpSpPr>
      <p:sp>
        <p:nvSpPr>
          <p:cNvPr id="73" name="Google Shape;73;g220b0f2a1d0_0_10:notes">
            <a:extLst>
              <a:ext uri="{FF2B5EF4-FFF2-40B4-BE49-F238E27FC236}">
                <a16:creationId xmlns:a16="http://schemas.microsoft.com/office/drawing/2014/main" id="{0AADEF0B-9592-BFAB-CB7A-2980377121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20b0f2a1d0_0_10:notes">
            <a:extLst>
              <a:ext uri="{FF2B5EF4-FFF2-40B4-BE49-F238E27FC236}">
                <a16:creationId xmlns:a16="http://schemas.microsoft.com/office/drawing/2014/main" id="{A40965E3-A25C-B975-6921-CFA385494D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367476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CAE4A197-6C39-70F5-0760-CBD72CA5F594}"/>
            </a:ext>
          </a:extLst>
        </p:cNvPr>
        <p:cNvGrpSpPr/>
        <p:nvPr/>
      </p:nvGrpSpPr>
      <p:grpSpPr>
        <a:xfrm>
          <a:off x="0" y="0"/>
          <a:ext cx="0" cy="0"/>
          <a:chOff x="0" y="0"/>
          <a:chExt cx="0" cy="0"/>
        </a:xfrm>
      </p:grpSpPr>
      <p:sp>
        <p:nvSpPr>
          <p:cNvPr id="73" name="Google Shape;73;g220b0f2a1d0_0_10:notes">
            <a:extLst>
              <a:ext uri="{FF2B5EF4-FFF2-40B4-BE49-F238E27FC236}">
                <a16:creationId xmlns:a16="http://schemas.microsoft.com/office/drawing/2014/main" id="{6EFB4762-07CE-0131-1288-BF44FAEF78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20b0f2a1d0_0_10:notes">
            <a:extLst>
              <a:ext uri="{FF2B5EF4-FFF2-40B4-BE49-F238E27FC236}">
                <a16:creationId xmlns:a16="http://schemas.microsoft.com/office/drawing/2014/main" id="{3BC8F858-8A52-6E78-5A7F-64FA082E8A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33173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80A5EC94-B3F0-7440-E316-8CE7EE95A759}"/>
            </a:ext>
          </a:extLst>
        </p:cNvPr>
        <p:cNvGrpSpPr/>
        <p:nvPr/>
      </p:nvGrpSpPr>
      <p:grpSpPr>
        <a:xfrm>
          <a:off x="0" y="0"/>
          <a:ext cx="0" cy="0"/>
          <a:chOff x="0" y="0"/>
          <a:chExt cx="0" cy="0"/>
        </a:xfrm>
      </p:grpSpPr>
      <p:sp>
        <p:nvSpPr>
          <p:cNvPr id="73" name="Google Shape;73;g220b0f2a1d0_0_10:notes">
            <a:extLst>
              <a:ext uri="{FF2B5EF4-FFF2-40B4-BE49-F238E27FC236}">
                <a16:creationId xmlns:a16="http://schemas.microsoft.com/office/drawing/2014/main" id="{5562EE73-B222-FB3A-74F6-F5C4A520F3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20b0f2a1d0_0_10:notes">
            <a:extLst>
              <a:ext uri="{FF2B5EF4-FFF2-40B4-BE49-F238E27FC236}">
                <a16:creationId xmlns:a16="http://schemas.microsoft.com/office/drawing/2014/main" id="{FBE03FA3-69E2-0573-1A21-4024F2CFABE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41421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D9E188F0-B972-1414-92E2-748E8F22F0EE}"/>
            </a:ext>
          </a:extLst>
        </p:cNvPr>
        <p:cNvGrpSpPr/>
        <p:nvPr/>
      </p:nvGrpSpPr>
      <p:grpSpPr>
        <a:xfrm>
          <a:off x="0" y="0"/>
          <a:ext cx="0" cy="0"/>
          <a:chOff x="0" y="0"/>
          <a:chExt cx="0" cy="0"/>
        </a:xfrm>
      </p:grpSpPr>
      <p:sp>
        <p:nvSpPr>
          <p:cNvPr id="73" name="Google Shape;73;g220b0f2a1d0_0_10:notes">
            <a:extLst>
              <a:ext uri="{FF2B5EF4-FFF2-40B4-BE49-F238E27FC236}">
                <a16:creationId xmlns:a16="http://schemas.microsoft.com/office/drawing/2014/main" id="{446FAAF4-F4BD-00D6-0879-40B918A590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20b0f2a1d0_0_10:notes">
            <a:extLst>
              <a:ext uri="{FF2B5EF4-FFF2-40B4-BE49-F238E27FC236}">
                <a16:creationId xmlns:a16="http://schemas.microsoft.com/office/drawing/2014/main" id="{5FE3ADA3-EE57-A5DC-B364-6A940D743C4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9463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CDC40369-8223-694A-D852-31ED9CBDA6BD}"/>
            </a:ext>
          </a:extLst>
        </p:cNvPr>
        <p:cNvGrpSpPr/>
        <p:nvPr/>
      </p:nvGrpSpPr>
      <p:grpSpPr>
        <a:xfrm>
          <a:off x="0" y="0"/>
          <a:ext cx="0" cy="0"/>
          <a:chOff x="0" y="0"/>
          <a:chExt cx="0" cy="0"/>
        </a:xfrm>
      </p:grpSpPr>
      <p:sp>
        <p:nvSpPr>
          <p:cNvPr id="73" name="Google Shape;73;g220b0f2a1d0_0_10:notes">
            <a:extLst>
              <a:ext uri="{FF2B5EF4-FFF2-40B4-BE49-F238E27FC236}">
                <a16:creationId xmlns:a16="http://schemas.microsoft.com/office/drawing/2014/main" id="{03E2FED1-DC09-F675-690D-BD44888AEF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20b0f2a1d0_0_10:notes">
            <a:extLst>
              <a:ext uri="{FF2B5EF4-FFF2-40B4-BE49-F238E27FC236}">
                <a16:creationId xmlns:a16="http://schemas.microsoft.com/office/drawing/2014/main" id="{D383D3B4-A5CE-AD7F-37B5-19A646C955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52314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a:extLst>
            <a:ext uri="{FF2B5EF4-FFF2-40B4-BE49-F238E27FC236}">
              <a16:creationId xmlns:a16="http://schemas.microsoft.com/office/drawing/2014/main" id="{F3CDEA82-D5FA-6744-0976-0FF2DE13173E}"/>
            </a:ext>
          </a:extLst>
        </p:cNvPr>
        <p:cNvGrpSpPr/>
        <p:nvPr/>
      </p:nvGrpSpPr>
      <p:grpSpPr>
        <a:xfrm>
          <a:off x="0" y="0"/>
          <a:ext cx="0" cy="0"/>
          <a:chOff x="0" y="0"/>
          <a:chExt cx="0" cy="0"/>
        </a:xfrm>
      </p:grpSpPr>
      <p:sp>
        <p:nvSpPr>
          <p:cNvPr id="47" name="Google Shape;47;p1:notes">
            <a:extLst>
              <a:ext uri="{FF2B5EF4-FFF2-40B4-BE49-F238E27FC236}">
                <a16:creationId xmlns:a16="http://schemas.microsoft.com/office/drawing/2014/main" id="{75BEA6BC-C202-0BDB-503D-2041E3390615}"/>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 name="Google Shape;48;p1:notes">
            <a:extLst>
              <a:ext uri="{FF2B5EF4-FFF2-40B4-BE49-F238E27FC236}">
                <a16:creationId xmlns:a16="http://schemas.microsoft.com/office/drawing/2014/main" id="{3D001613-C3DF-379B-6D57-CB428D8C9E3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lang="it-IT" b="1" dirty="0"/>
          </a:p>
        </p:txBody>
      </p:sp>
    </p:spTree>
    <p:extLst>
      <p:ext uri="{BB962C8B-B14F-4D97-AF65-F5344CB8AC3E}">
        <p14:creationId xmlns:p14="http://schemas.microsoft.com/office/powerpoint/2010/main" val="36321478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a:p>
        </p:txBody>
      </p:sp>
    </p:spTree>
    <p:extLst>
      <p:ext uri="{BB962C8B-B14F-4D97-AF65-F5344CB8AC3E}">
        <p14:creationId xmlns:p14="http://schemas.microsoft.com/office/powerpoint/2010/main" val="3161524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20b0f2a1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20b0f2a1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76980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a:p>
        </p:txBody>
      </p:sp>
    </p:spTree>
    <p:extLst>
      <p:ext uri="{BB962C8B-B14F-4D97-AF65-F5344CB8AC3E}">
        <p14:creationId xmlns:p14="http://schemas.microsoft.com/office/powerpoint/2010/main" val="23085060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DD588875-84BA-956C-0EF3-78BA2A988F98}"/>
            </a:ext>
          </a:extLst>
        </p:cNvPr>
        <p:cNvGrpSpPr/>
        <p:nvPr/>
      </p:nvGrpSpPr>
      <p:grpSpPr>
        <a:xfrm>
          <a:off x="0" y="0"/>
          <a:ext cx="0" cy="0"/>
          <a:chOff x="0" y="0"/>
          <a:chExt cx="0" cy="0"/>
        </a:xfrm>
      </p:grpSpPr>
      <p:sp>
        <p:nvSpPr>
          <p:cNvPr id="104" name="Google Shape;104;p6:notes">
            <a:extLst>
              <a:ext uri="{FF2B5EF4-FFF2-40B4-BE49-F238E27FC236}">
                <a16:creationId xmlns:a16="http://schemas.microsoft.com/office/drawing/2014/main" id="{F28A8A90-AAAE-F470-8ED1-F387B7A77A2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a:extLst>
              <a:ext uri="{FF2B5EF4-FFF2-40B4-BE49-F238E27FC236}">
                <a16:creationId xmlns:a16="http://schemas.microsoft.com/office/drawing/2014/main" id="{72B2AFB0-DEBC-760F-422B-EB74565D58B5}"/>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a:p>
        </p:txBody>
      </p:sp>
    </p:spTree>
    <p:extLst>
      <p:ext uri="{BB962C8B-B14F-4D97-AF65-F5344CB8AC3E}">
        <p14:creationId xmlns:p14="http://schemas.microsoft.com/office/powerpoint/2010/main" val="9100812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20b0f2a1d0_0_7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20b0f2a1d0_0_7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Tree>
    <p:extLst>
      <p:ext uri="{BB962C8B-B14F-4D97-AF65-F5344CB8AC3E}">
        <p14:creationId xmlns:p14="http://schemas.microsoft.com/office/powerpoint/2010/main" val="2497544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20b0f2a1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20b0f2a1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4192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20b0f2a1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20b0f2a1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it-IT" dirty="0"/>
          </a:p>
        </p:txBody>
      </p:sp>
    </p:spTree>
    <p:extLst>
      <p:ext uri="{BB962C8B-B14F-4D97-AF65-F5344CB8AC3E}">
        <p14:creationId xmlns:p14="http://schemas.microsoft.com/office/powerpoint/2010/main" val="486033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98D1D7-1D4B-6DF0-6612-E5BF2C5D39A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77AC406-7DEB-03AB-3DA1-80FC44327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994148C-9207-6953-A5EB-4358EEAAE6E1}"/>
              </a:ext>
            </a:extLst>
          </p:cNvPr>
          <p:cNvSpPr>
            <a:spLocks noGrp="1"/>
          </p:cNvSpPr>
          <p:nvPr>
            <p:ph type="dt" sz="half" idx="10"/>
          </p:nvPr>
        </p:nvSpPr>
        <p:spPr/>
        <p:txBody>
          <a:bodyPr/>
          <a:lstStyle/>
          <a:p>
            <a:fld id="{C2C125BC-E6CF-4CED-AB9C-C4BD9E0B0330}" type="datetimeFigureOut">
              <a:rPr lang="it-IT" smtClean="0"/>
              <a:t>04/02/2026</a:t>
            </a:fld>
            <a:endParaRPr lang="it-IT"/>
          </a:p>
        </p:txBody>
      </p:sp>
      <p:sp>
        <p:nvSpPr>
          <p:cNvPr id="5" name="Segnaposto piè di pagina 4">
            <a:extLst>
              <a:ext uri="{FF2B5EF4-FFF2-40B4-BE49-F238E27FC236}">
                <a16:creationId xmlns:a16="http://schemas.microsoft.com/office/drawing/2014/main" id="{166EF31D-377F-D13A-7F29-89556CBC6F8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CCB7727-23A0-2165-8BE9-AFC347A8F64B}"/>
              </a:ext>
            </a:extLst>
          </p:cNvPr>
          <p:cNvSpPr>
            <a:spLocks noGrp="1"/>
          </p:cNvSpPr>
          <p:nvPr>
            <p:ph type="sldNum" sz="quarter" idx="12"/>
          </p:nvPr>
        </p:nvSpPr>
        <p:spPr/>
        <p:txBody>
          <a:bodyPr/>
          <a:lstStyle/>
          <a:p>
            <a:fld id="{02811E31-1CF8-4C38-8DAC-DBBC67103C03}" type="slidenum">
              <a:rPr lang="it-IT" smtClean="0"/>
              <a:t>‹N›</a:t>
            </a:fld>
            <a:endParaRPr lang="it-IT"/>
          </a:p>
        </p:txBody>
      </p:sp>
    </p:spTree>
    <p:extLst>
      <p:ext uri="{BB962C8B-B14F-4D97-AF65-F5344CB8AC3E}">
        <p14:creationId xmlns:p14="http://schemas.microsoft.com/office/powerpoint/2010/main" val="91387047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BD0A2F-76AA-160A-5A81-A136AD1D5EF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F9899A4-3CED-C9B3-A743-0630C568A1E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890D290-42CF-032D-AB7A-9396C8F6976F}"/>
              </a:ext>
            </a:extLst>
          </p:cNvPr>
          <p:cNvSpPr>
            <a:spLocks noGrp="1"/>
          </p:cNvSpPr>
          <p:nvPr>
            <p:ph type="dt" sz="half" idx="10"/>
          </p:nvPr>
        </p:nvSpPr>
        <p:spPr/>
        <p:txBody>
          <a:bodyPr/>
          <a:lstStyle/>
          <a:p>
            <a:fld id="{C2C125BC-E6CF-4CED-AB9C-C4BD9E0B0330}" type="datetimeFigureOut">
              <a:rPr lang="it-IT" smtClean="0"/>
              <a:t>04/02/2026</a:t>
            </a:fld>
            <a:endParaRPr lang="it-IT"/>
          </a:p>
        </p:txBody>
      </p:sp>
      <p:sp>
        <p:nvSpPr>
          <p:cNvPr id="5" name="Segnaposto piè di pagina 4">
            <a:extLst>
              <a:ext uri="{FF2B5EF4-FFF2-40B4-BE49-F238E27FC236}">
                <a16:creationId xmlns:a16="http://schemas.microsoft.com/office/drawing/2014/main" id="{A25D07CE-AD6D-CA7C-2C95-E0026916C11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FEA57F2-0C48-128B-B5F5-17FB3584060A}"/>
              </a:ext>
            </a:extLst>
          </p:cNvPr>
          <p:cNvSpPr>
            <a:spLocks noGrp="1"/>
          </p:cNvSpPr>
          <p:nvPr>
            <p:ph type="sldNum" sz="quarter" idx="12"/>
          </p:nvPr>
        </p:nvSpPr>
        <p:spPr/>
        <p:txBody>
          <a:bodyPr/>
          <a:lstStyle/>
          <a:p>
            <a:fld id="{02811E31-1CF8-4C38-8DAC-DBBC67103C03}" type="slidenum">
              <a:rPr lang="it-IT" smtClean="0"/>
              <a:t>‹N›</a:t>
            </a:fld>
            <a:endParaRPr lang="it-IT"/>
          </a:p>
        </p:txBody>
      </p:sp>
    </p:spTree>
    <p:extLst>
      <p:ext uri="{BB962C8B-B14F-4D97-AF65-F5344CB8AC3E}">
        <p14:creationId xmlns:p14="http://schemas.microsoft.com/office/powerpoint/2010/main" val="202303877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832BDC4-53B9-1C48-0C19-E90FA36A88F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3D23E79-A558-975C-65C7-BD675DD1B1A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F7633A6-C9EC-3CC6-8EA2-0F4A357CB7F9}"/>
              </a:ext>
            </a:extLst>
          </p:cNvPr>
          <p:cNvSpPr>
            <a:spLocks noGrp="1"/>
          </p:cNvSpPr>
          <p:nvPr>
            <p:ph type="dt" sz="half" idx="10"/>
          </p:nvPr>
        </p:nvSpPr>
        <p:spPr/>
        <p:txBody>
          <a:bodyPr/>
          <a:lstStyle/>
          <a:p>
            <a:fld id="{C2C125BC-E6CF-4CED-AB9C-C4BD9E0B0330}" type="datetimeFigureOut">
              <a:rPr lang="it-IT" smtClean="0"/>
              <a:t>04/02/2026</a:t>
            </a:fld>
            <a:endParaRPr lang="it-IT"/>
          </a:p>
        </p:txBody>
      </p:sp>
      <p:sp>
        <p:nvSpPr>
          <p:cNvPr id="5" name="Segnaposto piè di pagina 4">
            <a:extLst>
              <a:ext uri="{FF2B5EF4-FFF2-40B4-BE49-F238E27FC236}">
                <a16:creationId xmlns:a16="http://schemas.microsoft.com/office/drawing/2014/main" id="{B5BEE6FE-64E6-0BB1-DAF1-A39BCC4594F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F1799AE-50E7-28BA-8709-5106CAD27907}"/>
              </a:ext>
            </a:extLst>
          </p:cNvPr>
          <p:cNvSpPr>
            <a:spLocks noGrp="1"/>
          </p:cNvSpPr>
          <p:nvPr>
            <p:ph type="sldNum" sz="quarter" idx="12"/>
          </p:nvPr>
        </p:nvSpPr>
        <p:spPr/>
        <p:txBody>
          <a:bodyPr/>
          <a:lstStyle/>
          <a:p>
            <a:fld id="{02811E31-1CF8-4C38-8DAC-DBBC67103C03}" type="slidenum">
              <a:rPr lang="it-IT" smtClean="0"/>
              <a:t>‹N›</a:t>
            </a:fld>
            <a:endParaRPr lang="it-IT"/>
          </a:p>
        </p:txBody>
      </p:sp>
    </p:spTree>
    <p:extLst>
      <p:ext uri="{BB962C8B-B14F-4D97-AF65-F5344CB8AC3E}">
        <p14:creationId xmlns:p14="http://schemas.microsoft.com/office/powerpoint/2010/main" val="356625473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55163102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6"/>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5" name="Google Shape;25;p6"/>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6" name="Google Shape;26;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03159939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2" name="Google Shape;32;p8"/>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3" name="Google Shape;33;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44592235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6" name="Google Shape;36;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70206930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1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 name="Google Shape;39;p10"/>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40" name="Google Shape;40;p10"/>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1" name="Google Shape;41;p10"/>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42" name="Google Shape;42;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20547437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1"/>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stStyle>
          <a:p>
            <a:endParaRPr/>
          </a:p>
        </p:txBody>
      </p:sp>
      <p:sp>
        <p:nvSpPr>
          <p:cNvPr id="45" name="Google Shape;45;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18435806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Google Shape;47;p12"/>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8" name="Google Shape;48;p12"/>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49" name="Google Shape;49;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71056846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28267567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6BDD0B-B39C-DF51-6E7F-6C717579198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BE05431-0406-5875-2DD6-C38CAEFC865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A8FB6EF-4974-2336-A2D0-C35750A30EF1}"/>
              </a:ext>
            </a:extLst>
          </p:cNvPr>
          <p:cNvSpPr>
            <a:spLocks noGrp="1"/>
          </p:cNvSpPr>
          <p:nvPr>
            <p:ph type="dt" sz="half" idx="10"/>
          </p:nvPr>
        </p:nvSpPr>
        <p:spPr/>
        <p:txBody>
          <a:bodyPr/>
          <a:lstStyle/>
          <a:p>
            <a:fld id="{C2C125BC-E6CF-4CED-AB9C-C4BD9E0B0330}" type="datetimeFigureOut">
              <a:rPr lang="it-IT" smtClean="0"/>
              <a:t>04/02/2026</a:t>
            </a:fld>
            <a:endParaRPr lang="it-IT"/>
          </a:p>
        </p:txBody>
      </p:sp>
      <p:sp>
        <p:nvSpPr>
          <p:cNvPr id="5" name="Segnaposto piè di pagina 4">
            <a:extLst>
              <a:ext uri="{FF2B5EF4-FFF2-40B4-BE49-F238E27FC236}">
                <a16:creationId xmlns:a16="http://schemas.microsoft.com/office/drawing/2014/main" id="{EC7BF1BB-9E02-ADBF-A6BE-DC334AB3E68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B82974E-C534-BBCF-ADA0-C57DE37D6C2A}"/>
              </a:ext>
            </a:extLst>
          </p:cNvPr>
          <p:cNvSpPr>
            <a:spLocks noGrp="1"/>
          </p:cNvSpPr>
          <p:nvPr>
            <p:ph type="sldNum" sz="quarter" idx="12"/>
          </p:nvPr>
        </p:nvSpPr>
        <p:spPr/>
        <p:txBody>
          <a:bodyPr/>
          <a:lstStyle/>
          <a:p>
            <a:fld id="{02811E31-1CF8-4C38-8DAC-DBBC67103C03}" type="slidenum">
              <a:rPr lang="it-IT" smtClean="0"/>
              <a:t>‹N›</a:t>
            </a:fld>
            <a:endParaRPr lang="it-IT"/>
          </a:p>
        </p:txBody>
      </p:sp>
    </p:spTree>
    <p:extLst>
      <p:ext uri="{BB962C8B-B14F-4D97-AF65-F5344CB8AC3E}">
        <p14:creationId xmlns:p14="http://schemas.microsoft.com/office/powerpoint/2010/main" val="206148440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2" name="Google Shape;32;p8"/>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3" name="Google Shape;33;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47482584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6" name="Google Shape;36;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97839989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1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 name="Google Shape;39;p10"/>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40" name="Google Shape;40;p10"/>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1" name="Google Shape;41;p10"/>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42" name="Google Shape;42;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13455993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1"/>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stStyle>
          <a:p>
            <a:endParaRPr/>
          </a:p>
        </p:txBody>
      </p:sp>
      <p:sp>
        <p:nvSpPr>
          <p:cNvPr id="45" name="Google Shape;45;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01423740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Google Shape;47;p12"/>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8" name="Google Shape;48;p12"/>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49" name="Google Shape;49;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53043193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F7D893-9695-5B30-0AAE-8B0C13850C7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C9B4382-9F1C-9C79-1686-2A4210BBCD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E6E4B77-1C9A-D46B-264A-B91BD522BED3}"/>
              </a:ext>
            </a:extLst>
          </p:cNvPr>
          <p:cNvSpPr>
            <a:spLocks noGrp="1"/>
          </p:cNvSpPr>
          <p:nvPr>
            <p:ph type="dt" sz="half" idx="10"/>
          </p:nvPr>
        </p:nvSpPr>
        <p:spPr/>
        <p:txBody>
          <a:bodyPr/>
          <a:lstStyle/>
          <a:p>
            <a:fld id="{C2C125BC-E6CF-4CED-AB9C-C4BD9E0B0330}" type="datetimeFigureOut">
              <a:rPr lang="it-IT" smtClean="0"/>
              <a:t>04/02/2026</a:t>
            </a:fld>
            <a:endParaRPr lang="it-IT"/>
          </a:p>
        </p:txBody>
      </p:sp>
      <p:sp>
        <p:nvSpPr>
          <p:cNvPr id="5" name="Segnaposto piè di pagina 4">
            <a:extLst>
              <a:ext uri="{FF2B5EF4-FFF2-40B4-BE49-F238E27FC236}">
                <a16:creationId xmlns:a16="http://schemas.microsoft.com/office/drawing/2014/main" id="{BE9DBA16-80F6-3610-225D-DF7594CFB1B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C826C78-60E1-856E-8C0D-2E215BAFFFD0}"/>
              </a:ext>
            </a:extLst>
          </p:cNvPr>
          <p:cNvSpPr>
            <a:spLocks noGrp="1"/>
          </p:cNvSpPr>
          <p:nvPr>
            <p:ph type="sldNum" sz="quarter" idx="12"/>
          </p:nvPr>
        </p:nvSpPr>
        <p:spPr/>
        <p:txBody>
          <a:bodyPr/>
          <a:lstStyle/>
          <a:p>
            <a:fld id="{02811E31-1CF8-4C38-8DAC-DBBC67103C03}" type="slidenum">
              <a:rPr lang="it-IT" smtClean="0"/>
              <a:t>‹N›</a:t>
            </a:fld>
            <a:endParaRPr lang="it-IT"/>
          </a:p>
        </p:txBody>
      </p:sp>
    </p:spTree>
    <p:extLst>
      <p:ext uri="{BB962C8B-B14F-4D97-AF65-F5344CB8AC3E}">
        <p14:creationId xmlns:p14="http://schemas.microsoft.com/office/powerpoint/2010/main" val="214885243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457C44-33AF-7065-B90B-450A2D69232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DD69C3C-CB89-B44F-A033-D718390C302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B3C560E-F0F5-4FED-3DAA-61AF8521CB29}"/>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7904252-43A1-0629-383E-CE042570C646}"/>
              </a:ext>
            </a:extLst>
          </p:cNvPr>
          <p:cNvSpPr>
            <a:spLocks noGrp="1"/>
          </p:cNvSpPr>
          <p:nvPr>
            <p:ph type="dt" sz="half" idx="10"/>
          </p:nvPr>
        </p:nvSpPr>
        <p:spPr/>
        <p:txBody>
          <a:bodyPr/>
          <a:lstStyle/>
          <a:p>
            <a:fld id="{C2C125BC-E6CF-4CED-AB9C-C4BD9E0B0330}" type="datetimeFigureOut">
              <a:rPr lang="it-IT" smtClean="0"/>
              <a:t>04/02/2026</a:t>
            </a:fld>
            <a:endParaRPr lang="it-IT"/>
          </a:p>
        </p:txBody>
      </p:sp>
      <p:sp>
        <p:nvSpPr>
          <p:cNvPr id="6" name="Segnaposto piè di pagina 5">
            <a:extLst>
              <a:ext uri="{FF2B5EF4-FFF2-40B4-BE49-F238E27FC236}">
                <a16:creationId xmlns:a16="http://schemas.microsoft.com/office/drawing/2014/main" id="{19DA32C8-01D3-DA9E-ECA7-31DA6B43DA9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0161563-7240-18FA-147D-8407B280F755}"/>
              </a:ext>
            </a:extLst>
          </p:cNvPr>
          <p:cNvSpPr>
            <a:spLocks noGrp="1"/>
          </p:cNvSpPr>
          <p:nvPr>
            <p:ph type="sldNum" sz="quarter" idx="12"/>
          </p:nvPr>
        </p:nvSpPr>
        <p:spPr/>
        <p:txBody>
          <a:bodyPr/>
          <a:lstStyle/>
          <a:p>
            <a:fld id="{02811E31-1CF8-4C38-8DAC-DBBC67103C03}" type="slidenum">
              <a:rPr lang="it-IT" smtClean="0"/>
              <a:t>‹N›</a:t>
            </a:fld>
            <a:endParaRPr lang="it-IT"/>
          </a:p>
        </p:txBody>
      </p:sp>
    </p:spTree>
    <p:extLst>
      <p:ext uri="{BB962C8B-B14F-4D97-AF65-F5344CB8AC3E}">
        <p14:creationId xmlns:p14="http://schemas.microsoft.com/office/powerpoint/2010/main" val="12409452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900777-5EB9-74D0-F3C7-10A32479E9A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814E7BA-1202-5AD1-D409-BF1DADD5EE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6EF84C5-9BE0-A70F-E674-EFB15B98DD3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1336D7C-1A3F-87D9-0ED6-12F5F22A42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1BC3FC7-0435-25E0-0EFE-15E04903896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9B1A613-02B3-3FD1-141A-4721E53E6C27}"/>
              </a:ext>
            </a:extLst>
          </p:cNvPr>
          <p:cNvSpPr>
            <a:spLocks noGrp="1"/>
          </p:cNvSpPr>
          <p:nvPr>
            <p:ph type="dt" sz="half" idx="10"/>
          </p:nvPr>
        </p:nvSpPr>
        <p:spPr/>
        <p:txBody>
          <a:bodyPr/>
          <a:lstStyle/>
          <a:p>
            <a:fld id="{C2C125BC-E6CF-4CED-AB9C-C4BD9E0B0330}" type="datetimeFigureOut">
              <a:rPr lang="it-IT" smtClean="0"/>
              <a:t>04/02/2026</a:t>
            </a:fld>
            <a:endParaRPr lang="it-IT"/>
          </a:p>
        </p:txBody>
      </p:sp>
      <p:sp>
        <p:nvSpPr>
          <p:cNvPr id="8" name="Segnaposto piè di pagina 7">
            <a:extLst>
              <a:ext uri="{FF2B5EF4-FFF2-40B4-BE49-F238E27FC236}">
                <a16:creationId xmlns:a16="http://schemas.microsoft.com/office/drawing/2014/main" id="{D18EEE1F-2F8E-B23C-33A8-2774E7FA909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535A4F6-0EFC-C145-0BA8-915A332C56DB}"/>
              </a:ext>
            </a:extLst>
          </p:cNvPr>
          <p:cNvSpPr>
            <a:spLocks noGrp="1"/>
          </p:cNvSpPr>
          <p:nvPr>
            <p:ph type="sldNum" sz="quarter" idx="12"/>
          </p:nvPr>
        </p:nvSpPr>
        <p:spPr/>
        <p:txBody>
          <a:bodyPr/>
          <a:lstStyle/>
          <a:p>
            <a:fld id="{02811E31-1CF8-4C38-8DAC-DBBC67103C03}" type="slidenum">
              <a:rPr lang="it-IT" smtClean="0"/>
              <a:t>‹N›</a:t>
            </a:fld>
            <a:endParaRPr lang="it-IT"/>
          </a:p>
        </p:txBody>
      </p:sp>
    </p:spTree>
    <p:extLst>
      <p:ext uri="{BB962C8B-B14F-4D97-AF65-F5344CB8AC3E}">
        <p14:creationId xmlns:p14="http://schemas.microsoft.com/office/powerpoint/2010/main" val="231656834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31922A-6964-0835-678C-52F5B71A039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E841177-DB6A-747A-77E1-74E9E7E404BA}"/>
              </a:ext>
            </a:extLst>
          </p:cNvPr>
          <p:cNvSpPr>
            <a:spLocks noGrp="1"/>
          </p:cNvSpPr>
          <p:nvPr>
            <p:ph type="dt" sz="half" idx="10"/>
          </p:nvPr>
        </p:nvSpPr>
        <p:spPr/>
        <p:txBody>
          <a:bodyPr/>
          <a:lstStyle/>
          <a:p>
            <a:fld id="{C2C125BC-E6CF-4CED-AB9C-C4BD9E0B0330}" type="datetimeFigureOut">
              <a:rPr lang="it-IT" smtClean="0"/>
              <a:t>04/02/2026</a:t>
            </a:fld>
            <a:endParaRPr lang="it-IT"/>
          </a:p>
        </p:txBody>
      </p:sp>
      <p:sp>
        <p:nvSpPr>
          <p:cNvPr id="4" name="Segnaposto piè di pagina 3">
            <a:extLst>
              <a:ext uri="{FF2B5EF4-FFF2-40B4-BE49-F238E27FC236}">
                <a16:creationId xmlns:a16="http://schemas.microsoft.com/office/drawing/2014/main" id="{430F66E4-7CFF-F128-DEB4-0A1BB26853E7}"/>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9610215-77FA-66FA-8DBE-425B920020FF}"/>
              </a:ext>
            </a:extLst>
          </p:cNvPr>
          <p:cNvSpPr>
            <a:spLocks noGrp="1"/>
          </p:cNvSpPr>
          <p:nvPr>
            <p:ph type="sldNum" sz="quarter" idx="12"/>
          </p:nvPr>
        </p:nvSpPr>
        <p:spPr/>
        <p:txBody>
          <a:bodyPr/>
          <a:lstStyle/>
          <a:p>
            <a:fld id="{02811E31-1CF8-4C38-8DAC-DBBC67103C03}" type="slidenum">
              <a:rPr lang="it-IT" smtClean="0"/>
              <a:t>‹N›</a:t>
            </a:fld>
            <a:endParaRPr lang="it-IT"/>
          </a:p>
        </p:txBody>
      </p:sp>
    </p:spTree>
    <p:extLst>
      <p:ext uri="{BB962C8B-B14F-4D97-AF65-F5344CB8AC3E}">
        <p14:creationId xmlns:p14="http://schemas.microsoft.com/office/powerpoint/2010/main" val="212358091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A3A9C6D-2E9E-E665-3E43-1A4585AB3905}"/>
              </a:ext>
            </a:extLst>
          </p:cNvPr>
          <p:cNvSpPr>
            <a:spLocks noGrp="1"/>
          </p:cNvSpPr>
          <p:nvPr>
            <p:ph type="dt" sz="half" idx="10"/>
          </p:nvPr>
        </p:nvSpPr>
        <p:spPr/>
        <p:txBody>
          <a:bodyPr/>
          <a:lstStyle/>
          <a:p>
            <a:fld id="{C2C125BC-E6CF-4CED-AB9C-C4BD9E0B0330}" type="datetimeFigureOut">
              <a:rPr lang="it-IT" smtClean="0"/>
              <a:t>04/02/2026</a:t>
            </a:fld>
            <a:endParaRPr lang="it-IT"/>
          </a:p>
        </p:txBody>
      </p:sp>
      <p:sp>
        <p:nvSpPr>
          <p:cNvPr id="3" name="Segnaposto piè di pagina 2">
            <a:extLst>
              <a:ext uri="{FF2B5EF4-FFF2-40B4-BE49-F238E27FC236}">
                <a16:creationId xmlns:a16="http://schemas.microsoft.com/office/drawing/2014/main" id="{426FB9AC-3DD0-5C0D-C3B9-8F28BFB8949F}"/>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9A6753CD-9C93-D24D-6A47-C93D730E70F1}"/>
              </a:ext>
            </a:extLst>
          </p:cNvPr>
          <p:cNvSpPr>
            <a:spLocks noGrp="1"/>
          </p:cNvSpPr>
          <p:nvPr>
            <p:ph type="sldNum" sz="quarter" idx="12"/>
          </p:nvPr>
        </p:nvSpPr>
        <p:spPr/>
        <p:txBody>
          <a:bodyPr/>
          <a:lstStyle/>
          <a:p>
            <a:fld id="{02811E31-1CF8-4C38-8DAC-DBBC67103C03}" type="slidenum">
              <a:rPr lang="it-IT" smtClean="0"/>
              <a:t>‹N›</a:t>
            </a:fld>
            <a:endParaRPr lang="it-IT"/>
          </a:p>
        </p:txBody>
      </p:sp>
    </p:spTree>
    <p:extLst>
      <p:ext uri="{BB962C8B-B14F-4D97-AF65-F5344CB8AC3E}">
        <p14:creationId xmlns:p14="http://schemas.microsoft.com/office/powerpoint/2010/main" val="210073510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C445F9-1FCB-9C5E-72C4-5698FCDA528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A284843-74C8-F142-60E4-55694BD273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3363CCC-64A1-01D9-764A-39C995B62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4398614-74DF-B902-F124-44A82446689C}"/>
              </a:ext>
            </a:extLst>
          </p:cNvPr>
          <p:cNvSpPr>
            <a:spLocks noGrp="1"/>
          </p:cNvSpPr>
          <p:nvPr>
            <p:ph type="dt" sz="half" idx="10"/>
          </p:nvPr>
        </p:nvSpPr>
        <p:spPr/>
        <p:txBody>
          <a:bodyPr/>
          <a:lstStyle/>
          <a:p>
            <a:fld id="{C2C125BC-E6CF-4CED-AB9C-C4BD9E0B0330}" type="datetimeFigureOut">
              <a:rPr lang="it-IT" smtClean="0"/>
              <a:t>04/02/2026</a:t>
            </a:fld>
            <a:endParaRPr lang="it-IT"/>
          </a:p>
        </p:txBody>
      </p:sp>
      <p:sp>
        <p:nvSpPr>
          <p:cNvPr id="6" name="Segnaposto piè di pagina 5">
            <a:extLst>
              <a:ext uri="{FF2B5EF4-FFF2-40B4-BE49-F238E27FC236}">
                <a16:creationId xmlns:a16="http://schemas.microsoft.com/office/drawing/2014/main" id="{239BDD47-0146-7C46-047E-A1A9ABF6951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BFE1BBE-D8B8-CDAF-DE72-0866BA167017}"/>
              </a:ext>
            </a:extLst>
          </p:cNvPr>
          <p:cNvSpPr>
            <a:spLocks noGrp="1"/>
          </p:cNvSpPr>
          <p:nvPr>
            <p:ph type="sldNum" sz="quarter" idx="12"/>
          </p:nvPr>
        </p:nvSpPr>
        <p:spPr/>
        <p:txBody>
          <a:bodyPr/>
          <a:lstStyle/>
          <a:p>
            <a:fld id="{02811E31-1CF8-4C38-8DAC-DBBC67103C03}" type="slidenum">
              <a:rPr lang="it-IT" smtClean="0"/>
              <a:t>‹N›</a:t>
            </a:fld>
            <a:endParaRPr lang="it-IT"/>
          </a:p>
        </p:txBody>
      </p:sp>
    </p:spTree>
    <p:extLst>
      <p:ext uri="{BB962C8B-B14F-4D97-AF65-F5344CB8AC3E}">
        <p14:creationId xmlns:p14="http://schemas.microsoft.com/office/powerpoint/2010/main" val="304899354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AD2422-CCCB-256F-CD02-91FFBA4CBC2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5A3A87E-F692-DBA9-CDE0-F1F1B94B10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8544EED-533F-B568-112F-D3E477245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598BE9C-A186-E8FC-6E85-DDDAA31E4B7C}"/>
              </a:ext>
            </a:extLst>
          </p:cNvPr>
          <p:cNvSpPr>
            <a:spLocks noGrp="1"/>
          </p:cNvSpPr>
          <p:nvPr>
            <p:ph type="dt" sz="half" idx="10"/>
          </p:nvPr>
        </p:nvSpPr>
        <p:spPr/>
        <p:txBody>
          <a:bodyPr/>
          <a:lstStyle/>
          <a:p>
            <a:fld id="{C2C125BC-E6CF-4CED-AB9C-C4BD9E0B0330}" type="datetimeFigureOut">
              <a:rPr lang="it-IT" smtClean="0"/>
              <a:t>04/02/2026</a:t>
            </a:fld>
            <a:endParaRPr lang="it-IT"/>
          </a:p>
        </p:txBody>
      </p:sp>
      <p:sp>
        <p:nvSpPr>
          <p:cNvPr id="6" name="Segnaposto piè di pagina 5">
            <a:extLst>
              <a:ext uri="{FF2B5EF4-FFF2-40B4-BE49-F238E27FC236}">
                <a16:creationId xmlns:a16="http://schemas.microsoft.com/office/drawing/2014/main" id="{383F9360-0B75-5BD9-08AA-11E921893CB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86935C7-D6AC-3AAC-FA78-B4B5B1D538C5}"/>
              </a:ext>
            </a:extLst>
          </p:cNvPr>
          <p:cNvSpPr>
            <a:spLocks noGrp="1"/>
          </p:cNvSpPr>
          <p:nvPr>
            <p:ph type="sldNum" sz="quarter" idx="12"/>
          </p:nvPr>
        </p:nvSpPr>
        <p:spPr/>
        <p:txBody>
          <a:bodyPr/>
          <a:lstStyle/>
          <a:p>
            <a:fld id="{02811E31-1CF8-4C38-8DAC-DBBC67103C03}" type="slidenum">
              <a:rPr lang="it-IT" smtClean="0"/>
              <a:t>‹N›</a:t>
            </a:fld>
            <a:endParaRPr lang="it-IT"/>
          </a:p>
        </p:txBody>
      </p:sp>
    </p:spTree>
    <p:extLst>
      <p:ext uri="{BB962C8B-B14F-4D97-AF65-F5344CB8AC3E}">
        <p14:creationId xmlns:p14="http://schemas.microsoft.com/office/powerpoint/2010/main" val="111117975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898C674-2E11-3A13-55A1-C21AEEC0CE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A6A18C7-B4D7-9402-F1AD-AEBF9C06E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B851E86-9CA9-FBCD-E192-005509443F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C125BC-E6CF-4CED-AB9C-C4BD9E0B0330}" type="datetimeFigureOut">
              <a:rPr lang="it-IT" smtClean="0"/>
              <a:t>04/02/2026</a:t>
            </a:fld>
            <a:endParaRPr lang="it-IT"/>
          </a:p>
        </p:txBody>
      </p:sp>
      <p:sp>
        <p:nvSpPr>
          <p:cNvPr id="5" name="Segnaposto piè di pagina 4">
            <a:extLst>
              <a:ext uri="{FF2B5EF4-FFF2-40B4-BE49-F238E27FC236}">
                <a16:creationId xmlns:a16="http://schemas.microsoft.com/office/drawing/2014/main" id="{BAE57682-53E2-14F1-942F-4E0438E841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FD563F1B-C365-A7B2-28DD-7F4D42B607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811E31-1CF8-4C38-8DAC-DBBC67103C03}" type="slidenum">
              <a:rPr lang="it-IT" smtClean="0"/>
              <a:t>‹N›</a:t>
            </a:fld>
            <a:endParaRPr lang="it-IT"/>
          </a:p>
        </p:txBody>
      </p:sp>
    </p:spTree>
    <p:extLst>
      <p:ext uri="{BB962C8B-B14F-4D97-AF65-F5344CB8AC3E}">
        <p14:creationId xmlns:p14="http://schemas.microsoft.com/office/powerpoint/2010/main" val="2797371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5270450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4277009611"/>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6.png"/><Relationship Id="rId7" Type="http://schemas.openxmlformats.org/officeDocument/2006/relationships/hyperlink" Target="https://www.rentri.gov.it/"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0.sv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3.sv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6.sv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6.sv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6.sv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5.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36.sv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6.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5.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sv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15.svg"/></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hyperlink" Target="http://www.rentri.gov.it/" TargetMode="External"/><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a:extLst>
            <a:ext uri="{FF2B5EF4-FFF2-40B4-BE49-F238E27FC236}">
              <a16:creationId xmlns:a16="http://schemas.microsoft.com/office/drawing/2014/main" id="{43036C46-A001-0BEE-F534-E5067A575F37}"/>
            </a:ext>
          </a:extLst>
        </p:cNvPr>
        <p:cNvGrpSpPr/>
        <p:nvPr/>
      </p:nvGrpSpPr>
      <p:grpSpPr>
        <a:xfrm>
          <a:off x="0" y="0"/>
          <a:ext cx="0" cy="0"/>
          <a:chOff x="0" y="0"/>
          <a:chExt cx="0" cy="0"/>
        </a:xfrm>
      </p:grpSpPr>
      <p:pic>
        <p:nvPicPr>
          <p:cNvPr id="50" name="Google Shape;50;p1">
            <a:extLst>
              <a:ext uri="{FF2B5EF4-FFF2-40B4-BE49-F238E27FC236}">
                <a16:creationId xmlns:a16="http://schemas.microsoft.com/office/drawing/2014/main" id="{DD16F7FC-F197-A8F4-779E-14E071812A8E}"/>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0" y="0"/>
            <a:ext cx="12191999" cy="5274164"/>
          </a:xfrm>
          <a:prstGeom prst="rect">
            <a:avLst/>
          </a:prstGeom>
          <a:noFill/>
          <a:ln>
            <a:noFill/>
          </a:ln>
        </p:spPr>
      </p:pic>
      <p:sp>
        <p:nvSpPr>
          <p:cNvPr id="51" name="Google Shape;51;p1">
            <a:extLst>
              <a:ext uri="{FF2B5EF4-FFF2-40B4-BE49-F238E27FC236}">
                <a16:creationId xmlns:a16="http://schemas.microsoft.com/office/drawing/2014/main" id="{8C2378C1-AF7C-3546-F7A3-3FF13337B2B6}"/>
              </a:ext>
            </a:extLst>
          </p:cNvPr>
          <p:cNvSpPr/>
          <p:nvPr/>
        </p:nvSpPr>
        <p:spPr>
          <a:xfrm>
            <a:off x="0" y="0"/>
            <a:ext cx="12218292" cy="5274164"/>
          </a:xfrm>
          <a:prstGeom prst="rect">
            <a:avLst/>
          </a:prstGeom>
          <a:solidFill>
            <a:srgbClr val="000000">
              <a:alpha val="39607"/>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53" name="Google Shape;53;p1">
            <a:extLst>
              <a:ext uri="{FF2B5EF4-FFF2-40B4-BE49-F238E27FC236}">
                <a16:creationId xmlns:a16="http://schemas.microsoft.com/office/drawing/2014/main" id="{3E686535-90B1-1829-3C13-55D8E46586B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r="-1121"/>
          <a:stretch/>
        </p:blipFill>
        <p:spPr>
          <a:xfrm>
            <a:off x="3622851" y="1088041"/>
            <a:ext cx="4946300" cy="985200"/>
          </a:xfrm>
          <a:prstGeom prst="rect">
            <a:avLst/>
          </a:prstGeom>
          <a:noFill/>
          <a:ln>
            <a:noFill/>
          </a:ln>
        </p:spPr>
      </p:pic>
      <p:grpSp>
        <p:nvGrpSpPr>
          <p:cNvPr id="2" name="Gruppo 1">
            <a:extLst>
              <a:ext uri="{FF2B5EF4-FFF2-40B4-BE49-F238E27FC236}">
                <a16:creationId xmlns:a16="http://schemas.microsoft.com/office/drawing/2014/main" id="{DC9FA550-A814-032F-DF45-B54F16F75DE1}"/>
              </a:ext>
            </a:extLst>
          </p:cNvPr>
          <p:cNvGrpSpPr/>
          <p:nvPr/>
        </p:nvGrpSpPr>
        <p:grpSpPr>
          <a:xfrm>
            <a:off x="246209" y="5495030"/>
            <a:ext cx="11771000" cy="1103546"/>
            <a:chOff x="246209" y="5495030"/>
            <a:chExt cx="11771000" cy="1103546"/>
          </a:xfrm>
        </p:grpSpPr>
        <p:pic>
          <p:nvPicPr>
            <p:cNvPr id="3" name="Google Shape;54;p1">
              <a:extLst>
                <a:ext uri="{FF2B5EF4-FFF2-40B4-BE49-F238E27FC236}">
                  <a16:creationId xmlns:a16="http://schemas.microsoft.com/office/drawing/2014/main" id="{7276068D-03C2-0280-A15B-A0BACF744F3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0143" y="5982976"/>
              <a:ext cx="3989709" cy="615600"/>
            </a:xfrm>
            <a:prstGeom prst="rect">
              <a:avLst/>
            </a:prstGeom>
            <a:noFill/>
            <a:ln>
              <a:noFill/>
            </a:ln>
          </p:spPr>
        </p:pic>
        <p:sp>
          <p:nvSpPr>
            <p:cNvPr id="4" name="Google Shape;55;p1">
              <a:extLst>
                <a:ext uri="{FF2B5EF4-FFF2-40B4-BE49-F238E27FC236}">
                  <a16:creationId xmlns:a16="http://schemas.microsoft.com/office/drawing/2014/main" id="{A05E3CC4-FFB8-6D4C-C565-F33FEAC8C53C}"/>
                </a:ext>
              </a:extLst>
            </p:cNvPr>
            <p:cNvSpPr txBox="1"/>
            <p:nvPr/>
          </p:nvSpPr>
          <p:spPr>
            <a:xfrm>
              <a:off x="246209" y="5495030"/>
              <a:ext cx="2825600" cy="47194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it-IT" sz="1400" b="0" i="0" u="none" strike="noStrike" kern="1200" cap="none" spc="0" normalizeH="0" baseline="0" noProof="0" dirty="0">
                  <a:ln>
                    <a:noFill/>
                  </a:ln>
                  <a:solidFill>
                    <a:srgbClr val="44515F"/>
                  </a:solidFill>
                  <a:effectLst/>
                  <a:uLnTx/>
                  <a:uFillTx/>
                  <a:latin typeface="Aptos (corpo)"/>
                  <a:ea typeface="Arial"/>
                  <a:cs typeface="Arial"/>
                  <a:sym typeface="Arial"/>
                </a:rPr>
                <a:t>sito gestito da</a:t>
              </a:r>
              <a:endParaRPr kumimoji="0" sz="1400" b="0" i="0" u="none" strike="noStrike" kern="1200" cap="none" spc="0" normalizeH="0" baseline="0" noProof="0" dirty="0">
                <a:ln>
                  <a:noFill/>
                </a:ln>
                <a:solidFill>
                  <a:srgbClr val="44515F"/>
                </a:solidFill>
                <a:effectLst/>
                <a:uLnTx/>
                <a:uFillTx/>
                <a:latin typeface="Aptos (corpo)"/>
                <a:ea typeface="Arial"/>
                <a:cs typeface="Arial"/>
                <a:sym typeface="Arial"/>
              </a:endParaRPr>
            </a:p>
          </p:txBody>
        </p:sp>
        <p:pic>
          <p:nvPicPr>
            <p:cNvPr id="5" name="Google Shape;56;p1">
              <a:extLst>
                <a:ext uri="{FF2B5EF4-FFF2-40B4-BE49-F238E27FC236}">
                  <a16:creationId xmlns:a16="http://schemas.microsoft.com/office/drawing/2014/main" id="{DA3B4CF3-BEBE-27A8-9F68-5A16CCAC90CC}"/>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465194" y="6054775"/>
              <a:ext cx="3415749" cy="472000"/>
            </a:xfrm>
            <a:prstGeom prst="rect">
              <a:avLst/>
            </a:prstGeom>
            <a:noFill/>
            <a:ln>
              <a:noFill/>
            </a:ln>
          </p:spPr>
        </p:pic>
        <p:sp>
          <p:nvSpPr>
            <p:cNvPr id="6" name="Google Shape;57;p1">
              <a:extLst>
                <a:ext uri="{FF2B5EF4-FFF2-40B4-BE49-F238E27FC236}">
                  <a16:creationId xmlns:a16="http://schemas.microsoft.com/office/drawing/2014/main" id="{651AC9DD-DA7A-DD7B-5C51-14B64296316A}"/>
                </a:ext>
              </a:extLst>
            </p:cNvPr>
            <p:cNvSpPr txBox="1"/>
            <p:nvPr/>
          </p:nvSpPr>
          <p:spPr>
            <a:xfrm>
              <a:off x="9191609" y="5495030"/>
              <a:ext cx="2825600" cy="471948"/>
            </a:xfrm>
            <a:prstGeom prst="rect">
              <a:avLst/>
            </a:prstGeom>
            <a:noFill/>
            <a:ln>
              <a:noFill/>
            </a:ln>
          </p:spPr>
          <p:txBody>
            <a:bodyPr spcFirstLastPara="1" wrap="square" lIns="121900" tIns="121900" rIns="121900" bIns="121900" anchor="t" anchorCtr="0">
              <a:spAutoFit/>
            </a:bodyPr>
            <a:lstStyle/>
            <a:p>
              <a:pPr algn="r">
                <a:buClr>
                  <a:srgbClr val="000000"/>
                </a:buClr>
                <a:buSzPts val="1100"/>
                <a:defRPr/>
              </a:pPr>
              <a:r>
                <a:rPr lang="it-IT" sz="1400" dirty="0">
                  <a:solidFill>
                    <a:srgbClr val="44515F"/>
                  </a:solidFill>
                  <a:latin typeface="Aptos (corpo)"/>
                  <a:cs typeface="Arial"/>
                  <a:sym typeface="Arial"/>
                </a:rPr>
                <a:t>con il supporto di</a:t>
              </a:r>
              <a:endParaRPr sz="1400" dirty="0">
                <a:solidFill>
                  <a:srgbClr val="44515F"/>
                </a:solidFill>
                <a:latin typeface="Aptos (corpo)"/>
                <a:cs typeface="Arial"/>
                <a:sym typeface="Arial"/>
              </a:endParaRPr>
            </a:p>
          </p:txBody>
        </p:sp>
      </p:grpSp>
      <p:sp>
        <p:nvSpPr>
          <p:cNvPr id="7" name="Google Shape;52;p1">
            <a:extLst>
              <a:ext uri="{FF2B5EF4-FFF2-40B4-BE49-F238E27FC236}">
                <a16:creationId xmlns:a16="http://schemas.microsoft.com/office/drawing/2014/main" id="{169F105E-9BE9-3767-57E0-9476C6C1AE16}"/>
              </a:ext>
            </a:extLst>
          </p:cNvPr>
          <p:cNvSpPr txBox="1"/>
          <p:nvPr/>
        </p:nvSpPr>
        <p:spPr>
          <a:xfrm>
            <a:off x="0" y="2687038"/>
            <a:ext cx="12192000" cy="984845"/>
          </a:xfrm>
          <a:prstGeom prst="rect">
            <a:avLst/>
          </a:prstGeom>
          <a:noFill/>
          <a:ln>
            <a:noFill/>
          </a:ln>
        </p:spPr>
        <p:txBody>
          <a:bodyPr spcFirstLastPara="1" wrap="square" lIns="121900" tIns="121900" rIns="121900" bIns="121900" anchor="t" anchorCtr="0">
            <a:spAutoFit/>
          </a:bodyPr>
          <a:lstStyle/>
          <a:p>
            <a:pPr algn="ctr">
              <a:buClr>
                <a:srgbClr val="000000"/>
              </a:buClr>
              <a:buSzPts val="3600"/>
            </a:pPr>
            <a:r>
              <a:rPr lang="it-IT" sz="2400" b="1" dirty="0">
                <a:solidFill>
                  <a:schemeClr val="lt1"/>
                </a:solidFill>
                <a:latin typeface="Aptos (corpo)"/>
                <a:ea typeface="Arial"/>
                <a:cs typeface="Arial"/>
                <a:sym typeface="Arial"/>
              </a:rPr>
              <a:t>IL NUOVO SISTEMA DI TRACCIABILITÀ DEI RIFIUTI:</a:t>
            </a:r>
          </a:p>
          <a:p>
            <a:pPr algn="ctr">
              <a:buClr>
                <a:srgbClr val="000000"/>
              </a:buClr>
              <a:buSzPts val="3600"/>
            </a:pPr>
            <a:r>
              <a:rPr lang="it-IT" sz="2400" b="1" dirty="0">
                <a:solidFill>
                  <a:schemeClr val="bg1"/>
                </a:solidFill>
                <a:latin typeface="Aptos (corpo)"/>
                <a:cs typeface="Arial"/>
              </a:rPr>
              <a:t>SOGGETTI OBBLIGATI E PROCEDURA PER L’ISCRIZIONE AL RENTRI </a:t>
            </a:r>
          </a:p>
        </p:txBody>
      </p:sp>
      <p:sp>
        <p:nvSpPr>
          <p:cNvPr id="10" name="CasellaDiTesto 9">
            <a:extLst>
              <a:ext uri="{FF2B5EF4-FFF2-40B4-BE49-F238E27FC236}">
                <a16:creationId xmlns:a16="http://schemas.microsoft.com/office/drawing/2014/main" id="{836E99C1-8DC3-1FDD-7E0B-2769488D1E28}"/>
              </a:ext>
            </a:extLst>
          </p:cNvPr>
          <p:cNvSpPr txBox="1"/>
          <p:nvPr/>
        </p:nvSpPr>
        <p:spPr>
          <a:xfrm>
            <a:off x="10173068" y="4822024"/>
            <a:ext cx="1844141" cy="276999"/>
          </a:xfrm>
          <a:prstGeom prst="rect">
            <a:avLst/>
          </a:prstGeom>
          <a:noFill/>
        </p:spPr>
        <p:txBody>
          <a:bodyPr wrap="square">
            <a:spAutoFit/>
          </a:bodyPr>
          <a:lstStyle/>
          <a:p>
            <a:r>
              <a:rPr lang="it-IT" sz="1200" b="1" dirty="0">
                <a:solidFill>
                  <a:schemeClr val="bg1"/>
                </a:solidFill>
              </a:rPr>
              <a:t>Rev. 07/11/2025</a:t>
            </a:r>
          </a:p>
        </p:txBody>
      </p:sp>
      <p:sp>
        <p:nvSpPr>
          <p:cNvPr id="11" name="Rectangle 3">
            <a:extLst>
              <a:ext uri="{FF2B5EF4-FFF2-40B4-BE49-F238E27FC236}">
                <a16:creationId xmlns:a16="http://schemas.microsoft.com/office/drawing/2014/main" id="{7AFF73F0-53D5-4681-390F-9BD4489453BA}"/>
              </a:ext>
            </a:extLst>
          </p:cNvPr>
          <p:cNvSpPr>
            <a:spLocks noChangeArrowheads="1"/>
          </p:cNvSpPr>
          <p:nvPr/>
        </p:nvSpPr>
        <p:spPr bwMode="auto">
          <a:xfrm>
            <a:off x="0" y="4616508"/>
            <a:ext cx="671369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1" i="0" u="none" strike="noStrike" cap="none" normalizeH="0" baseline="0" dirty="0">
                <a:ln>
                  <a:noFill/>
                </a:ln>
                <a:solidFill>
                  <a:schemeClr val="bg1"/>
                </a:solidFill>
                <a:effectLst/>
                <a:ea typeface="Aptos" panose="020B0004020202020204" pitchFamily="34" charset="0"/>
                <a:cs typeface="Aptos" panose="020B0004020202020204" pitchFamily="34" charset="0"/>
              </a:rPr>
              <a:t>Il contenuto presente in questo documento è di proprietà esclusiva del Ministero dell’Ambiente e della Sicurezza Energetica.</a:t>
            </a:r>
            <a:endParaRPr kumimoji="0" lang="it-IT" altLang="it-IT" sz="9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1" i="0" u="none" strike="noStrike" cap="none" normalizeH="0" baseline="0" dirty="0">
                <a:ln>
                  <a:noFill/>
                </a:ln>
                <a:solidFill>
                  <a:schemeClr val="bg1"/>
                </a:solidFill>
                <a:effectLst/>
                <a:ea typeface="Aptos" panose="020B0004020202020204" pitchFamily="34" charset="0"/>
                <a:cs typeface="Aptos" panose="020B0004020202020204" pitchFamily="34" charset="0"/>
              </a:rPr>
              <a:t>È vietata la modifica senza la preventiva autorizzazione scritta del Ministero dell’Ambiente e della Sicurezza Energetica.</a:t>
            </a:r>
            <a:endParaRPr kumimoji="0" lang="it-IT" altLang="it-IT" sz="9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1" i="0" u="none" strike="noStrike" cap="none" normalizeH="0" baseline="0" dirty="0">
                <a:ln>
                  <a:noFill/>
                </a:ln>
                <a:solidFill>
                  <a:schemeClr val="bg1"/>
                </a:solidFill>
                <a:effectLst/>
                <a:ea typeface="Aptos" panose="020B0004020202020204" pitchFamily="34" charset="0"/>
                <a:cs typeface="Aptos" panose="020B0004020202020204" pitchFamily="34" charset="0"/>
              </a:rPr>
              <a:t>È consentito l’utilizzo, anche per scopi didattici, senza la preventiva autorizzazione scritta.</a:t>
            </a:r>
            <a:endParaRPr kumimoji="0" lang="it-IT" altLang="it-IT" sz="900" b="0" i="0" u="none" strike="noStrike" cap="none" normalizeH="0" baseline="0" dirty="0">
              <a:ln>
                <a:noFill/>
              </a:ln>
              <a:solidFill>
                <a:schemeClr val="bg1"/>
              </a:solidFill>
              <a:effectLst/>
            </a:endParaRPr>
          </a:p>
        </p:txBody>
      </p:sp>
    </p:spTree>
    <p:extLst>
      <p:ext uri="{BB962C8B-B14F-4D97-AF65-F5344CB8AC3E}">
        <p14:creationId xmlns:p14="http://schemas.microsoft.com/office/powerpoint/2010/main" val="391193359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3C6F068F-5956-223A-2717-EEDCD579D9DE}"/>
              </a:ext>
            </a:extLst>
          </p:cNvPr>
          <p:cNvSpPr/>
          <p:nvPr/>
        </p:nvSpPr>
        <p:spPr>
          <a:xfrm>
            <a:off x="8102048" y="4083"/>
            <a:ext cx="3996458" cy="6849833"/>
          </a:xfrm>
          <a:prstGeom prst="rect">
            <a:avLst/>
          </a:prstGeom>
          <a:solidFill>
            <a:srgbClr val="FFFF8F"/>
          </a:solidFill>
          <a:ln>
            <a:noFill/>
          </a:ln>
        </p:spPr>
        <p:style>
          <a:lnRef idx="0">
            <a:schemeClr val="accent4"/>
          </a:lnRef>
          <a:fillRef idx="1001">
            <a:schemeClr val="lt2"/>
          </a:fillRef>
          <a:effectRef idx="3">
            <a:schemeClr val="accent4"/>
          </a:effectRef>
          <a:fontRef idx="minor">
            <a:schemeClr val="lt1"/>
          </a:fontRef>
        </p:style>
        <p:txBody>
          <a:bodyPr rtlCol="0" anchor="ctr"/>
          <a:lstStyle/>
          <a:p>
            <a:pPr algn="ctr"/>
            <a:endParaRPr lang="it-IT"/>
          </a:p>
        </p:txBody>
      </p:sp>
      <p:sp>
        <p:nvSpPr>
          <p:cNvPr id="84" name="Rettangolo 83">
            <a:extLst>
              <a:ext uri="{FF2B5EF4-FFF2-40B4-BE49-F238E27FC236}">
                <a16:creationId xmlns:a16="http://schemas.microsoft.com/office/drawing/2014/main" id="{166AD54D-B3AD-516C-EAA7-B86F75B4EBDA}"/>
              </a:ext>
            </a:extLst>
          </p:cNvPr>
          <p:cNvSpPr/>
          <p:nvPr/>
        </p:nvSpPr>
        <p:spPr>
          <a:xfrm>
            <a:off x="8308647" y="1384926"/>
            <a:ext cx="3387994" cy="123575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Rettangolo 84">
            <a:extLst>
              <a:ext uri="{FF2B5EF4-FFF2-40B4-BE49-F238E27FC236}">
                <a16:creationId xmlns:a16="http://schemas.microsoft.com/office/drawing/2014/main" id="{05251E14-8A58-8442-5C8E-F69C261770F3}"/>
              </a:ext>
            </a:extLst>
          </p:cNvPr>
          <p:cNvSpPr/>
          <p:nvPr/>
        </p:nvSpPr>
        <p:spPr>
          <a:xfrm>
            <a:off x="4362772" y="1385895"/>
            <a:ext cx="3378872" cy="124252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 name="Rettangolo 85">
            <a:extLst>
              <a:ext uri="{FF2B5EF4-FFF2-40B4-BE49-F238E27FC236}">
                <a16:creationId xmlns:a16="http://schemas.microsoft.com/office/drawing/2014/main" id="{785425C0-3607-A028-C7D4-435814E265F9}"/>
              </a:ext>
            </a:extLst>
          </p:cNvPr>
          <p:cNvSpPr/>
          <p:nvPr/>
        </p:nvSpPr>
        <p:spPr>
          <a:xfrm>
            <a:off x="424255" y="2090307"/>
            <a:ext cx="3370187" cy="23083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Rettangolo 64">
            <a:extLst>
              <a:ext uri="{FF2B5EF4-FFF2-40B4-BE49-F238E27FC236}">
                <a16:creationId xmlns:a16="http://schemas.microsoft.com/office/drawing/2014/main" id="{F139997A-CD20-134C-05CE-6E5EF93A8AA7}"/>
              </a:ext>
            </a:extLst>
          </p:cNvPr>
          <p:cNvSpPr/>
          <p:nvPr/>
        </p:nvSpPr>
        <p:spPr>
          <a:xfrm>
            <a:off x="4356578" y="3276084"/>
            <a:ext cx="3361257" cy="124400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CasellaDiTesto 13">
            <a:extLst>
              <a:ext uri="{FF2B5EF4-FFF2-40B4-BE49-F238E27FC236}">
                <a16:creationId xmlns:a16="http://schemas.microsoft.com/office/drawing/2014/main" id="{1542749D-BB0B-5717-4E61-239979FE185E}"/>
              </a:ext>
            </a:extLst>
          </p:cNvPr>
          <p:cNvSpPr txBox="1"/>
          <p:nvPr/>
        </p:nvSpPr>
        <p:spPr>
          <a:xfrm>
            <a:off x="4338963" y="3302600"/>
            <a:ext cx="3378872"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Aptos (corpo)"/>
                <a:sym typeface="Titillium Web"/>
              </a:rPr>
              <a:t>Dal 15/06/2025 al 14/08/2025 </a:t>
            </a:r>
            <a:r>
              <a:rPr kumimoji="0" lang="it-IT" sz="1200" b="0" i="0" u="none" strike="noStrike" kern="1200" cap="none" spc="0" normalizeH="0" baseline="0" noProof="0" dirty="0">
                <a:ln>
                  <a:noFill/>
                </a:ln>
                <a:solidFill>
                  <a:prstClr val="white"/>
                </a:solidFill>
                <a:effectLst/>
                <a:uLnTx/>
                <a:uFillTx/>
                <a:latin typeface="Aptos (corpo)"/>
                <a:sym typeface="Titillium Web"/>
              </a:rPr>
              <a:t>iscrizione </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it-IT" sz="1200" b="1" i="0" u="none" strike="noStrike" kern="1200" cap="none" spc="0" normalizeH="0" baseline="0" noProof="0" dirty="0">
                <a:ln>
                  <a:noFill/>
                </a:ln>
                <a:solidFill>
                  <a:prstClr val="white"/>
                </a:solidFill>
                <a:effectLst/>
                <a:uLnTx/>
                <a:uFillTx/>
                <a:latin typeface="Aptos (corpo)"/>
                <a:ea typeface="AUTHENTIC Sans 60" pitchFamily="2" charset="77"/>
                <a:cs typeface="Titillium Web"/>
                <a:sym typeface="Titillium Web"/>
              </a:rPr>
              <a:t>Dalla data di iscrizione</a:t>
            </a:r>
            <a:endParaRPr kumimoji="0" lang="it-IT" sz="1200" b="0" i="0" u="none" strike="noStrike" kern="1200" cap="none" spc="0" normalizeH="0" baseline="0" noProof="0" dirty="0">
              <a:ln>
                <a:noFill/>
              </a:ln>
              <a:solidFill>
                <a:prstClr val="white"/>
              </a:solidFill>
              <a:effectLst/>
              <a:uLnTx/>
              <a:uFillTx/>
              <a:latin typeface="Aptos (corpo)"/>
              <a:ea typeface="AUTHENTIC Sans 60" pitchFamily="2" charset="77"/>
              <a:cs typeface="Titillium Web"/>
              <a:sym typeface="Titillium Web"/>
            </a:endParaRPr>
          </a:p>
          <a:p>
            <a:pPr marL="171450" marR="0" lvl="0" indent="-171450"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sz="1200" b="0" i="0" u="none" strike="noStrike" kern="1200" cap="none" spc="0" normalizeH="0" baseline="0" noProof="0" dirty="0">
                <a:ln>
                  <a:noFill/>
                </a:ln>
                <a:solidFill>
                  <a:schemeClr val="bg1"/>
                </a:solidFill>
                <a:effectLst/>
                <a:uLnTx/>
                <a:uFillTx/>
                <a:latin typeface="Aptos (corpo)"/>
                <a:ea typeface="AUTHENTIC Sans 60" pitchFamily="2" charset="77"/>
                <a:cs typeface="Titillium Web"/>
                <a:sym typeface="Titillium Web"/>
              </a:rPr>
              <a:t>tengono il registro di carico e scarico in formato digitale</a:t>
            </a:r>
          </a:p>
          <a:p>
            <a:pPr marL="171450" marR="0" lvl="0" indent="-171450"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sz="1200" b="0" i="0" u="none" strike="noStrike" kern="1200" cap="none" spc="0" normalizeH="0" baseline="0" noProof="0" dirty="0">
                <a:ln>
                  <a:noFill/>
                </a:ln>
                <a:solidFill>
                  <a:schemeClr val="bg1"/>
                </a:solidFill>
                <a:effectLst/>
                <a:uLnTx/>
                <a:uFillTx/>
                <a:latin typeface="Aptos (corpo)"/>
                <a:ea typeface="AUTHENTIC Sans 60" pitchFamily="2" charset="77"/>
                <a:cs typeface="Titillium Web"/>
                <a:sym typeface="Titillium Web"/>
              </a:rPr>
              <a:t>trasmettono al RENTRI i dati del registro di carico </a:t>
            </a:r>
            <a:r>
              <a:rPr kumimoji="0" lang="it-IT" sz="1200" b="0" i="0" u="none" strike="noStrike" kern="1200" cap="none" spc="0" normalizeH="0" baseline="0" noProof="0" dirty="0">
                <a:ln>
                  <a:noFill/>
                </a:ln>
                <a:solidFill>
                  <a:prstClr val="white"/>
                </a:solidFill>
                <a:effectLst/>
                <a:uLnTx/>
                <a:uFillTx/>
                <a:latin typeface="Aptos (corpo)"/>
                <a:ea typeface="AUTHENTIC Sans 60" pitchFamily="2" charset="77"/>
                <a:cs typeface="Titillium Web"/>
                <a:sym typeface="Titillium Web"/>
              </a:rPr>
              <a:t>e scarico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white"/>
                </a:solidFill>
                <a:effectLst/>
                <a:uLnTx/>
                <a:uFillTx/>
                <a:latin typeface="Aptos (corpo)"/>
                <a:sym typeface="Titillium Web"/>
              </a:rPr>
              <a:t> </a:t>
            </a:r>
            <a:endParaRPr kumimoji="0" lang="it-IT" sz="1200" b="0" i="0" u="none" strike="noStrike" kern="1200" cap="none" spc="0" normalizeH="0" baseline="0" noProof="0" dirty="0">
              <a:ln>
                <a:noFill/>
              </a:ln>
              <a:solidFill>
                <a:prstClr val="white"/>
              </a:solidFill>
              <a:effectLst/>
              <a:uLnTx/>
              <a:uFillTx/>
              <a:latin typeface="Aptos (corpo)"/>
            </a:endParaRPr>
          </a:p>
        </p:txBody>
      </p:sp>
      <p:sp>
        <p:nvSpPr>
          <p:cNvPr id="76" name="Rettangolo 75">
            <a:extLst>
              <a:ext uri="{FF2B5EF4-FFF2-40B4-BE49-F238E27FC236}">
                <a16:creationId xmlns:a16="http://schemas.microsoft.com/office/drawing/2014/main" id="{31010782-FD8E-6618-6676-C73F85008504}"/>
              </a:ext>
            </a:extLst>
          </p:cNvPr>
          <p:cNvSpPr/>
          <p:nvPr/>
        </p:nvSpPr>
        <p:spPr>
          <a:xfrm>
            <a:off x="8330127" y="5121083"/>
            <a:ext cx="3387994" cy="124442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Rettangolo 74">
            <a:extLst>
              <a:ext uri="{FF2B5EF4-FFF2-40B4-BE49-F238E27FC236}">
                <a16:creationId xmlns:a16="http://schemas.microsoft.com/office/drawing/2014/main" id="{F226B3ED-4830-99A7-7712-99CA9CF00E91}"/>
              </a:ext>
            </a:extLst>
          </p:cNvPr>
          <p:cNvSpPr/>
          <p:nvPr/>
        </p:nvSpPr>
        <p:spPr>
          <a:xfrm>
            <a:off x="4362772" y="5141650"/>
            <a:ext cx="3378872" cy="124400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Rettangolo 69">
            <a:extLst>
              <a:ext uri="{FF2B5EF4-FFF2-40B4-BE49-F238E27FC236}">
                <a16:creationId xmlns:a16="http://schemas.microsoft.com/office/drawing/2014/main" id="{E3F34CEC-984C-6BBE-E842-40A15FC2B8F0}"/>
              </a:ext>
            </a:extLst>
          </p:cNvPr>
          <p:cNvSpPr/>
          <p:nvPr/>
        </p:nvSpPr>
        <p:spPr>
          <a:xfrm>
            <a:off x="424255" y="4815996"/>
            <a:ext cx="3392211" cy="156966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Rettangolo 65">
            <a:extLst>
              <a:ext uri="{FF2B5EF4-FFF2-40B4-BE49-F238E27FC236}">
                <a16:creationId xmlns:a16="http://schemas.microsoft.com/office/drawing/2014/main" id="{9D6D37CB-59CC-9507-3BE6-C727089E6FE1}"/>
              </a:ext>
            </a:extLst>
          </p:cNvPr>
          <p:cNvSpPr/>
          <p:nvPr/>
        </p:nvSpPr>
        <p:spPr>
          <a:xfrm>
            <a:off x="8314033" y="3278029"/>
            <a:ext cx="3377221" cy="124011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3" name="Rettangolo 62">
            <a:extLst>
              <a:ext uri="{FF2B5EF4-FFF2-40B4-BE49-F238E27FC236}">
                <a16:creationId xmlns:a16="http://schemas.microsoft.com/office/drawing/2014/main" id="{B50A55B7-12D5-6342-2795-2377CEF10C71}"/>
              </a:ext>
            </a:extLst>
          </p:cNvPr>
          <p:cNvSpPr/>
          <p:nvPr/>
        </p:nvSpPr>
        <p:spPr>
          <a:xfrm>
            <a:off x="430288" y="1377486"/>
            <a:ext cx="3370187" cy="276999"/>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CasellaDiTesto 11">
            <a:extLst>
              <a:ext uri="{FF2B5EF4-FFF2-40B4-BE49-F238E27FC236}">
                <a16:creationId xmlns:a16="http://schemas.microsoft.com/office/drawing/2014/main" id="{3A060F9A-971B-0837-B602-CE8A082529EC}"/>
              </a:ext>
            </a:extLst>
          </p:cNvPr>
          <p:cNvSpPr txBox="1"/>
          <p:nvPr/>
        </p:nvSpPr>
        <p:spPr>
          <a:xfrm>
            <a:off x="454553" y="1384926"/>
            <a:ext cx="301917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Aptos (corpo)"/>
                <a:sym typeface="Titillium Web"/>
              </a:rPr>
              <a:t>Dal 15/12/2024 al 13/02/2025 </a:t>
            </a:r>
            <a:r>
              <a:rPr kumimoji="0" lang="it-IT" sz="1200" b="0" i="0" u="none" strike="noStrike" kern="1200" cap="none" spc="0" normalizeH="0" baseline="0" noProof="0" dirty="0">
                <a:ln>
                  <a:noFill/>
                </a:ln>
                <a:solidFill>
                  <a:prstClr val="white"/>
                </a:solidFill>
                <a:effectLst/>
                <a:uLnTx/>
                <a:uFillTx/>
                <a:latin typeface="Aptos (corpo)"/>
                <a:sym typeface="Titillium Web"/>
              </a:rPr>
              <a:t>iscrizione  </a:t>
            </a:r>
            <a:endParaRPr kumimoji="0" lang="it-IT" sz="1200" b="0" i="0" u="none" strike="noStrike" kern="1200" cap="none" spc="0" normalizeH="0" baseline="0" noProof="0" dirty="0">
              <a:ln>
                <a:noFill/>
              </a:ln>
              <a:solidFill>
                <a:prstClr val="white"/>
              </a:solidFill>
              <a:effectLst/>
              <a:uLnTx/>
              <a:uFillTx/>
              <a:latin typeface="Aptos (corpo)"/>
            </a:endParaRPr>
          </a:p>
        </p:txBody>
      </p:sp>
      <p:pic>
        <p:nvPicPr>
          <p:cNvPr id="2" name="Google Shape;123;p19">
            <a:extLst>
              <a:ext uri="{FF2B5EF4-FFF2-40B4-BE49-F238E27FC236}">
                <a16:creationId xmlns:a16="http://schemas.microsoft.com/office/drawing/2014/main" id="{A940FC49-48E3-92AB-5E0A-9DFEC5B01FEC}"/>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1021783" y="256865"/>
            <a:ext cx="890787" cy="781185"/>
          </a:xfrm>
          <a:prstGeom prst="rect">
            <a:avLst/>
          </a:prstGeom>
          <a:noFill/>
          <a:ln>
            <a:noFill/>
          </a:ln>
        </p:spPr>
      </p:pic>
      <p:sp>
        <p:nvSpPr>
          <p:cNvPr id="7" name="Freccia a destra 6">
            <a:extLst>
              <a:ext uri="{FF2B5EF4-FFF2-40B4-BE49-F238E27FC236}">
                <a16:creationId xmlns:a16="http://schemas.microsoft.com/office/drawing/2014/main" id="{B1361FE2-4FBA-B99C-8274-9E4D961AFC9E}"/>
              </a:ext>
            </a:extLst>
          </p:cNvPr>
          <p:cNvSpPr/>
          <p:nvPr/>
        </p:nvSpPr>
        <p:spPr>
          <a:xfrm rot="5400000">
            <a:off x="-2660397" y="3830662"/>
            <a:ext cx="5692307" cy="1845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CasellaDiTesto 17">
            <a:extLst>
              <a:ext uri="{FF2B5EF4-FFF2-40B4-BE49-F238E27FC236}">
                <a16:creationId xmlns:a16="http://schemas.microsoft.com/office/drawing/2014/main" id="{1A13E18F-27D9-D627-325D-EF340B177E83}"/>
              </a:ext>
            </a:extLst>
          </p:cNvPr>
          <p:cNvSpPr txBox="1"/>
          <p:nvPr/>
        </p:nvSpPr>
        <p:spPr>
          <a:xfrm>
            <a:off x="356030" y="355065"/>
            <a:ext cx="3019179"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prstClr val="black"/>
              </a:buClr>
              <a:buSzPts val="2400"/>
              <a:buFontTx/>
              <a:buNone/>
              <a:tabLst/>
              <a:defRPr/>
            </a:pPr>
            <a:r>
              <a:rPr kumimoji="0" lang="it-IT" sz="1800" b="1" i="0" u="none" strike="noStrike" kern="1200" cap="none" spc="0" normalizeH="0" baseline="0" noProof="0" dirty="0">
                <a:ln>
                  <a:noFill/>
                </a:ln>
                <a:solidFill>
                  <a:srgbClr val="2195CE"/>
                </a:solidFill>
                <a:effectLst/>
                <a:uLnTx/>
                <a:uFillTx/>
                <a:latin typeface="Aptos (corpo)"/>
                <a:ea typeface="AUTHENTIC Sans 130" pitchFamily="2" charset="77"/>
                <a:cs typeface="Titillium Web"/>
                <a:sym typeface="Titillium Web"/>
              </a:rPr>
              <a:t>Operatori professionali </a:t>
            </a:r>
          </a:p>
          <a:p>
            <a:pPr marL="0" marR="0" lvl="0" indent="0" algn="just" defTabSz="914400" rtl="0" eaLnBrk="1" fontAlgn="auto" latinLnBrk="0" hangingPunct="1">
              <a:lnSpc>
                <a:spcPct val="100000"/>
              </a:lnSpc>
              <a:spcBef>
                <a:spcPts val="0"/>
              </a:spcBef>
              <a:spcAft>
                <a:spcPts val="0"/>
              </a:spcAft>
              <a:buClr>
                <a:prstClr val="black"/>
              </a:buClr>
              <a:buSzPts val="2400"/>
              <a:buFontTx/>
              <a:buNone/>
              <a:tabLst/>
              <a:defRPr/>
            </a:pPr>
            <a:r>
              <a:rPr kumimoji="0" lang="it-IT" sz="1800" b="1" i="0" u="none" strike="noStrike" kern="1200" cap="none" spc="0" normalizeH="0" baseline="0" noProof="0" dirty="0">
                <a:ln>
                  <a:noFill/>
                </a:ln>
                <a:solidFill>
                  <a:srgbClr val="2195CE"/>
                </a:solidFill>
                <a:effectLst/>
                <a:uLnTx/>
                <a:uFillTx/>
                <a:latin typeface="Aptos (corpo)"/>
                <a:ea typeface="AUTHENTIC Sans 130" pitchFamily="2" charset="77"/>
                <a:cs typeface="Titillium Web"/>
                <a:sym typeface="Titillium Web"/>
              </a:rPr>
              <a:t>e grandi produttori di rifiuti</a:t>
            </a:r>
            <a:endParaRPr kumimoji="0" lang="it-IT" sz="1800" b="1" i="0" u="none" strike="sngStrike" kern="1200" cap="none" spc="0" normalizeH="0" baseline="0" noProof="0" dirty="0">
              <a:ln>
                <a:noFill/>
              </a:ln>
              <a:solidFill>
                <a:srgbClr val="2195CE"/>
              </a:solidFill>
              <a:effectLst/>
              <a:uLnTx/>
              <a:uFillTx/>
              <a:latin typeface="Aptos (corpo)"/>
              <a:ea typeface="AUTHENTIC Sans 130" pitchFamily="2" charset="77"/>
              <a:cs typeface="Titillium Web"/>
              <a:sym typeface="Titillium Web"/>
            </a:endParaRPr>
          </a:p>
        </p:txBody>
      </p:sp>
      <p:sp>
        <p:nvSpPr>
          <p:cNvPr id="4" name="CasellaDiTesto 3">
            <a:extLst>
              <a:ext uri="{FF2B5EF4-FFF2-40B4-BE49-F238E27FC236}">
                <a16:creationId xmlns:a16="http://schemas.microsoft.com/office/drawing/2014/main" id="{59EC535C-26F3-A780-8242-5DC02301F89B}"/>
              </a:ext>
            </a:extLst>
          </p:cNvPr>
          <p:cNvSpPr txBox="1"/>
          <p:nvPr/>
        </p:nvSpPr>
        <p:spPr>
          <a:xfrm>
            <a:off x="4295003" y="338591"/>
            <a:ext cx="3015847"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prstClr val="black"/>
              </a:buClr>
              <a:buSzPts val="2400"/>
              <a:buFontTx/>
              <a:buNone/>
              <a:tabLst/>
              <a:defRPr/>
            </a:pPr>
            <a:r>
              <a:rPr kumimoji="0" lang="it-IT" sz="1800" b="1" i="0" u="none" strike="noStrike" kern="1200" cap="none" spc="0" normalizeH="0" baseline="0" noProof="0" dirty="0">
                <a:ln>
                  <a:noFill/>
                </a:ln>
                <a:solidFill>
                  <a:srgbClr val="2195CE"/>
                </a:solidFill>
                <a:effectLst/>
                <a:uLnTx/>
                <a:uFillTx/>
                <a:latin typeface="Aptos (corpo)"/>
                <a:ea typeface="AUTHENTIC Sans 130" pitchFamily="2" charset="77"/>
                <a:cs typeface="Titillium Web"/>
                <a:sym typeface="Titillium Web"/>
              </a:rPr>
              <a:t>Produttori con più di 10 e fino a 50 dipendenti</a:t>
            </a:r>
            <a:endParaRPr kumimoji="0" lang="it-IT" sz="1800" b="1" i="0" u="none" strike="sngStrike" kern="1200" cap="none" spc="0" normalizeH="0" baseline="0" noProof="0" dirty="0">
              <a:ln>
                <a:noFill/>
              </a:ln>
              <a:solidFill>
                <a:srgbClr val="2195CE"/>
              </a:solidFill>
              <a:effectLst/>
              <a:uLnTx/>
              <a:uFillTx/>
              <a:latin typeface="Aptos (corpo)"/>
              <a:ea typeface="AUTHENTIC Sans 130" pitchFamily="2" charset="77"/>
              <a:cs typeface="Titillium Web"/>
              <a:sym typeface="Titillium Web"/>
            </a:endParaRPr>
          </a:p>
        </p:txBody>
      </p:sp>
      <p:cxnSp>
        <p:nvCxnSpPr>
          <p:cNvPr id="11" name="Connettore 2 10">
            <a:extLst>
              <a:ext uri="{FF2B5EF4-FFF2-40B4-BE49-F238E27FC236}">
                <a16:creationId xmlns:a16="http://schemas.microsoft.com/office/drawing/2014/main" id="{56A08C9D-B092-21FB-747F-F852D443875E}"/>
              </a:ext>
            </a:extLst>
          </p:cNvPr>
          <p:cNvCxnSpPr>
            <a:cxnSpLocks/>
          </p:cNvCxnSpPr>
          <p:nvPr/>
        </p:nvCxnSpPr>
        <p:spPr>
          <a:xfrm>
            <a:off x="233288" y="1491166"/>
            <a:ext cx="15634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CasellaDiTesto 21">
            <a:extLst>
              <a:ext uri="{FF2B5EF4-FFF2-40B4-BE49-F238E27FC236}">
                <a16:creationId xmlns:a16="http://schemas.microsoft.com/office/drawing/2014/main" id="{155FF415-782A-695B-E798-7A38B8B40204}"/>
              </a:ext>
            </a:extLst>
          </p:cNvPr>
          <p:cNvSpPr txBox="1"/>
          <p:nvPr/>
        </p:nvSpPr>
        <p:spPr>
          <a:xfrm>
            <a:off x="8272826" y="355064"/>
            <a:ext cx="285630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2400"/>
              <a:buFontTx/>
              <a:buNone/>
              <a:tabLst/>
              <a:defRPr/>
            </a:pPr>
            <a:r>
              <a:rPr kumimoji="0" lang="it-IT" sz="1800" b="1" i="0" u="none" strike="noStrike" kern="1200" cap="none" spc="0" normalizeH="0" baseline="0" noProof="0" dirty="0">
                <a:ln>
                  <a:noFill/>
                </a:ln>
                <a:solidFill>
                  <a:srgbClr val="2195CE"/>
                </a:solidFill>
                <a:effectLst/>
                <a:uLnTx/>
                <a:uFillTx/>
                <a:latin typeface="Aptos (corpo)"/>
                <a:ea typeface="AUTHENTIC Sans 130" pitchFamily="2" charset="77"/>
                <a:cs typeface="Titillium Web"/>
                <a:sym typeface="Titillium Web"/>
              </a:rPr>
              <a:t>Altri produttori di rifiuti pericolosi</a:t>
            </a:r>
            <a:endParaRPr kumimoji="0" lang="it-IT" sz="1800" b="1" i="0" u="none" strike="sngStrike" kern="1200" cap="none" spc="0" normalizeH="0" baseline="0" noProof="0" dirty="0">
              <a:ln>
                <a:noFill/>
              </a:ln>
              <a:solidFill>
                <a:srgbClr val="2195CE"/>
              </a:solidFill>
              <a:effectLst/>
              <a:uLnTx/>
              <a:uFillTx/>
              <a:latin typeface="Aptos (corpo)"/>
              <a:ea typeface="AUTHENTIC Sans 130" pitchFamily="2" charset="77"/>
              <a:cs typeface="Titillium Web"/>
              <a:sym typeface="Titillium Web"/>
            </a:endParaRPr>
          </a:p>
        </p:txBody>
      </p:sp>
      <p:sp>
        <p:nvSpPr>
          <p:cNvPr id="34" name="CasellaDiTesto 33">
            <a:extLst>
              <a:ext uri="{FF2B5EF4-FFF2-40B4-BE49-F238E27FC236}">
                <a16:creationId xmlns:a16="http://schemas.microsoft.com/office/drawing/2014/main" id="{BB99FC74-CD44-3775-17B4-270DE72FBDBB}"/>
              </a:ext>
            </a:extLst>
          </p:cNvPr>
          <p:cNvSpPr txBox="1"/>
          <p:nvPr/>
        </p:nvSpPr>
        <p:spPr>
          <a:xfrm>
            <a:off x="8308647" y="3295698"/>
            <a:ext cx="3387994"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Aptos (corpo)"/>
                <a:sym typeface="Titillium Web"/>
              </a:rPr>
              <a:t>Dal 15/12/2025 al 13/02/2026 </a:t>
            </a:r>
            <a:r>
              <a:rPr kumimoji="0" lang="it-IT" sz="1200" b="0" i="0" u="none" strike="noStrike" kern="1200" cap="none" spc="0" normalizeH="0" baseline="0" noProof="0" dirty="0">
                <a:ln>
                  <a:noFill/>
                </a:ln>
                <a:solidFill>
                  <a:prstClr val="white"/>
                </a:solidFill>
                <a:effectLst/>
                <a:uLnTx/>
                <a:uFillTx/>
                <a:latin typeface="Aptos (corpo)"/>
                <a:sym typeface="Titillium Web"/>
              </a:rPr>
              <a:t>iscrizione</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it-IT" sz="1200" b="1" i="0" u="none" strike="noStrike" kern="1200" cap="none" spc="0" normalizeH="0" baseline="0" noProof="0" dirty="0">
                <a:ln>
                  <a:noFill/>
                </a:ln>
                <a:solidFill>
                  <a:prstClr val="white"/>
                </a:solidFill>
                <a:effectLst/>
                <a:uLnTx/>
                <a:uFillTx/>
                <a:latin typeface="Aptos (corpo)"/>
                <a:ea typeface="AUTHENTIC Sans 60" pitchFamily="2" charset="77"/>
                <a:cs typeface="Titillium Web"/>
                <a:sym typeface="Titillium Web"/>
              </a:rPr>
              <a:t>Dalla data di iscrizione</a:t>
            </a:r>
            <a:endParaRPr kumimoji="0" lang="it-IT" sz="1200" b="0" i="0" u="none" strike="noStrike" kern="1200" cap="none" spc="0" normalizeH="0" baseline="0" noProof="0" dirty="0">
              <a:ln>
                <a:noFill/>
              </a:ln>
              <a:solidFill>
                <a:prstClr val="white"/>
              </a:solidFill>
              <a:effectLst/>
              <a:uLnTx/>
              <a:uFillTx/>
              <a:latin typeface="Aptos (corpo)"/>
              <a:ea typeface="AUTHENTIC Sans 60" pitchFamily="2" charset="77"/>
              <a:cs typeface="Titillium Web"/>
              <a:sym typeface="Titillium Web"/>
            </a:endParaRPr>
          </a:p>
          <a:p>
            <a:pPr marL="228594" marR="0" lvl="0" indent="-228594"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sz="1200" b="0" i="0" u="none" strike="noStrike" kern="1200" cap="none" spc="0" normalizeH="0" baseline="0" noProof="0" dirty="0">
                <a:ln>
                  <a:noFill/>
                </a:ln>
                <a:solidFill>
                  <a:prstClr val="white"/>
                </a:solidFill>
                <a:effectLst/>
                <a:uLnTx/>
                <a:uFillTx/>
                <a:latin typeface="Aptos (corpo)"/>
                <a:ea typeface="AUTHENTIC Sans 60" pitchFamily="2" charset="77"/>
                <a:cs typeface="Titillium Web"/>
                <a:sym typeface="Titillium Web"/>
              </a:rPr>
              <a:t>tengono il registro di carico e scarico in formato digitale</a:t>
            </a:r>
          </a:p>
          <a:p>
            <a:pPr marL="228594" marR="0" lvl="0" indent="-228594"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sz="1200" b="0" i="0" u="none" strike="noStrike" kern="1200" cap="none" spc="0" normalizeH="0" baseline="0" noProof="0" dirty="0">
                <a:ln>
                  <a:noFill/>
                </a:ln>
                <a:solidFill>
                  <a:prstClr val="white"/>
                </a:solidFill>
                <a:effectLst/>
                <a:uLnTx/>
                <a:uFillTx/>
                <a:latin typeface="Aptos (corpo)"/>
                <a:ea typeface="AUTHENTIC Sans 60" pitchFamily="2" charset="77"/>
                <a:cs typeface="Titillium Web"/>
                <a:sym typeface="Titillium Web"/>
              </a:rPr>
              <a:t>trasmettono al RENTRI i dati del registro di carico e scarico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595959"/>
                </a:solidFill>
                <a:effectLst/>
                <a:uLnTx/>
                <a:uFillTx/>
                <a:latin typeface="Aptos (corpo)"/>
                <a:sym typeface="Titillium Web"/>
              </a:rPr>
              <a:t>  </a:t>
            </a:r>
            <a:endParaRPr kumimoji="0" lang="it-IT" sz="1200" b="0" i="0" u="none" strike="noStrike" kern="1200" cap="none" spc="0" normalizeH="0" baseline="0" noProof="0" dirty="0">
              <a:ln>
                <a:noFill/>
              </a:ln>
              <a:solidFill>
                <a:prstClr val="black"/>
              </a:solidFill>
              <a:effectLst/>
              <a:uLnTx/>
              <a:uFillTx/>
              <a:latin typeface="Aptos (corpo)"/>
            </a:endParaRPr>
          </a:p>
        </p:txBody>
      </p:sp>
      <p:cxnSp>
        <p:nvCxnSpPr>
          <p:cNvPr id="35" name="Connettore 2 34">
            <a:extLst>
              <a:ext uri="{FF2B5EF4-FFF2-40B4-BE49-F238E27FC236}">
                <a16:creationId xmlns:a16="http://schemas.microsoft.com/office/drawing/2014/main" id="{92FB279D-F240-D084-3134-34DA66564BB3}"/>
              </a:ext>
            </a:extLst>
          </p:cNvPr>
          <p:cNvCxnSpPr>
            <a:cxnSpLocks/>
          </p:cNvCxnSpPr>
          <p:nvPr/>
        </p:nvCxnSpPr>
        <p:spPr>
          <a:xfrm>
            <a:off x="4115669" y="3898086"/>
            <a:ext cx="19522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Connettore 2 36">
            <a:extLst>
              <a:ext uri="{FF2B5EF4-FFF2-40B4-BE49-F238E27FC236}">
                <a16:creationId xmlns:a16="http://schemas.microsoft.com/office/drawing/2014/main" id="{18CA96A0-9A3C-B73B-DC40-0FF039D97AA2}"/>
              </a:ext>
            </a:extLst>
          </p:cNvPr>
          <p:cNvCxnSpPr>
            <a:cxnSpLocks/>
          </p:cNvCxnSpPr>
          <p:nvPr/>
        </p:nvCxnSpPr>
        <p:spPr>
          <a:xfrm>
            <a:off x="8100595" y="3916595"/>
            <a:ext cx="1562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0" name="CasellaDiTesto 39">
            <a:extLst>
              <a:ext uri="{FF2B5EF4-FFF2-40B4-BE49-F238E27FC236}">
                <a16:creationId xmlns:a16="http://schemas.microsoft.com/office/drawing/2014/main" id="{C2F73069-9EDE-34A9-A8BD-C13215F72EC4}"/>
              </a:ext>
            </a:extLst>
          </p:cNvPr>
          <p:cNvSpPr txBox="1"/>
          <p:nvPr/>
        </p:nvSpPr>
        <p:spPr>
          <a:xfrm>
            <a:off x="454553" y="2097747"/>
            <a:ext cx="3177131"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it-IT" sz="1200" b="1" i="0" u="none" strike="noStrike" kern="1200" cap="none" spc="0" normalizeH="0" baseline="0" noProof="0" dirty="0">
                <a:ln>
                  <a:noFill/>
                </a:ln>
                <a:solidFill>
                  <a:srgbClr val="595959"/>
                </a:solidFill>
                <a:effectLst/>
                <a:uLnTx/>
                <a:uFillTx/>
                <a:latin typeface="Aptos (corpo)"/>
                <a:sym typeface="Titillium Web"/>
              </a:rPr>
              <a:t>Dal 13/02/2025</a:t>
            </a:r>
            <a:endParaRPr kumimoji="0" lang="it-IT" sz="1200" b="0" i="0" u="none" strike="noStrike" kern="1200" cap="none" spc="0" normalizeH="0" baseline="0" noProof="0" dirty="0">
              <a:ln>
                <a:noFill/>
              </a:ln>
              <a:solidFill>
                <a:srgbClr val="595959"/>
              </a:solidFill>
              <a:effectLst/>
              <a:uLnTx/>
              <a:uFillTx/>
              <a:latin typeface="Aptos (corpo)"/>
              <a:sym typeface="Titillium Web"/>
            </a:endParaRPr>
          </a:p>
          <a:p>
            <a:pPr marL="228594" marR="0" lvl="0" indent="-228594"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tengono il registro di carico e scarico in formato digitale con il nuovo modello</a:t>
            </a:r>
          </a:p>
          <a:p>
            <a:pPr marL="228594" marR="0" lvl="0" indent="-228594"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emettono, se produttori, i FIR in formato cartaceo con il nuovo modello e con vidimazione digitale</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it-IT" sz="1200" b="1" i="0" u="none" strike="noStrike" kern="1200" cap="none" spc="0" normalizeH="0" baseline="0" noProof="0" dirty="0">
                <a:ln>
                  <a:noFill/>
                </a:ln>
                <a:solidFill>
                  <a:srgbClr val="595959"/>
                </a:solidFill>
                <a:effectLst/>
                <a:uLnTx/>
                <a:uFillTx/>
                <a:latin typeface="Aptos (corpo)"/>
                <a:sym typeface="Titillium Web"/>
              </a:rPr>
              <a:t>Inoltre</a:t>
            </a:r>
            <a:endPar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228594" marR="0" lvl="0" indent="-228594"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restituiscono ai produttori la copia completa del FIR in formato cartaceo (solo trasportatori)</a:t>
            </a:r>
          </a:p>
          <a:p>
            <a:pPr marL="228594" marR="0" lvl="0" indent="-228594"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trasmettono al RENTRI i dati del registro di carico e scarico</a:t>
            </a:r>
          </a:p>
        </p:txBody>
      </p:sp>
      <p:cxnSp>
        <p:nvCxnSpPr>
          <p:cNvPr id="43" name="Connettore 2 42">
            <a:extLst>
              <a:ext uri="{FF2B5EF4-FFF2-40B4-BE49-F238E27FC236}">
                <a16:creationId xmlns:a16="http://schemas.microsoft.com/office/drawing/2014/main" id="{657C55E9-BD61-8177-9E51-981ADD8A5A1A}"/>
              </a:ext>
            </a:extLst>
          </p:cNvPr>
          <p:cNvCxnSpPr>
            <a:cxnSpLocks/>
          </p:cNvCxnSpPr>
          <p:nvPr/>
        </p:nvCxnSpPr>
        <p:spPr>
          <a:xfrm>
            <a:off x="220458" y="3181430"/>
            <a:ext cx="157773" cy="22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Connettore 2 43">
            <a:extLst>
              <a:ext uri="{FF2B5EF4-FFF2-40B4-BE49-F238E27FC236}">
                <a16:creationId xmlns:a16="http://schemas.microsoft.com/office/drawing/2014/main" id="{13C80334-9673-D099-A59D-C1D44CB622AE}"/>
              </a:ext>
            </a:extLst>
          </p:cNvPr>
          <p:cNvCxnSpPr>
            <a:cxnSpLocks/>
          </p:cNvCxnSpPr>
          <p:nvPr/>
        </p:nvCxnSpPr>
        <p:spPr>
          <a:xfrm>
            <a:off x="4144713" y="2009204"/>
            <a:ext cx="1557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7" name="CasellaDiTesto 46">
            <a:extLst>
              <a:ext uri="{FF2B5EF4-FFF2-40B4-BE49-F238E27FC236}">
                <a16:creationId xmlns:a16="http://schemas.microsoft.com/office/drawing/2014/main" id="{A98B864F-903B-AD0C-A597-1546B609522C}"/>
              </a:ext>
            </a:extLst>
          </p:cNvPr>
          <p:cNvSpPr txBox="1"/>
          <p:nvPr/>
        </p:nvSpPr>
        <p:spPr>
          <a:xfrm>
            <a:off x="4339939" y="1409039"/>
            <a:ext cx="337887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it-IT" sz="1200" b="1"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Dal 13/02/2025</a:t>
            </a:r>
            <a:endPar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228594" marR="0" lvl="0" indent="-228594"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tengono il registro di carico e scarico in formato cartaceo con il nuovo modello vidimato presso la CCIAA</a:t>
            </a:r>
          </a:p>
          <a:p>
            <a:pPr marL="228594" marR="0" lvl="0" indent="-228594"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emettono i FIR con il nuovo modello in formato cartaceo con vidimazione digitale</a:t>
            </a:r>
          </a:p>
        </p:txBody>
      </p:sp>
      <p:sp>
        <p:nvSpPr>
          <p:cNvPr id="49" name="CasellaDiTesto 48">
            <a:extLst>
              <a:ext uri="{FF2B5EF4-FFF2-40B4-BE49-F238E27FC236}">
                <a16:creationId xmlns:a16="http://schemas.microsoft.com/office/drawing/2014/main" id="{CECA3D82-C567-D7B8-7EC2-AF24A4944DDC}"/>
              </a:ext>
            </a:extLst>
          </p:cNvPr>
          <p:cNvSpPr txBox="1"/>
          <p:nvPr/>
        </p:nvSpPr>
        <p:spPr>
          <a:xfrm>
            <a:off x="8265056" y="1409039"/>
            <a:ext cx="3453065"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it-IT" sz="1200" b="1"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Dal 13/02/2025 </a:t>
            </a:r>
          </a:p>
          <a:p>
            <a:pPr marL="285750" marR="0" lvl="0" indent="-285750"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tengono il registro di carico e scarico in formato cartaceo con il nuovo modello vidimato presso la CCIAA</a:t>
            </a:r>
          </a:p>
          <a:p>
            <a:pPr marL="285750" marR="0" lvl="0" indent="-285750"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emettono i FIR con il nuovo modello in formato cartaceo con vidimazione digitale</a:t>
            </a:r>
          </a:p>
        </p:txBody>
      </p:sp>
      <p:cxnSp>
        <p:nvCxnSpPr>
          <p:cNvPr id="50" name="Connettore 2 49">
            <a:extLst>
              <a:ext uri="{FF2B5EF4-FFF2-40B4-BE49-F238E27FC236}">
                <a16:creationId xmlns:a16="http://schemas.microsoft.com/office/drawing/2014/main" id="{5AB1FB1D-5F7A-8123-1589-0216FF53D9F0}"/>
              </a:ext>
            </a:extLst>
          </p:cNvPr>
          <p:cNvCxnSpPr>
            <a:cxnSpLocks/>
          </p:cNvCxnSpPr>
          <p:nvPr/>
        </p:nvCxnSpPr>
        <p:spPr>
          <a:xfrm>
            <a:off x="8102751" y="1986955"/>
            <a:ext cx="1541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2" name="CasellaDiTesto 51">
            <a:extLst>
              <a:ext uri="{FF2B5EF4-FFF2-40B4-BE49-F238E27FC236}">
                <a16:creationId xmlns:a16="http://schemas.microsoft.com/office/drawing/2014/main" id="{1C2711DA-ED4B-9233-BFDC-431B07D4A0E7}"/>
              </a:ext>
            </a:extLst>
          </p:cNvPr>
          <p:cNvSpPr txBox="1"/>
          <p:nvPr/>
        </p:nvSpPr>
        <p:spPr>
          <a:xfrm>
            <a:off x="457056" y="4808813"/>
            <a:ext cx="337048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it-IT" sz="1200" b="1" i="0" u="none" strike="noStrike" kern="1200" cap="none" spc="0" normalizeH="0" baseline="0" noProof="0" dirty="0">
                <a:ln>
                  <a:noFill/>
                </a:ln>
                <a:solidFill>
                  <a:srgbClr val="595959"/>
                </a:solidFill>
                <a:effectLst/>
                <a:uLnTx/>
                <a:uFillTx/>
                <a:latin typeface="Aptos (corpo)"/>
                <a:sym typeface="Titillium Web"/>
              </a:rPr>
              <a:t>Dal 13/02/2026</a:t>
            </a:r>
            <a:endParaRPr kumimoji="0" lang="it-IT" sz="1200" b="0" i="0" u="none" strike="noStrike" kern="1200" cap="none" spc="0" normalizeH="0" baseline="0" noProof="0" dirty="0">
              <a:ln>
                <a:noFill/>
              </a:ln>
              <a:solidFill>
                <a:srgbClr val="595959"/>
              </a:solidFill>
              <a:effectLst/>
              <a:uLnTx/>
              <a:uFillTx/>
              <a:latin typeface="Aptos (corpo)"/>
              <a:sym typeface="Titillium Web"/>
            </a:endParaRPr>
          </a:p>
          <a:p>
            <a:pPr marL="228594" marR="0" lvl="0" indent="-228594" algn="just"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emettono, se produttori, i FIR in formato digitale</a:t>
            </a:r>
          </a:p>
          <a:p>
            <a:pPr marL="228594" marR="0" lvl="0" indent="-228594" algn="just"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trasmettono al RENTRI i dati </a:t>
            </a:r>
            <a:r>
              <a:rPr kumimoji="0" lang="it-IT" sz="1200" b="0" i="0" u="none" strike="noStrike" kern="1200" cap="none" spc="0" normalizeH="0" baseline="0" noProof="0" dirty="0">
                <a:ln>
                  <a:noFill/>
                </a:ln>
                <a:solidFill>
                  <a:srgbClr val="595959"/>
                </a:solidFill>
                <a:effectLst/>
                <a:uLnTx/>
                <a:uFillTx/>
                <a:latin typeface="Aptos (corpo)"/>
                <a:sym typeface="Titillium Web"/>
              </a:rPr>
              <a:t>dei FIR </a:t>
            </a:r>
            <a:r>
              <a:rPr kumimoji="0" lang="it-IT" sz="1200" b="0" i="0" u="none" strike="noStrike" kern="1200" cap="none" spc="0" normalizeH="0" baseline="0" noProof="0" dirty="0">
                <a:ln>
                  <a:noFill/>
                </a:ln>
                <a:solidFill>
                  <a:srgbClr val="595959"/>
                </a:solidFill>
                <a:effectLst/>
                <a:uLnTx/>
                <a:uFillTx/>
                <a:latin typeface="Aptos (corpo)"/>
              </a:rPr>
              <a:t>in formato digitale</a:t>
            </a:r>
            <a:r>
              <a:rPr kumimoji="0" lang="it-IT" sz="1200" b="0" i="0" u="none" strike="noStrike" kern="1200" cap="none" spc="0" normalizeH="0" baseline="0" noProof="0" dirty="0">
                <a:ln>
                  <a:noFill/>
                </a:ln>
                <a:solidFill>
                  <a:srgbClr val="595959"/>
                </a:solidFill>
                <a:effectLst/>
                <a:uLnTx/>
                <a:uFillTx/>
                <a:latin typeface="Aptos (corpo)"/>
                <a:sym typeface="Titillium Web"/>
              </a:rPr>
              <a:t> </a:t>
            </a:r>
            <a:r>
              <a:rPr kumimoji="0" lang="it-IT" sz="1200" b="0" i="0" u="none" strike="noStrike" kern="1200" cap="none" spc="0" normalizeH="0" baseline="0" noProof="0" dirty="0">
                <a:ln>
                  <a:noFill/>
                </a:ln>
                <a:solidFill>
                  <a:srgbClr val="595959"/>
                </a:solidFill>
                <a:effectLst/>
                <a:uLnTx/>
                <a:uFillTx/>
                <a:latin typeface="Aptos (corpo)"/>
              </a:rPr>
              <a:t>riferiti ai rifiuti pericolosi</a:t>
            </a:r>
            <a:endParaRPr kumimoji="0" lang="it-IT" sz="1200" b="0" i="0" u="none" strike="sngStrike" kern="1200" cap="none" spc="0" normalizeH="0" baseline="0" noProof="0" dirty="0">
              <a:ln>
                <a:noFill/>
              </a:ln>
              <a:solidFill>
                <a:srgbClr val="595959"/>
              </a:solidFill>
              <a:effectLst/>
              <a:uLnTx/>
              <a:uFillTx/>
              <a:latin typeface="Aptos (corpo)"/>
            </a:endParaRPr>
          </a:p>
          <a:p>
            <a:pPr marL="0" marR="0" lvl="0" indent="0" algn="just" defTabSz="914400" rtl="0" eaLnBrk="1" fontAlgn="auto" latinLnBrk="0" hangingPunct="1">
              <a:lnSpc>
                <a:spcPct val="100000"/>
              </a:lnSpc>
              <a:spcBef>
                <a:spcPts val="0"/>
              </a:spcBef>
              <a:spcAft>
                <a:spcPts val="0"/>
              </a:spcAft>
              <a:buClrTx/>
              <a:buSzPts val="1400"/>
              <a:buFontTx/>
              <a:buNone/>
              <a:tabLst/>
              <a:defRPr/>
            </a:pPr>
            <a:r>
              <a:rPr kumimoji="0" lang="it-IT" sz="1200" b="1" i="0" u="none" strike="noStrike" kern="1200" cap="none" spc="0" normalizeH="0" baseline="0" noProof="0" dirty="0">
                <a:ln>
                  <a:noFill/>
                </a:ln>
                <a:solidFill>
                  <a:srgbClr val="595959"/>
                </a:solidFill>
                <a:effectLst/>
                <a:uLnTx/>
                <a:uFillTx/>
                <a:latin typeface="Aptos (corpo)"/>
                <a:sym typeface="Titillium Web"/>
              </a:rPr>
              <a:t>Inoltre</a:t>
            </a:r>
          </a:p>
          <a:p>
            <a:pPr marL="228594" marR="0" lvl="0" indent="-228594" algn="just"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restituiscono ai produttori la copia completa del FIR in formato digitale (solo impianti)</a:t>
            </a:r>
          </a:p>
        </p:txBody>
      </p:sp>
      <p:cxnSp>
        <p:nvCxnSpPr>
          <p:cNvPr id="53" name="Connettore 2 52">
            <a:extLst>
              <a:ext uri="{FF2B5EF4-FFF2-40B4-BE49-F238E27FC236}">
                <a16:creationId xmlns:a16="http://schemas.microsoft.com/office/drawing/2014/main" id="{43935887-19B6-BDDE-32CE-8665395FD505}"/>
              </a:ext>
            </a:extLst>
          </p:cNvPr>
          <p:cNvCxnSpPr>
            <a:cxnSpLocks/>
          </p:cNvCxnSpPr>
          <p:nvPr/>
        </p:nvCxnSpPr>
        <p:spPr>
          <a:xfrm>
            <a:off x="230434" y="5605473"/>
            <a:ext cx="1591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8" name="CasellaDiTesto 57">
            <a:extLst>
              <a:ext uri="{FF2B5EF4-FFF2-40B4-BE49-F238E27FC236}">
                <a16:creationId xmlns:a16="http://schemas.microsoft.com/office/drawing/2014/main" id="{4FA96945-7077-37BE-6977-09D8A066379F}"/>
              </a:ext>
            </a:extLst>
          </p:cNvPr>
          <p:cNvSpPr txBox="1"/>
          <p:nvPr/>
        </p:nvSpPr>
        <p:spPr>
          <a:xfrm>
            <a:off x="8330127" y="5283632"/>
            <a:ext cx="346531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it-IT" sz="1200" b="1"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Dal 13/02/2026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emettono i FIR </a:t>
            </a:r>
            <a:r>
              <a:rPr kumimoji="0" lang="it-IT" sz="1200" b="0" i="0" u="none" strike="noStrike" kern="1200" cap="none" spc="0" normalizeH="0" baseline="0" noProof="0" dirty="0">
                <a:ln>
                  <a:noFill/>
                </a:ln>
                <a:solidFill>
                  <a:srgbClr val="595959"/>
                </a:solidFill>
                <a:effectLst/>
                <a:uLnTx/>
                <a:uFillTx/>
                <a:latin typeface="Aptos (corpo)"/>
              </a:rPr>
              <a:t>in formato digitale </a:t>
            </a:r>
            <a:endParaRPr kumimoji="0" lang="it-IT" sz="1200" b="0" i="0" u="none" strike="noStrike" kern="1200" cap="none" spc="0" normalizeH="0" baseline="0" noProof="0" dirty="0">
              <a:ln>
                <a:noFill/>
              </a:ln>
              <a:solidFill>
                <a:srgbClr val="595959"/>
              </a:solidFill>
              <a:effectLst/>
              <a:uLnTx/>
              <a:uFillTx/>
              <a:latin typeface="Aptos (corpo)"/>
              <a:sym typeface="Titillium Web"/>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trasmettono al RENTRI i dati dei FIR in formato digitale </a:t>
            </a:r>
            <a:r>
              <a:rPr kumimoji="0" lang="it-IT" sz="1200" b="0" i="0" u="none" strike="noStrike" kern="1200" cap="none" spc="0" normalizeH="0" baseline="0" noProof="0" dirty="0">
                <a:ln>
                  <a:noFill/>
                </a:ln>
                <a:solidFill>
                  <a:srgbClr val="595959"/>
                </a:solidFill>
                <a:effectLst/>
                <a:uLnTx/>
                <a:uFillTx/>
                <a:latin typeface="Aptos (corpo)"/>
              </a:rPr>
              <a:t>riferiti ai rifiuti pericolosi</a:t>
            </a:r>
            <a:endParaRPr kumimoji="0" lang="it-IT" sz="1200" b="0" i="0" u="none" strike="sng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p:txBody>
      </p:sp>
      <p:cxnSp>
        <p:nvCxnSpPr>
          <p:cNvPr id="59" name="Connettore 2 58">
            <a:extLst>
              <a:ext uri="{FF2B5EF4-FFF2-40B4-BE49-F238E27FC236}">
                <a16:creationId xmlns:a16="http://schemas.microsoft.com/office/drawing/2014/main" id="{0D4A53F3-4EC5-ACAD-75E9-9E02C4097AD1}"/>
              </a:ext>
            </a:extLst>
          </p:cNvPr>
          <p:cNvCxnSpPr>
            <a:cxnSpLocks/>
          </p:cNvCxnSpPr>
          <p:nvPr/>
        </p:nvCxnSpPr>
        <p:spPr>
          <a:xfrm>
            <a:off x="4147454" y="5754298"/>
            <a:ext cx="15029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1" name="CasellaDiTesto 60">
            <a:extLst>
              <a:ext uri="{FF2B5EF4-FFF2-40B4-BE49-F238E27FC236}">
                <a16:creationId xmlns:a16="http://schemas.microsoft.com/office/drawing/2014/main" id="{07663FAE-48F8-86DF-CA6C-14103031F633}"/>
              </a:ext>
            </a:extLst>
          </p:cNvPr>
          <p:cNvSpPr txBox="1"/>
          <p:nvPr/>
        </p:nvSpPr>
        <p:spPr>
          <a:xfrm>
            <a:off x="4339939" y="5327795"/>
            <a:ext cx="3410512"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it-IT" sz="1200" b="1" i="0" u="none" strike="noStrike" kern="1200" cap="none" spc="0" normalizeH="0" baseline="0" noProof="0" dirty="0">
                <a:ln>
                  <a:noFill/>
                </a:ln>
                <a:solidFill>
                  <a:srgbClr val="595959"/>
                </a:solidFill>
                <a:effectLst/>
                <a:uLnTx/>
                <a:uFillTx/>
                <a:latin typeface="Aptos (corpo)"/>
                <a:sym typeface="Titillium Web"/>
              </a:rPr>
              <a:t>Dal 13/02/2026</a:t>
            </a:r>
            <a:endParaRPr kumimoji="0" lang="it-IT" sz="1200" b="0" i="0" u="none" strike="noStrike" kern="1200" cap="none" spc="0" normalizeH="0" baseline="0" noProof="0" dirty="0">
              <a:ln>
                <a:noFill/>
              </a:ln>
              <a:solidFill>
                <a:srgbClr val="595959"/>
              </a:solidFill>
              <a:effectLst/>
              <a:uLnTx/>
              <a:uFillTx/>
              <a:latin typeface="Aptos (corpo)"/>
              <a:sym typeface="Titillium Web"/>
            </a:endParaRPr>
          </a:p>
          <a:p>
            <a:pPr marL="228594" marR="0" lvl="0" indent="-228594" algn="just"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emettono i FIR </a:t>
            </a:r>
            <a:r>
              <a:rPr kumimoji="0" lang="it-IT" sz="1200" b="0" i="0" u="none" strike="noStrike" kern="1200" cap="none" spc="0" normalizeH="0" baseline="0" noProof="0" dirty="0">
                <a:ln>
                  <a:noFill/>
                </a:ln>
                <a:solidFill>
                  <a:srgbClr val="595959"/>
                </a:solidFill>
                <a:effectLst/>
                <a:uLnTx/>
                <a:uFillTx/>
                <a:latin typeface="Aptos (corpo)"/>
              </a:rPr>
              <a:t>in formato digitale </a:t>
            </a:r>
            <a:endPar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228594" marR="0" lvl="0" indent="-228594" algn="just"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trasmettono al RENTRI i dati dei FIR in formato digitale </a:t>
            </a:r>
            <a:r>
              <a:rPr kumimoji="0" lang="it-IT" sz="1200" b="0" i="0" u="none" strike="noStrike" kern="1200" cap="none" spc="0" normalizeH="0" baseline="0" noProof="0" dirty="0">
                <a:ln>
                  <a:noFill/>
                </a:ln>
                <a:solidFill>
                  <a:srgbClr val="595959"/>
                </a:solidFill>
                <a:effectLst/>
                <a:uLnTx/>
                <a:uFillTx/>
                <a:latin typeface="Aptos (corpo)"/>
              </a:rPr>
              <a:t>riferiti ai rifiuti pericolosi </a:t>
            </a:r>
            <a:endParaRPr kumimoji="0" lang="it-IT" sz="12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p:txBody>
      </p:sp>
      <p:cxnSp>
        <p:nvCxnSpPr>
          <p:cNvPr id="62" name="Connettore 2 61">
            <a:extLst>
              <a:ext uri="{FF2B5EF4-FFF2-40B4-BE49-F238E27FC236}">
                <a16:creationId xmlns:a16="http://schemas.microsoft.com/office/drawing/2014/main" id="{AD136F92-C44C-A703-666D-F7752BECA779}"/>
              </a:ext>
            </a:extLst>
          </p:cNvPr>
          <p:cNvCxnSpPr>
            <a:cxnSpLocks/>
          </p:cNvCxnSpPr>
          <p:nvPr/>
        </p:nvCxnSpPr>
        <p:spPr>
          <a:xfrm>
            <a:off x="8071735" y="5754298"/>
            <a:ext cx="21896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7" name="Freccia a destra 86">
            <a:extLst>
              <a:ext uri="{FF2B5EF4-FFF2-40B4-BE49-F238E27FC236}">
                <a16:creationId xmlns:a16="http://schemas.microsoft.com/office/drawing/2014/main" id="{BB646DFC-AB36-E783-48D8-BD34F76349B8}"/>
              </a:ext>
            </a:extLst>
          </p:cNvPr>
          <p:cNvSpPr/>
          <p:nvPr/>
        </p:nvSpPr>
        <p:spPr>
          <a:xfrm rot="5400000">
            <a:off x="1269516" y="3824333"/>
            <a:ext cx="5692307" cy="1845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8" name="Freccia a destra 87">
            <a:extLst>
              <a:ext uri="{FF2B5EF4-FFF2-40B4-BE49-F238E27FC236}">
                <a16:creationId xmlns:a16="http://schemas.microsoft.com/office/drawing/2014/main" id="{DC34A50E-2F80-815A-F02A-006E6535F54A}"/>
              </a:ext>
            </a:extLst>
          </p:cNvPr>
          <p:cNvSpPr/>
          <p:nvPr/>
        </p:nvSpPr>
        <p:spPr>
          <a:xfrm rot="5400000">
            <a:off x="5228766" y="3831452"/>
            <a:ext cx="5692307" cy="1845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163838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20" name="Google Shape;120;p19"/>
          <p:cNvSpPr txBox="1"/>
          <p:nvPr/>
        </p:nvSpPr>
        <p:spPr>
          <a:xfrm>
            <a:off x="523585" y="983632"/>
            <a:ext cx="10842768" cy="1323399"/>
          </a:xfrm>
          <a:prstGeom prst="rect">
            <a:avLst/>
          </a:prstGeom>
          <a:noFill/>
          <a:ln>
            <a:noFill/>
          </a:ln>
        </p:spPr>
        <p:txBody>
          <a:bodyPr spcFirstLastPara="1" wrap="square" lIns="121900" tIns="121900" rIns="121900" bIns="121900" anchor="t" anchorCtr="0">
            <a:spAutoFit/>
          </a:bodyPr>
          <a:lstStyle/>
          <a:p>
            <a:pPr algn="just">
              <a:buClr>
                <a:srgbClr val="000000"/>
              </a:buClr>
              <a:buSzPts val="1400"/>
            </a:pPr>
            <a:r>
              <a:rPr lang="it-IT" dirty="0">
                <a:solidFill>
                  <a:srgbClr val="595959"/>
                </a:solidFill>
                <a:latin typeface="Aptos (corpo)"/>
                <a:ea typeface="AUTHENTIC Sans 60" pitchFamily="2" charset="77"/>
                <a:cs typeface="Titillium Web"/>
                <a:sym typeface="Titillium Web"/>
              </a:rPr>
              <a:t>A completamento dell’iscrizione si procede al pagamento, per ogni </a:t>
            </a:r>
            <a:r>
              <a:rPr lang="it-IT" b="1" dirty="0">
                <a:solidFill>
                  <a:srgbClr val="2195CE"/>
                </a:solidFill>
                <a:latin typeface="Aptos (corpo)"/>
                <a:ea typeface="AUTHENTIC Sans 60" pitchFamily="2" charset="77"/>
                <a:cs typeface="Titillium Web"/>
                <a:sym typeface="Titillium Web"/>
              </a:rPr>
              <a:t>unità locale</a:t>
            </a:r>
            <a:r>
              <a:rPr lang="it-IT" dirty="0">
                <a:solidFill>
                  <a:srgbClr val="595959"/>
                </a:solidFill>
                <a:latin typeface="Aptos (corpo)"/>
                <a:ea typeface="AUTHENTIC Sans 60" pitchFamily="2" charset="77"/>
                <a:cs typeface="Titillium Web"/>
                <a:sym typeface="Titillium Web"/>
              </a:rPr>
              <a:t>, dei seguenti importi:</a:t>
            </a:r>
          </a:p>
          <a:p>
            <a:pPr algn="just">
              <a:buClr>
                <a:srgbClr val="000000"/>
              </a:buClr>
              <a:buSzPts val="1400"/>
            </a:pPr>
            <a:endParaRPr lang="it-IT" sz="1600" dirty="0">
              <a:solidFill>
                <a:srgbClr val="595959"/>
              </a:solidFill>
              <a:latin typeface="AUTHENTIC Sans 60" pitchFamily="2" charset="77"/>
              <a:ea typeface="AUTHENTIC Sans 60" pitchFamily="2" charset="77"/>
              <a:cs typeface="Titillium Web"/>
              <a:sym typeface="Titillium Web"/>
            </a:endParaRPr>
          </a:p>
          <a:p>
            <a:pPr marL="228594" indent="-228594" algn="just">
              <a:buClr>
                <a:srgbClr val="000000"/>
              </a:buClr>
              <a:buSzPts val="1400"/>
              <a:buFont typeface="Arial" panose="020B0604020202020204" pitchFamily="34" charset="0"/>
              <a:buChar char="•"/>
            </a:pPr>
            <a:r>
              <a:rPr lang="it-IT" dirty="0">
                <a:solidFill>
                  <a:srgbClr val="595959"/>
                </a:solidFill>
                <a:latin typeface="Aptos (corpo)"/>
                <a:sym typeface="Titillium Web"/>
              </a:rPr>
              <a:t>Diritto di segreteria pari a 10€</a:t>
            </a:r>
          </a:p>
          <a:p>
            <a:pPr marL="228594" indent="-228594" algn="just">
              <a:buClr>
                <a:srgbClr val="000000"/>
              </a:buClr>
              <a:buSzPts val="1400"/>
              <a:buFont typeface="Arial" panose="020B0604020202020204" pitchFamily="34" charset="0"/>
              <a:buChar char="•"/>
            </a:pPr>
            <a:r>
              <a:rPr lang="it-IT" dirty="0">
                <a:solidFill>
                  <a:srgbClr val="595959"/>
                </a:solidFill>
                <a:latin typeface="Aptos (corpo)"/>
                <a:sym typeface="Titillium Web"/>
              </a:rPr>
              <a:t>Contributo annuale diversificato in relazione a:</a:t>
            </a:r>
          </a:p>
        </p:txBody>
      </p:sp>
      <p:pic>
        <p:nvPicPr>
          <p:cNvPr id="2" name="Immagine 1">
            <a:extLst>
              <a:ext uri="{FF2B5EF4-FFF2-40B4-BE49-F238E27FC236}">
                <a16:creationId xmlns:a16="http://schemas.microsoft.com/office/drawing/2014/main" id="{2E64F908-2871-9918-8843-BE44836F74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41256"/>
            <a:ext cx="12192000" cy="1531257"/>
          </a:xfrm>
          <a:prstGeom prst="rect">
            <a:avLst/>
          </a:prstGeom>
        </p:spPr>
      </p:pic>
      <p:sp>
        <p:nvSpPr>
          <p:cNvPr id="4" name="Google Shape;120;p19">
            <a:extLst>
              <a:ext uri="{FF2B5EF4-FFF2-40B4-BE49-F238E27FC236}">
                <a16:creationId xmlns:a16="http://schemas.microsoft.com/office/drawing/2014/main" id="{0DA34BEE-D260-093B-1348-0BEB2027FC45}"/>
              </a:ext>
            </a:extLst>
          </p:cNvPr>
          <p:cNvSpPr txBox="1"/>
          <p:nvPr/>
        </p:nvSpPr>
        <p:spPr>
          <a:xfrm>
            <a:off x="977537" y="2088798"/>
            <a:ext cx="9661460" cy="2923837"/>
          </a:xfrm>
          <a:prstGeom prst="rect">
            <a:avLst/>
          </a:prstGeom>
          <a:noFill/>
          <a:ln>
            <a:noFill/>
          </a:ln>
        </p:spPr>
        <p:txBody>
          <a:bodyPr spcFirstLastPara="1" wrap="square" lIns="121900" tIns="121900" rIns="121900" bIns="121900" anchor="t" anchorCtr="0">
            <a:spAutoFit/>
          </a:bodyPr>
          <a:lstStyle/>
          <a:p>
            <a:pPr algn="just">
              <a:buClr>
                <a:srgbClr val="000000"/>
              </a:buClr>
              <a:buSzPts val="1400"/>
            </a:pPr>
            <a:endParaRPr lang="it-IT" dirty="0">
              <a:solidFill>
                <a:srgbClr val="595959"/>
              </a:solidFill>
              <a:latin typeface="Aptos (corpo)"/>
              <a:ea typeface="AUTHENTIC Sans 60" pitchFamily="2" charset="77"/>
              <a:cs typeface="Titillium Web"/>
              <a:sym typeface="Titillium Web"/>
            </a:endParaRPr>
          </a:p>
          <a:p>
            <a:pPr marL="285750" lvl="6" indent="-285750" algn="just">
              <a:buSzPts val="1400"/>
              <a:buFont typeface="Courier New" panose="02070309020205020404" pitchFamily="49" charset="0"/>
              <a:buChar char="o"/>
            </a:pPr>
            <a:r>
              <a:rPr lang="it-IT" dirty="0">
                <a:solidFill>
                  <a:srgbClr val="595959"/>
                </a:solidFill>
                <a:latin typeface="Aptos (corpo)"/>
                <a:sym typeface="Titillium Web"/>
              </a:rPr>
              <a:t>imprese o enti che trattano o trasportano rifiuti, intermediari, consorzi, imprese o enti con più di 50 dipendenti che producono rifiuti e soggetti delegati versano 100€ il primo anno e 60€ per ogni annualità successiva;</a:t>
            </a:r>
          </a:p>
          <a:p>
            <a:pPr marL="285750" lvl="6" indent="-285750" algn="just">
              <a:spcBef>
                <a:spcPts val="1800"/>
              </a:spcBef>
              <a:spcAft>
                <a:spcPts val="1800"/>
              </a:spcAft>
              <a:buSzPts val="1400"/>
              <a:buFont typeface="Courier New" panose="02070309020205020404" pitchFamily="49" charset="0"/>
              <a:buChar char="o"/>
            </a:pPr>
            <a:r>
              <a:rPr lang="it-IT" dirty="0">
                <a:solidFill>
                  <a:srgbClr val="595959"/>
                </a:solidFill>
                <a:latin typeface="Aptos (corpo)"/>
                <a:sym typeface="Titillium Web"/>
              </a:rPr>
              <a:t>imprese o enti produttori di rifiuti con dipendenti superiori a 10 e fino a 50 versano 50€ il primo anno e 30€ per ogni annualità successiva;</a:t>
            </a:r>
          </a:p>
          <a:p>
            <a:pPr marL="285750" lvl="8" indent="-285750" algn="just">
              <a:buSzPts val="1400"/>
              <a:buFont typeface="Courier New" panose="02070309020205020404" pitchFamily="49" charset="0"/>
              <a:buChar char="o"/>
            </a:pPr>
            <a:r>
              <a:rPr lang="it-IT" b="1" dirty="0">
                <a:solidFill>
                  <a:srgbClr val="2195CE"/>
                </a:solidFill>
                <a:latin typeface="Aptos (corpo)"/>
                <a:sym typeface="Titillium Web"/>
              </a:rPr>
              <a:t>tutti gli altri produttori di rifiuti pericolosi versano 15€ il primo anno e 10€ per ogni annualità successiva</a:t>
            </a:r>
            <a:r>
              <a:rPr lang="it-IT" dirty="0">
                <a:solidFill>
                  <a:srgbClr val="595959"/>
                </a:solidFill>
                <a:latin typeface="Aptos (corpo)"/>
                <a:sym typeface="Titillium Web"/>
              </a:rPr>
              <a:t>.</a:t>
            </a:r>
          </a:p>
        </p:txBody>
      </p:sp>
      <p:sp>
        <p:nvSpPr>
          <p:cNvPr id="7" name="Google Shape;98;p17">
            <a:extLst>
              <a:ext uri="{FF2B5EF4-FFF2-40B4-BE49-F238E27FC236}">
                <a16:creationId xmlns:a16="http://schemas.microsoft.com/office/drawing/2014/main" id="{BD5F04D4-F66F-80AE-1D20-49CEE4DBB6D5}"/>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a:buClr>
                <a:srgbClr val="000000"/>
              </a:buClr>
              <a:buSzPts val="1000"/>
            </a:pPr>
            <a:fld id="{00000000-1234-1234-1234-123412341234}" type="slidenum">
              <a:rPr lang="it" sz="800">
                <a:solidFill>
                  <a:prstClr val="black">
                    <a:tint val="82000"/>
                  </a:prstClr>
                </a:solidFill>
                <a:latin typeface="Aptos" panose="02110004020202020204"/>
              </a:rPr>
              <a:pPr>
                <a:buClr>
                  <a:srgbClr val="000000"/>
                </a:buClr>
                <a:buSzPts val="1000"/>
              </a:pPr>
              <a:t>11</a:t>
            </a:fld>
            <a:endParaRPr sz="800" dirty="0">
              <a:solidFill>
                <a:prstClr val="black">
                  <a:tint val="82000"/>
                </a:prstClr>
              </a:solidFill>
              <a:latin typeface="Aptos" panose="02110004020202020204"/>
            </a:endParaRPr>
          </a:p>
        </p:txBody>
      </p:sp>
      <p:grpSp>
        <p:nvGrpSpPr>
          <p:cNvPr id="8" name="Gruppo 7">
            <a:extLst>
              <a:ext uri="{FF2B5EF4-FFF2-40B4-BE49-F238E27FC236}">
                <a16:creationId xmlns:a16="http://schemas.microsoft.com/office/drawing/2014/main" id="{63D48672-97E6-2DC0-E2E0-6BA8D02B3F31}"/>
              </a:ext>
            </a:extLst>
          </p:cNvPr>
          <p:cNvGrpSpPr/>
          <p:nvPr/>
        </p:nvGrpSpPr>
        <p:grpSpPr>
          <a:xfrm>
            <a:off x="0" y="133740"/>
            <a:ext cx="8618806" cy="686631"/>
            <a:chOff x="0" y="133740"/>
            <a:chExt cx="8618806" cy="686631"/>
          </a:xfrm>
        </p:grpSpPr>
        <p:sp>
          <p:nvSpPr>
            <p:cNvPr id="9" name="CasellaDiTesto 8">
              <a:extLst>
                <a:ext uri="{FF2B5EF4-FFF2-40B4-BE49-F238E27FC236}">
                  <a16:creationId xmlns:a16="http://schemas.microsoft.com/office/drawing/2014/main" id="{3D028849-5D0F-1757-4C46-9B636C7C8485}"/>
                </a:ext>
              </a:extLst>
            </p:cNvPr>
            <p:cNvSpPr txBox="1"/>
            <p:nvPr/>
          </p:nvSpPr>
          <p:spPr>
            <a:xfrm>
              <a:off x="313181" y="133740"/>
              <a:ext cx="4921751"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b="1" kern="0" dirty="0">
                  <a:solidFill>
                    <a:srgbClr val="2195CE"/>
                  </a:solidFill>
                  <a:latin typeface="Aptos (corpo)"/>
                  <a:sym typeface="Titillium Web"/>
                </a:rPr>
                <a:t>Pagamenti</a:t>
              </a:r>
              <a:endParaRPr kumimoji="0" lang="it-IT" sz="2400" b="1" i="0" u="none" strike="noStrike" kern="1200" cap="none" spc="0" normalizeH="0" baseline="0" noProof="0" dirty="0">
                <a:ln>
                  <a:noFill/>
                </a:ln>
                <a:solidFill>
                  <a:srgbClr val="2195CE"/>
                </a:solidFill>
                <a:effectLst/>
                <a:uLnTx/>
                <a:uFillTx/>
                <a:latin typeface="Aptos (corpo)"/>
              </a:endParaRPr>
            </a:p>
          </p:txBody>
        </p:sp>
        <p:cxnSp>
          <p:nvCxnSpPr>
            <p:cNvPr id="10" name="Connettore diritto 9">
              <a:extLst>
                <a:ext uri="{FF2B5EF4-FFF2-40B4-BE49-F238E27FC236}">
                  <a16:creationId xmlns:a16="http://schemas.microsoft.com/office/drawing/2014/main" id="{D5C48D42-15CF-6172-05E0-DA0BF2FB6E63}"/>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1" name="Google Shape;111;p6">
            <a:extLst>
              <a:ext uri="{FF2B5EF4-FFF2-40B4-BE49-F238E27FC236}">
                <a16:creationId xmlns:a16="http://schemas.microsoft.com/office/drawing/2014/main" id="{05757557-7110-83D4-5A45-951931D9FB1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pic>
        <p:nvPicPr>
          <p:cNvPr id="3" name="Elemento grafico 2" descr="Dorso della mano con indice che punta verso destra con riempimento a tinta unita">
            <a:extLst>
              <a:ext uri="{FF2B5EF4-FFF2-40B4-BE49-F238E27FC236}">
                <a16:creationId xmlns:a16="http://schemas.microsoft.com/office/drawing/2014/main" id="{D8BEA621-31E1-80B0-E5B3-B1D8A392FC3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6870" y="4217504"/>
            <a:ext cx="666932" cy="666932"/>
          </a:xfrm>
          <a:prstGeom prst="rect">
            <a:avLst/>
          </a:prstGeom>
        </p:spPr>
      </p:pic>
    </p:spTree>
    <p:extLst>
      <p:ext uri="{BB962C8B-B14F-4D97-AF65-F5344CB8AC3E}">
        <p14:creationId xmlns:p14="http://schemas.microsoft.com/office/powerpoint/2010/main" val="373034477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p:nvPr/>
        </p:nvSpPr>
        <p:spPr>
          <a:xfrm>
            <a:off x="0" y="0"/>
            <a:ext cx="6421200" cy="6858000"/>
          </a:xfrm>
          <a:prstGeom prst="rect">
            <a:avLst/>
          </a:prstGeom>
          <a:solidFill>
            <a:srgbClr val="D8D8D8"/>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87" name="Google Shape;87;p16"/>
          <p:cNvPicPr preferRelativeResize="0"/>
          <p:nvPr/>
        </p:nvPicPr>
        <p:blipFill>
          <a:blip r:embed="rId3">
            <a:alphaModFix amt="50000"/>
          </a:blip>
          <a:stretch>
            <a:fillRect/>
          </a:stretch>
        </p:blipFill>
        <p:spPr>
          <a:xfrm>
            <a:off x="636662" y="4"/>
            <a:ext cx="8570837" cy="6858001"/>
          </a:xfrm>
          <a:prstGeom prst="rect">
            <a:avLst/>
          </a:prstGeom>
          <a:noFill/>
          <a:ln>
            <a:noFill/>
          </a:ln>
        </p:spPr>
      </p:pic>
      <p:sp>
        <p:nvSpPr>
          <p:cNvPr id="88" name="Google Shape;88;p16"/>
          <p:cNvSpPr txBox="1"/>
          <p:nvPr/>
        </p:nvSpPr>
        <p:spPr>
          <a:xfrm>
            <a:off x="491653" y="2205714"/>
            <a:ext cx="4414400" cy="2462172"/>
          </a:xfrm>
          <a:prstGeom prst="rect">
            <a:avLst/>
          </a:prstGeom>
          <a:noFill/>
          <a:ln>
            <a:noFill/>
          </a:ln>
        </p:spPr>
        <p:txBody>
          <a:bodyPr spcFirstLastPara="1" wrap="square" lIns="121900" tIns="121900" rIns="121900" bIns="121900" anchor="t" anchorCtr="0">
            <a:spAutoFit/>
          </a:bodyPr>
          <a:lstStyle/>
          <a:p>
            <a:pPr algn="just">
              <a:buClr>
                <a:srgbClr val="000000"/>
              </a:buClr>
              <a:buSzPts val="2800"/>
            </a:pPr>
            <a:r>
              <a:rPr lang="it-IT" dirty="0">
                <a:solidFill>
                  <a:srgbClr val="132539"/>
                </a:solidFill>
                <a:latin typeface="Aptos (corpo)"/>
                <a:ea typeface="AUTHENTIC Sans 60" pitchFamily="2" charset="77"/>
                <a:cs typeface="Titillium Web"/>
                <a:sym typeface="Titillium Web"/>
              </a:rPr>
              <a:t>Il versamento del contributo annuale viene effettuato, successivamente all’iscrizione, </a:t>
            </a:r>
            <a:r>
              <a:rPr lang="it-IT" b="1" dirty="0">
                <a:solidFill>
                  <a:srgbClr val="2195CE"/>
                </a:solidFill>
                <a:latin typeface="Aptos (corpo)"/>
                <a:ea typeface="AUTHENTIC Sans 60" pitchFamily="2" charset="77"/>
                <a:cs typeface="Titillium Web"/>
                <a:sym typeface="Titillium Web"/>
              </a:rPr>
              <a:t>entro il 30 aprile </a:t>
            </a:r>
            <a:r>
              <a:rPr lang="it-IT" dirty="0">
                <a:solidFill>
                  <a:srgbClr val="132539"/>
                </a:solidFill>
                <a:latin typeface="Aptos (corpo)"/>
                <a:ea typeface="AUTHENTIC Sans 60" pitchFamily="2" charset="77"/>
                <a:cs typeface="Titillium Web"/>
                <a:sym typeface="Titillium Web"/>
              </a:rPr>
              <a:t>di ogni anno.</a:t>
            </a:r>
          </a:p>
          <a:p>
            <a:pPr algn="just">
              <a:buClr>
                <a:srgbClr val="000000"/>
              </a:buClr>
              <a:buSzPts val="2800"/>
            </a:pPr>
            <a:endParaRPr lang="it-IT" dirty="0">
              <a:solidFill>
                <a:srgbClr val="132539"/>
              </a:solidFill>
              <a:latin typeface="Aptos (corpo)"/>
              <a:ea typeface="AUTHENTIC Sans 60" pitchFamily="2" charset="77"/>
              <a:cs typeface="Titillium Web"/>
              <a:sym typeface="Titillium Web"/>
            </a:endParaRPr>
          </a:p>
          <a:p>
            <a:pPr algn="just">
              <a:buClr>
                <a:srgbClr val="000000"/>
              </a:buClr>
              <a:buSzPts val="2800"/>
            </a:pPr>
            <a:r>
              <a:rPr lang="it-IT" dirty="0">
                <a:solidFill>
                  <a:srgbClr val="132539"/>
                </a:solidFill>
                <a:latin typeface="Aptos (corpo)"/>
                <a:ea typeface="AUTHENTIC Sans 60" pitchFamily="2" charset="77"/>
                <a:cs typeface="Titillium Web"/>
                <a:sym typeface="Titillium Web"/>
              </a:rPr>
              <a:t>I versamenti sono effettuati con la piattaforma per i pagamenti verso la Pubblica amministrazione (</a:t>
            </a:r>
            <a:r>
              <a:rPr lang="it-IT" dirty="0" err="1">
                <a:solidFill>
                  <a:srgbClr val="132539"/>
                </a:solidFill>
                <a:latin typeface="Aptos (corpo)"/>
                <a:ea typeface="AUTHENTIC Sans 60" pitchFamily="2" charset="77"/>
                <a:cs typeface="Titillium Web"/>
                <a:sym typeface="Titillium Web"/>
              </a:rPr>
              <a:t>pagoPA</a:t>
            </a:r>
            <a:r>
              <a:rPr lang="it-IT" dirty="0">
                <a:solidFill>
                  <a:srgbClr val="132539"/>
                </a:solidFill>
                <a:latin typeface="Aptos (corpo)"/>
                <a:ea typeface="AUTHENTIC Sans 60" pitchFamily="2" charset="77"/>
                <a:cs typeface="Titillium Web"/>
                <a:sym typeface="Titillium Web"/>
              </a:rPr>
              <a:t>).</a:t>
            </a:r>
          </a:p>
        </p:txBody>
      </p:sp>
      <p:pic>
        <p:nvPicPr>
          <p:cNvPr id="90" name="Google Shape;90;p16"/>
          <p:cNvPicPr preferRelativeResize="0"/>
          <p:nvPr/>
        </p:nvPicPr>
        <p:blipFill>
          <a:blip r:embed="rId4" cstate="screen">
            <a:extLst>
              <a:ext uri="{28A0092B-C50C-407E-A947-70E740481C1C}">
                <a14:useLocalDpi xmlns:a14="http://schemas.microsoft.com/office/drawing/2010/main"/>
              </a:ext>
            </a:extLst>
          </a:blip>
          <a:srcRect/>
          <a:stretch/>
        </p:blipFill>
        <p:spPr>
          <a:xfrm>
            <a:off x="5619933" y="1326533"/>
            <a:ext cx="6572067" cy="4381400"/>
          </a:xfrm>
          <a:prstGeom prst="rect">
            <a:avLst/>
          </a:prstGeom>
          <a:noFill/>
          <a:ln>
            <a:noFill/>
          </a:ln>
        </p:spPr>
      </p:pic>
      <p:sp>
        <p:nvSpPr>
          <p:cNvPr id="91" name="Google Shape;91;p16"/>
          <p:cNvSpPr/>
          <p:nvPr/>
        </p:nvSpPr>
        <p:spPr>
          <a:xfrm>
            <a:off x="5619933" y="1891200"/>
            <a:ext cx="6572000" cy="3091200"/>
          </a:xfrm>
          <a:prstGeom prst="rect">
            <a:avLst/>
          </a:prstGeom>
          <a:solidFill>
            <a:srgbClr val="FFFFFF">
              <a:alpha val="63922"/>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3" name="Immagine 2">
            <a:extLst>
              <a:ext uri="{FF2B5EF4-FFF2-40B4-BE49-F238E27FC236}">
                <a16:creationId xmlns:a16="http://schemas.microsoft.com/office/drawing/2014/main" id="{3F2BF362-2706-F09E-F817-1C6685E529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5306" y="2970833"/>
            <a:ext cx="2169095" cy="1425404"/>
          </a:xfrm>
          <a:prstGeom prst="rect">
            <a:avLst/>
          </a:prstGeom>
        </p:spPr>
      </p:pic>
      <p:sp>
        <p:nvSpPr>
          <p:cNvPr id="4" name="Google Shape;98;p17">
            <a:extLst>
              <a:ext uri="{FF2B5EF4-FFF2-40B4-BE49-F238E27FC236}">
                <a16:creationId xmlns:a16="http://schemas.microsoft.com/office/drawing/2014/main" id="{7846DF49-941E-67CF-F02D-6A43A04C94E3}"/>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a:buClr>
                <a:srgbClr val="000000"/>
              </a:buClr>
              <a:buSzPts val="1000"/>
            </a:pPr>
            <a:fld id="{00000000-1234-1234-1234-123412341234}" type="slidenum">
              <a:rPr lang="it" sz="800">
                <a:solidFill>
                  <a:prstClr val="black">
                    <a:tint val="82000"/>
                  </a:prstClr>
                </a:solidFill>
                <a:latin typeface="Aptos" panose="02110004020202020204"/>
              </a:rPr>
              <a:pPr>
                <a:buClr>
                  <a:srgbClr val="000000"/>
                </a:buClr>
                <a:buSzPts val="1000"/>
              </a:pPr>
              <a:t>12</a:t>
            </a:fld>
            <a:endParaRPr sz="800" dirty="0">
              <a:solidFill>
                <a:prstClr val="black">
                  <a:tint val="82000"/>
                </a:prstClr>
              </a:solidFill>
              <a:latin typeface="Aptos" panose="02110004020202020204"/>
            </a:endParaRPr>
          </a:p>
        </p:txBody>
      </p:sp>
    </p:spTree>
    <p:extLst>
      <p:ext uri="{BB962C8B-B14F-4D97-AF65-F5344CB8AC3E}">
        <p14:creationId xmlns:p14="http://schemas.microsoft.com/office/powerpoint/2010/main" val="201644369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
          <a:extLst>
            <a:ext uri="{FF2B5EF4-FFF2-40B4-BE49-F238E27FC236}">
              <a16:creationId xmlns:a16="http://schemas.microsoft.com/office/drawing/2014/main" id="{43036C46-A001-0BEE-F534-E5067A575F37}"/>
            </a:ext>
          </a:extLst>
        </p:cNvPr>
        <p:cNvGrpSpPr/>
        <p:nvPr/>
      </p:nvGrpSpPr>
      <p:grpSpPr>
        <a:xfrm>
          <a:off x="0" y="0"/>
          <a:ext cx="0" cy="0"/>
          <a:chOff x="0" y="0"/>
          <a:chExt cx="0" cy="0"/>
        </a:xfrm>
      </p:grpSpPr>
      <p:pic>
        <p:nvPicPr>
          <p:cNvPr id="50" name="Google Shape;50;p1">
            <a:extLst>
              <a:ext uri="{FF2B5EF4-FFF2-40B4-BE49-F238E27FC236}">
                <a16:creationId xmlns:a16="http://schemas.microsoft.com/office/drawing/2014/main" id="{DD16F7FC-F197-A8F4-779E-14E071812A8E}"/>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0" y="-4995"/>
            <a:ext cx="12191999" cy="5274164"/>
          </a:xfrm>
          <a:prstGeom prst="rect">
            <a:avLst/>
          </a:prstGeom>
          <a:noFill/>
          <a:ln>
            <a:noFill/>
          </a:ln>
        </p:spPr>
      </p:pic>
      <p:sp>
        <p:nvSpPr>
          <p:cNvPr id="51" name="Google Shape;51;p1">
            <a:extLst>
              <a:ext uri="{FF2B5EF4-FFF2-40B4-BE49-F238E27FC236}">
                <a16:creationId xmlns:a16="http://schemas.microsoft.com/office/drawing/2014/main" id="{8C2378C1-AF7C-3546-F7A3-3FF13337B2B6}"/>
              </a:ext>
            </a:extLst>
          </p:cNvPr>
          <p:cNvSpPr/>
          <p:nvPr/>
        </p:nvSpPr>
        <p:spPr>
          <a:xfrm>
            <a:off x="0" y="-19041"/>
            <a:ext cx="12230400" cy="5280200"/>
          </a:xfrm>
          <a:prstGeom prst="rect">
            <a:avLst/>
          </a:prstGeom>
          <a:solidFill>
            <a:srgbClr val="000000">
              <a:alpha val="39607"/>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2" name="Google Shape;52;p1">
            <a:extLst>
              <a:ext uri="{FF2B5EF4-FFF2-40B4-BE49-F238E27FC236}">
                <a16:creationId xmlns:a16="http://schemas.microsoft.com/office/drawing/2014/main" id="{B03B0DD8-A355-79EA-94DA-6364F1A9C2BE}"/>
              </a:ext>
            </a:extLst>
          </p:cNvPr>
          <p:cNvSpPr txBox="1"/>
          <p:nvPr/>
        </p:nvSpPr>
        <p:spPr>
          <a:xfrm>
            <a:off x="0" y="2687038"/>
            <a:ext cx="12192000" cy="800179"/>
          </a:xfrm>
          <a:prstGeom prst="rect">
            <a:avLst/>
          </a:prstGeom>
          <a:noFill/>
          <a:ln>
            <a:noFill/>
          </a:ln>
        </p:spPr>
        <p:txBody>
          <a:bodyPr spcFirstLastPara="1" wrap="square" lIns="121900" tIns="121900" rIns="121900" bIns="121900" anchor="t" anchorCtr="0">
            <a:spAutoFit/>
          </a:bodyPr>
          <a:lstStyle/>
          <a:p>
            <a:pPr algn="ctr">
              <a:buClr>
                <a:srgbClr val="000000"/>
              </a:buClr>
              <a:buSzPts val="3600"/>
              <a:defRPr/>
            </a:pPr>
            <a:r>
              <a:rPr lang="it-IT" sz="2400" b="1" dirty="0">
                <a:solidFill>
                  <a:schemeClr val="lt1"/>
                </a:solidFill>
                <a:latin typeface="Aptos (corpo)"/>
                <a:sym typeface="Arial"/>
              </a:rPr>
              <a:t>ALTRI SOGGETTI CHE SI ISCRIVONO AL RENTRI SOGGETTI DELEGATI</a:t>
            </a:r>
            <a:endParaRPr lang="it-IT" sz="2400" b="1" dirty="0">
              <a:solidFill>
                <a:schemeClr val="lt1"/>
              </a:solidFill>
              <a:latin typeface="Aptos (corpo)"/>
            </a:endParaRPr>
          </a:p>
          <a:p>
            <a:pPr marL="0" marR="0" lvl="0" indent="0" algn="ctr" defTabSz="914400" rtl="0" eaLnBrk="1" fontAlgn="auto" latinLnBrk="0" hangingPunct="1">
              <a:lnSpc>
                <a:spcPct val="100000"/>
              </a:lnSpc>
              <a:spcBef>
                <a:spcPts val="0"/>
              </a:spcBef>
              <a:spcAft>
                <a:spcPts val="0"/>
              </a:spcAft>
              <a:buClr>
                <a:srgbClr val="000000"/>
              </a:buClr>
              <a:buSzPts val="3600"/>
              <a:buFontTx/>
              <a:buNone/>
              <a:tabLst/>
              <a:defRPr/>
            </a:pPr>
            <a:endParaRPr kumimoji="0" lang="it-IT" sz="12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53" name="Google Shape;53;p1">
            <a:extLst>
              <a:ext uri="{FF2B5EF4-FFF2-40B4-BE49-F238E27FC236}">
                <a16:creationId xmlns:a16="http://schemas.microsoft.com/office/drawing/2014/main" id="{3E686535-90B1-1829-3C13-55D8E46586B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r="-1121"/>
          <a:stretch/>
        </p:blipFill>
        <p:spPr>
          <a:xfrm>
            <a:off x="3622851" y="1088041"/>
            <a:ext cx="4946300" cy="985200"/>
          </a:xfrm>
          <a:prstGeom prst="rect">
            <a:avLst/>
          </a:prstGeom>
          <a:noFill/>
          <a:ln>
            <a:noFill/>
          </a:ln>
        </p:spPr>
      </p:pic>
      <p:grpSp>
        <p:nvGrpSpPr>
          <p:cNvPr id="2" name="Gruppo 1">
            <a:extLst>
              <a:ext uri="{FF2B5EF4-FFF2-40B4-BE49-F238E27FC236}">
                <a16:creationId xmlns:a16="http://schemas.microsoft.com/office/drawing/2014/main" id="{DC9FA550-A814-032F-DF45-B54F16F75DE1}"/>
              </a:ext>
            </a:extLst>
          </p:cNvPr>
          <p:cNvGrpSpPr/>
          <p:nvPr/>
        </p:nvGrpSpPr>
        <p:grpSpPr>
          <a:xfrm>
            <a:off x="246209" y="5495030"/>
            <a:ext cx="11771000" cy="1103546"/>
            <a:chOff x="246209" y="5495030"/>
            <a:chExt cx="11771000" cy="1103546"/>
          </a:xfrm>
        </p:grpSpPr>
        <p:pic>
          <p:nvPicPr>
            <p:cNvPr id="3" name="Google Shape;54;p1">
              <a:extLst>
                <a:ext uri="{FF2B5EF4-FFF2-40B4-BE49-F238E27FC236}">
                  <a16:creationId xmlns:a16="http://schemas.microsoft.com/office/drawing/2014/main" id="{7276068D-03C2-0280-A15B-A0BACF744F3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0143" y="5982976"/>
              <a:ext cx="3989709" cy="615600"/>
            </a:xfrm>
            <a:prstGeom prst="rect">
              <a:avLst/>
            </a:prstGeom>
            <a:noFill/>
            <a:ln>
              <a:noFill/>
            </a:ln>
          </p:spPr>
        </p:pic>
        <p:sp>
          <p:nvSpPr>
            <p:cNvPr id="4" name="Google Shape;55;p1">
              <a:extLst>
                <a:ext uri="{FF2B5EF4-FFF2-40B4-BE49-F238E27FC236}">
                  <a16:creationId xmlns:a16="http://schemas.microsoft.com/office/drawing/2014/main" id="{A05E3CC4-FFB8-6D4C-C565-F33FEAC8C53C}"/>
                </a:ext>
              </a:extLst>
            </p:cNvPr>
            <p:cNvSpPr txBox="1"/>
            <p:nvPr/>
          </p:nvSpPr>
          <p:spPr>
            <a:xfrm>
              <a:off x="246209" y="5495030"/>
              <a:ext cx="2825600" cy="47194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it-IT" sz="1400" b="0" i="0" u="none" strike="noStrike" kern="1200" cap="none" spc="0" normalizeH="0" baseline="0" noProof="0" dirty="0">
                  <a:ln>
                    <a:noFill/>
                  </a:ln>
                  <a:solidFill>
                    <a:srgbClr val="44515F"/>
                  </a:solidFill>
                  <a:effectLst/>
                  <a:uLnTx/>
                  <a:uFillTx/>
                  <a:latin typeface="Aptos (corpo)"/>
                  <a:ea typeface="Arial"/>
                  <a:cs typeface="Arial"/>
                  <a:sym typeface="Arial"/>
                </a:rPr>
                <a:t>sito gestito da</a:t>
              </a:r>
              <a:endParaRPr kumimoji="0" sz="1400" b="0" i="0" u="none" strike="noStrike" kern="1200" cap="none" spc="0" normalizeH="0" baseline="0" noProof="0" dirty="0">
                <a:ln>
                  <a:noFill/>
                </a:ln>
                <a:solidFill>
                  <a:srgbClr val="44515F"/>
                </a:solidFill>
                <a:effectLst/>
                <a:uLnTx/>
                <a:uFillTx/>
                <a:latin typeface="Aptos (corpo)"/>
                <a:ea typeface="Arial"/>
                <a:cs typeface="Arial"/>
                <a:sym typeface="Arial"/>
              </a:endParaRPr>
            </a:p>
          </p:txBody>
        </p:sp>
        <p:pic>
          <p:nvPicPr>
            <p:cNvPr id="5" name="Google Shape;56;p1">
              <a:extLst>
                <a:ext uri="{FF2B5EF4-FFF2-40B4-BE49-F238E27FC236}">
                  <a16:creationId xmlns:a16="http://schemas.microsoft.com/office/drawing/2014/main" id="{DA3B4CF3-BEBE-27A8-9F68-5A16CCAC90CC}"/>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465194" y="6054775"/>
              <a:ext cx="3415749" cy="472000"/>
            </a:xfrm>
            <a:prstGeom prst="rect">
              <a:avLst/>
            </a:prstGeom>
            <a:noFill/>
            <a:ln>
              <a:noFill/>
            </a:ln>
          </p:spPr>
        </p:pic>
        <p:sp>
          <p:nvSpPr>
            <p:cNvPr id="6" name="Google Shape;57;p1">
              <a:extLst>
                <a:ext uri="{FF2B5EF4-FFF2-40B4-BE49-F238E27FC236}">
                  <a16:creationId xmlns:a16="http://schemas.microsoft.com/office/drawing/2014/main" id="{651AC9DD-DA7A-DD7B-5C51-14B64296316A}"/>
                </a:ext>
              </a:extLst>
            </p:cNvPr>
            <p:cNvSpPr txBox="1"/>
            <p:nvPr/>
          </p:nvSpPr>
          <p:spPr>
            <a:xfrm>
              <a:off x="9191609" y="5495030"/>
              <a:ext cx="2825600" cy="471948"/>
            </a:xfrm>
            <a:prstGeom prst="rect">
              <a:avLst/>
            </a:prstGeom>
            <a:noFill/>
            <a:ln>
              <a:noFill/>
            </a:ln>
          </p:spPr>
          <p:txBody>
            <a:bodyPr spcFirstLastPara="1" wrap="square" lIns="121900" tIns="121900" rIns="121900" bIns="121900" anchor="t" anchorCtr="0">
              <a:spAutoFit/>
            </a:bodyPr>
            <a:lstStyle/>
            <a:p>
              <a:pPr algn="r">
                <a:buClr>
                  <a:srgbClr val="000000"/>
                </a:buClr>
                <a:buSzPts val="1100"/>
                <a:defRPr/>
              </a:pPr>
              <a:r>
                <a:rPr lang="it-IT" sz="1400" dirty="0">
                  <a:solidFill>
                    <a:srgbClr val="44515F"/>
                  </a:solidFill>
                  <a:latin typeface="Aptos (corpo)"/>
                  <a:cs typeface="Arial"/>
                  <a:sym typeface="Arial"/>
                </a:rPr>
                <a:t>con il supporto di</a:t>
              </a:r>
              <a:endParaRPr sz="1400" dirty="0">
                <a:solidFill>
                  <a:srgbClr val="44515F"/>
                </a:solidFill>
                <a:latin typeface="Aptos (corpo)"/>
                <a:cs typeface="Arial"/>
                <a:sym typeface="Arial"/>
              </a:endParaRPr>
            </a:p>
          </p:txBody>
        </p:sp>
      </p:grpSp>
    </p:spTree>
    <p:extLst>
      <p:ext uri="{BB962C8B-B14F-4D97-AF65-F5344CB8AC3E}">
        <p14:creationId xmlns:p14="http://schemas.microsoft.com/office/powerpoint/2010/main" val="297060807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8" name="Google Shape;68;p14"/>
          <p:cNvSpPr txBox="1"/>
          <p:nvPr/>
        </p:nvSpPr>
        <p:spPr>
          <a:xfrm>
            <a:off x="6483811" y="1045338"/>
            <a:ext cx="4812800" cy="4955162"/>
          </a:xfrm>
          <a:prstGeom prst="rect">
            <a:avLst/>
          </a:prstGeom>
          <a:noFill/>
          <a:ln>
            <a:noFill/>
          </a:ln>
        </p:spPr>
        <p:txBody>
          <a:bodyPr spcFirstLastPara="1" wrap="square" lIns="121900" tIns="121900" rIns="121900" bIns="1219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Possono iscriversi per </a:t>
            </a:r>
            <a:r>
              <a:rPr kumimoji="0" lang="it-IT" b="1" i="0" u="none" strike="noStrike" kern="1200" cap="none" spc="0" normalizeH="0" baseline="0" noProof="0" dirty="0">
                <a:ln>
                  <a:noFill/>
                </a:ln>
                <a:solidFill>
                  <a:srgbClr val="2195CE"/>
                </a:solidFill>
                <a:effectLst/>
                <a:uLnTx/>
                <a:uFillTx/>
                <a:latin typeface="Aptos (corpo)"/>
                <a:ea typeface="AUTHENTIC Sans 60" pitchFamily="2" charset="77"/>
                <a:cs typeface="Titillium Web"/>
                <a:sym typeface="Titillium Web"/>
              </a:rPr>
              <a:t>operare come delegati dei produttori:</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228594" marR="0" lvl="0" indent="-228594"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associazioni imprenditoriali rappresentative sul piano nazionale o società di servizi di diretta emanazione delle stesse,</a:t>
            </a:r>
          </a:p>
          <a:p>
            <a:pPr marL="228594" marR="0" lvl="0" indent="-228594"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228594" marR="0" lvl="0" indent="-228594"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gestore del servizio di raccolta, </a:t>
            </a:r>
          </a:p>
          <a:p>
            <a:pPr marL="228594" marR="0" lvl="0" indent="-228594"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228594" marR="0" lvl="0" indent="-228594"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gestore del circuito organizzato di raccolta di cui all’art. 183, c. 1, lettera pp) del d.lgs. 152/2006.</a:t>
            </a:r>
          </a:p>
          <a:p>
            <a:pPr marL="228594" marR="0" lvl="0" indent="-228594"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it-IT" b="0" i="0" u="none" strike="noStrike" kern="1200" cap="none" spc="0" normalizeH="0" baseline="0" noProof="0" dirty="0">
                <a:ln>
                  <a:noFill/>
                </a:ln>
                <a:solidFill>
                  <a:srgbClr val="595959"/>
                </a:solidFill>
                <a:effectLst/>
                <a:uLnTx/>
                <a:uFillTx/>
                <a:latin typeface="Aptos (corpo)"/>
              </a:rPr>
              <a:t>I delegati possono adempiere, per conto dei produttori, agli obblighi di cui al titolo III del D.M. 59/2023 </a:t>
            </a:r>
            <a:r>
              <a:rPr kumimoji="0" lang="it-IT" b="1" i="0" u="none" strike="noStrike" kern="1200" cap="none" spc="0" normalizeH="0" baseline="0" noProof="0" dirty="0">
                <a:ln>
                  <a:noFill/>
                </a:ln>
                <a:solidFill>
                  <a:srgbClr val="595959"/>
                </a:solidFill>
                <a:effectLst/>
                <a:uLnTx/>
                <a:uFillTx/>
                <a:latin typeface="Aptos (corpo)"/>
              </a:rPr>
              <a:t>ovvero all’iscrizione e la trasmissione dei dati.</a:t>
            </a:r>
            <a:endParaRPr kumimoji="0" lang="it-IT" b="1" i="0" u="none" strike="noStrike" kern="1200" cap="none" spc="0" normalizeH="0" baseline="0" noProof="0" dirty="0">
              <a:ln>
                <a:noFill/>
              </a:ln>
              <a:solidFill>
                <a:srgbClr val="595959"/>
              </a:solidFill>
              <a:effectLst/>
              <a:uLnTx/>
              <a:uFillTx/>
              <a:latin typeface="Aptos (corpo)"/>
              <a:sym typeface="Titillium Web"/>
            </a:endParaRPr>
          </a:p>
        </p:txBody>
      </p:sp>
      <p:pic>
        <p:nvPicPr>
          <p:cNvPr id="3" name="Immagine 2" descr="Immagine che contiene persona, vestiti, computer, computer&#10;&#10;Descrizione generata automaticamente">
            <a:extLst>
              <a:ext uri="{FF2B5EF4-FFF2-40B4-BE49-F238E27FC236}">
                <a16:creationId xmlns:a16="http://schemas.microsoft.com/office/drawing/2014/main" id="{14B91C86-239D-1E4D-0427-ADE01A6BE2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44" y="1674072"/>
            <a:ext cx="6001384" cy="3509856"/>
          </a:xfrm>
          <a:prstGeom prst="rect">
            <a:avLst/>
          </a:prstGeom>
        </p:spPr>
      </p:pic>
      <p:sp>
        <p:nvSpPr>
          <p:cNvPr id="2" name="Google Shape;98;p17">
            <a:extLst>
              <a:ext uri="{FF2B5EF4-FFF2-40B4-BE49-F238E27FC236}">
                <a16:creationId xmlns:a16="http://schemas.microsoft.com/office/drawing/2014/main" id="{3B0885A8-A219-758D-40AC-0EF698E17BA1}"/>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fld id="{00000000-1234-1234-1234-123412341234}" type="slidenum">
              <a:rPr lang="it" sz="800">
                <a:solidFill>
                  <a:prstClr val="black">
                    <a:tint val="82000"/>
                  </a:prstClr>
                </a:solidFill>
                <a:latin typeface="Aptos" panose="02110004020202020204"/>
              </a:rPr>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t>14</a:t>
            </a:fld>
            <a:endParaRPr sz="800" dirty="0">
              <a:solidFill>
                <a:prstClr val="black">
                  <a:tint val="82000"/>
                </a:prstClr>
              </a:solidFill>
              <a:latin typeface="Aptos" panose="02110004020202020204"/>
            </a:endParaRPr>
          </a:p>
        </p:txBody>
      </p:sp>
      <p:grpSp>
        <p:nvGrpSpPr>
          <p:cNvPr id="7" name="Gruppo 6">
            <a:extLst>
              <a:ext uri="{FF2B5EF4-FFF2-40B4-BE49-F238E27FC236}">
                <a16:creationId xmlns:a16="http://schemas.microsoft.com/office/drawing/2014/main" id="{76E53EE0-3AF7-2175-CB48-978FC59C62BB}"/>
              </a:ext>
            </a:extLst>
          </p:cNvPr>
          <p:cNvGrpSpPr/>
          <p:nvPr/>
        </p:nvGrpSpPr>
        <p:grpSpPr>
          <a:xfrm>
            <a:off x="0" y="133740"/>
            <a:ext cx="8618806" cy="686631"/>
            <a:chOff x="0" y="133740"/>
            <a:chExt cx="8618806" cy="686631"/>
          </a:xfrm>
        </p:grpSpPr>
        <p:sp>
          <p:nvSpPr>
            <p:cNvPr id="8" name="CasellaDiTesto 7">
              <a:extLst>
                <a:ext uri="{FF2B5EF4-FFF2-40B4-BE49-F238E27FC236}">
                  <a16:creationId xmlns:a16="http://schemas.microsoft.com/office/drawing/2014/main" id="{FE0FD692-9ACD-A572-B4AE-31E071A9DAA6}"/>
                </a:ext>
              </a:extLst>
            </p:cNvPr>
            <p:cNvSpPr txBox="1"/>
            <p:nvPr/>
          </p:nvSpPr>
          <p:spPr>
            <a:xfrm>
              <a:off x="313181" y="133740"/>
              <a:ext cx="4921751" cy="461665"/>
            </a:xfrm>
            <a:prstGeom prst="rect">
              <a:avLst/>
            </a:prstGeom>
            <a:noFill/>
          </p:spPr>
          <p:txBody>
            <a:bodyPr wrap="square" lIns="91440" tIns="45720" rIns="91440" bIns="45720" rtlCol="0" anchor="t">
              <a:spAutoFit/>
            </a:bodyPr>
            <a:lstStyle/>
            <a:p>
              <a:pPr>
                <a:defRPr/>
              </a:pPr>
              <a:r>
                <a:rPr lang="it-IT" sz="2400" b="1" kern="0" dirty="0">
                  <a:solidFill>
                    <a:srgbClr val="2195CE"/>
                  </a:solidFill>
                  <a:latin typeface="Aptos (corpo)"/>
                  <a:sym typeface="Titillium Web"/>
                </a:rPr>
                <a:t>Soggetti delegati</a:t>
              </a:r>
            </a:p>
          </p:txBody>
        </p:sp>
        <p:cxnSp>
          <p:nvCxnSpPr>
            <p:cNvPr id="9" name="Connettore diritto 8">
              <a:extLst>
                <a:ext uri="{FF2B5EF4-FFF2-40B4-BE49-F238E27FC236}">
                  <a16:creationId xmlns:a16="http://schemas.microsoft.com/office/drawing/2014/main" id="{D476CFD9-B286-7ED0-722D-648EBAE23B7A}"/>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0" name="Google Shape;111;p6">
            <a:extLst>
              <a:ext uri="{FF2B5EF4-FFF2-40B4-BE49-F238E27FC236}">
                <a16:creationId xmlns:a16="http://schemas.microsoft.com/office/drawing/2014/main" id="{58A110D0-8235-9A27-D59C-3047A868256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Tree>
    <p:extLst>
      <p:ext uri="{BB962C8B-B14F-4D97-AF65-F5344CB8AC3E}">
        <p14:creationId xmlns:p14="http://schemas.microsoft.com/office/powerpoint/2010/main" val="93018114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 name="Immagine 10" descr="Immagine che contiene vestiti, persona, Viso umano, uomo&#10;&#10;Descrizione generata automaticamente">
            <a:extLst>
              <a:ext uri="{FF2B5EF4-FFF2-40B4-BE49-F238E27FC236}">
                <a16:creationId xmlns:a16="http://schemas.microsoft.com/office/drawing/2014/main" id="{12DDBF0B-9FC4-15A5-CF8D-FAADCA49CB9A}"/>
              </a:ext>
            </a:extLst>
          </p:cNvPr>
          <p:cNvPicPr>
            <a:picLocks noChangeAspect="1"/>
          </p:cNvPicPr>
          <p:nvPr/>
        </p:nvPicPr>
        <p:blipFill>
          <a:blip r:embed="rId3"/>
          <a:stretch>
            <a:fillRect/>
          </a:stretch>
        </p:blipFill>
        <p:spPr>
          <a:xfrm>
            <a:off x="7249148" y="-246832"/>
            <a:ext cx="4942852" cy="7104832"/>
          </a:xfrm>
          <a:prstGeom prst="rect">
            <a:avLst/>
          </a:prstGeom>
        </p:spPr>
      </p:pic>
      <p:sp>
        <p:nvSpPr>
          <p:cNvPr id="120" name="Google Shape;120;p19"/>
          <p:cNvSpPr txBox="1"/>
          <p:nvPr/>
        </p:nvSpPr>
        <p:spPr>
          <a:xfrm>
            <a:off x="450719" y="1082467"/>
            <a:ext cx="5582800" cy="4955162"/>
          </a:xfrm>
          <a:prstGeom prst="rect">
            <a:avLst/>
          </a:prstGeom>
          <a:noFill/>
          <a:ln>
            <a:noFill/>
          </a:ln>
        </p:spPr>
        <p:txBody>
          <a:bodyPr spcFirstLastPara="1" wrap="square" lIns="121900" tIns="121900" rIns="121900" bIns="1219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it-IT" sz="17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I produttori possono delegare associazioni di categoria o società di servizi di loro emanazione, gestori del servizio pubblico o del circuito organizzato di raccolta a trasmettere i dati.</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lang="it-IT" sz="17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it-IT" sz="17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La delega può avvenire in due modi:</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lang="it-IT" sz="17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228594" marR="0" lvl="0" indent="-228594"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it-IT" sz="1700" dirty="0">
                <a:solidFill>
                  <a:srgbClr val="595959"/>
                </a:solidFill>
                <a:latin typeface="Aptos (corpo)"/>
                <a:ea typeface="AUTHENTIC Sans 60" pitchFamily="2" charset="77"/>
                <a:cs typeface="Titillium Web"/>
                <a:sym typeface="Titillium Web"/>
              </a:rPr>
              <a:t>i</a:t>
            </a:r>
            <a:r>
              <a:rPr kumimoji="0" lang="it-IT" sz="17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l produttore, in fase di iscrizione, indica il delegato, a sua volta già iscritto al RENTRI.</a:t>
            </a:r>
          </a:p>
          <a:p>
            <a:pPr marL="228594" marR="0" lvl="0" indent="-228594"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kumimoji="0" lang="it-IT" sz="17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228594" marR="0" lvl="0" indent="-228594"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it-IT" sz="1700" dirty="0">
                <a:solidFill>
                  <a:srgbClr val="595959"/>
                </a:solidFill>
                <a:latin typeface="Aptos (corpo)"/>
                <a:ea typeface="AUTHENTIC Sans 60" pitchFamily="2" charset="77"/>
                <a:cs typeface="Titillium Web"/>
                <a:sym typeface="Titillium Web"/>
              </a:rPr>
              <a:t>i</a:t>
            </a:r>
            <a:r>
              <a:rPr kumimoji="0" lang="it-IT" sz="17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l delegato inserisce i nominativi dei produttori che confermano la richiesta di delega.</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lang="it-IT" sz="17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it-IT" sz="17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I produttori possono consultare le operazioni svolte dal delegato ed anche operare direttamente.</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lang="it-IT" sz="17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it-IT" sz="17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La Sezione dell’Albo accredita i delegati ad operare, a seguito della verifica del possesso dei requisiti.</a:t>
            </a:r>
          </a:p>
        </p:txBody>
      </p:sp>
      <p:sp>
        <p:nvSpPr>
          <p:cNvPr id="6" name="Google Shape;98;p17">
            <a:extLst>
              <a:ext uri="{FF2B5EF4-FFF2-40B4-BE49-F238E27FC236}">
                <a16:creationId xmlns:a16="http://schemas.microsoft.com/office/drawing/2014/main" id="{2CDCF78E-FB25-256D-1CE0-27386D7F9175}"/>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fld id="{00000000-1234-1234-1234-123412341234}" type="slidenum">
              <a:rPr lang="it" sz="800">
                <a:solidFill>
                  <a:prstClr val="black">
                    <a:tint val="82000"/>
                  </a:prstClr>
                </a:solidFill>
                <a:latin typeface="Aptos" panose="02110004020202020204"/>
              </a:rPr>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t>15</a:t>
            </a:fld>
            <a:endParaRPr sz="800" dirty="0">
              <a:solidFill>
                <a:prstClr val="black">
                  <a:tint val="82000"/>
                </a:prstClr>
              </a:solidFill>
              <a:latin typeface="Aptos" panose="02110004020202020204"/>
            </a:endParaRPr>
          </a:p>
        </p:txBody>
      </p:sp>
      <p:sp>
        <p:nvSpPr>
          <p:cNvPr id="8" name="CasellaDiTesto 7">
            <a:extLst>
              <a:ext uri="{FF2B5EF4-FFF2-40B4-BE49-F238E27FC236}">
                <a16:creationId xmlns:a16="http://schemas.microsoft.com/office/drawing/2014/main" id="{2B088DE2-7876-73EB-2A02-9DE727B94F96}"/>
              </a:ext>
            </a:extLst>
          </p:cNvPr>
          <p:cNvSpPr txBox="1"/>
          <p:nvPr/>
        </p:nvSpPr>
        <p:spPr>
          <a:xfrm>
            <a:off x="313181" y="133740"/>
            <a:ext cx="4921751" cy="461665"/>
          </a:xfrm>
          <a:prstGeom prst="rect">
            <a:avLst/>
          </a:prstGeom>
          <a:noFill/>
        </p:spPr>
        <p:txBody>
          <a:bodyPr wrap="square" lIns="91440" tIns="45720" rIns="91440" bIns="45720" rtlCol="0" anchor="t">
            <a:spAutoFit/>
          </a:bodyPr>
          <a:lstStyle/>
          <a:p>
            <a:pPr defTabSz="1219170">
              <a:buClr>
                <a:srgbClr val="000000"/>
              </a:buClr>
              <a:buSzPts val="2400"/>
              <a:defRPr/>
            </a:pPr>
            <a:r>
              <a:rPr lang="it-IT" sz="2400" b="1" kern="0" dirty="0">
                <a:solidFill>
                  <a:srgbClr val="2195CE"/>
                </a:solidFill>
                <a:latin typeface="Aptos (corpo)"/>
                <a:sym typeface="Titillium Web"/>
              </a:rPr>
              <a:t>Come attivare la delega</a:t>
            </a:r>
          </a:p>
        </p:txBody>
      </p:sp>
      <p:cxnSp>
        <p:nvCxnSpPr>
          <p:cNvPr id="4" name="Connettore diritto 3">
            <a:extLst>
              <a:ext uri="{FF2B5EF4-FFF2-40B4-BE49-F238E27FC236}">
                <a16:creationId xmlns:a16="http://schemas.microsoft.com/office/drawing/2014/main" id="{855EC462-E8C6-DBC0-47D3-6E73D1689B2B}"/>
              </a:ext>
            </a:extLst>
          </p:cNvPr>
          <p:cNvCxnSpPr>
            <a:cxnSpLocks/>
          </p:cNvCxnSpPr>
          <p:nvPr/>
        </p:nvCxnSpPr>
        <p:spPr>
          <a:xfrm>
            <a:off x="0" y="820371"/>
            <a:ext cx="6486041"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pic>
        <p:nvPicPr>
          <p:cNvPr id="5" name="Google Shape;111;p6">
            <a:extLst>
              <a:ext uri="{FF2B5EF4-FFF2-40B4-BE49-F238E27FC236}">
                <a16:creationId xmlns:a16="http://schemas.microsoft.com/office/drawing/2014/main" id="{7D0A744F-083E-F6D0-94A5-DEF12A4482DC}"/>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193250" y="531190"/>
            <a:ext cx="763820" cy="578362"/>
          </a:xfrm>
          <a:prstGeom prst="rect">
            <a:avLst/>
          </a:prstGeom>
          <a:noFill/>
          <a:ln>
            <a:noFill/>
          </a:ln>
        </p:spPr>
      </p:pic>
    </p:spTree>
    <p:extLst>
      <p:ext uri="{BB962C8B-B14F-4D97-AF65-F5344CB8AC3E}">
        <p14:creationId xmlns:p14="http://schemas.microsoft.com/office/powerpoint/2010/main" val="388831203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
          <a:extLst>
            <a:ext uri="{FF2B5EF4-FFF2-40B4-BE49-F238E27FC236}">
              <a16:creationId xmlns:a16="http://schemas.microsoft.com/office/drawing/2014/main" id="{43036C46-A001-0BEE-F534-E5067A575F37}"/>
            </a:ext>
          </a:extLst>
        </p:cNvPr>
        <p:cNvGrpSpPr/>
        <p:nvPr/>
      </p:nvGrpSpPr>
      <p:grpSpPr>
        <a:xfrm>
          <a:off x="0" y="0"/>
          <a:ext cx="0" cy="0"/>
          <a:chOff x="0" y="0"/>
          <a:chExt cx="0" cy="0"/>
        </a:xfrm>
      </p:grpSpPr>
      <p:pic>
        <p:nvPicPr>
          <p:cNvPr id="50" name="Google Shape;50;p1">
            <a:extLst>
              <a:ext uri="{FF2B5EF4-FFF2-40B4-BE49-F238E27FC236}">
                <a16:creationId xmlns:a16="http://schemas.microsoft.com/office/drawing/2014/main" id="{DD16F7FC-F197-A8F4-779E-14E071812A8E}"/>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1" y="0"/>
            <a:ext cx="12191999" cy="5274164"/>
          </a:xfrm>
          <a:prstGeom prst="rect">
            <a:avLst/>
          </a:prstGeom>
          <a:noFill/>
          <a:ln>
            <a:noFill/>
          </a:ln>
        </p:spPr>
      </p:pic>
      <p:sp>
        <p:nvSpPr>
          <p:cNvPr id="51" name="Google Shape;51;p1">
            <a:extLst>
              <a:ext uri="{FF2B5EF4-FFF2-40B4-BE49-F238E27FC236}">
                <a16:creationId xmlns:a16="http://schemas.microsoft.com/office/drawing/2014/main" id="{8C2378C1-AF7C-3546-F7A3-3FF13337B2B6}"/>
              </a:ext>
            </a:extLst>
          </p:cNvPr>
          <p:cNvSpPr/>
          <p:nvPr/>
        </p:nvSpPr>
        <p:spPr>
          <a:xfrm>
            <a:off x="0" y="-8673"/>
            <a:ext cx="12230400" cy="5280200"/>
          </a:xfrm>
          <a:prstGeom prst="rect">
            <a:avLst/>
          </a:prstGeom>
          <a:solidFill>
            <a:srgbClr val="000000">
              <a:alpha val="39607"/>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53" name="Google Shape;53;p1">
            <a:extLst>
              <a:ext uri="{FF2B5EF4-FFF2-40B4-BE49-F238E27FC236}">
                <a16:creationId xmlns:a16="http://schemas.microsoft.com/office/drawing/2014/main" id="{3E686535-90B1-1829-3C13-55D8E46586B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r="-1121"/>
          <a:stretch/>
        </p:blipFill>
        <p:spPr>
          <a:xfrm>
            <a:off x="3622851" y="1088041"/>
            <a:ext cx="4946300" cy="985200"/>
          </a:xfrm>
          <a:prstGeom prst="rect">
            <a:avLst/>
          </a:prstGeom>
          <a:noFill/>
          <a:ln>
            <a:noFill/>
          </a:ln>
        </p:spPr>
      </p:pic>
      <p:grpSp>
        <p:nvGrpSpPr>
          <p:cNvPr id="2" name="Gruppo 1">
            <a:extLst>
              <a:ext uri="{FF2B5EF4-FFF2-40B4-BE49-F238E27FC236}">
                <a16:creationId xmlns:a16="http://schemas.microsoft.com/office/drawing/2014/main" id="{DC9FA550-A814-032F-DF45-B54F16F75DE1}"/>
              </a:ext>
            </a:extLst>
          </p:cNvPr>
          <p:cNvGrpSpPr/>
          <p:nvPr/>
        </p:nvGrpSpPr>
        <p:grpSpPr>
          <a:xfrm>
            <a:off x="246209" y="5495030"/>
            <a:ext cx="11771000" cy="1103546"/>
            <a:chOff x="246209" y="5495030"/>
            <a:chExt cx="11771000" cy="1103546"/>
          </a:xfrm>
        </p:grpSpPr>
        <p:pic>
          <p:nvPicPr>
            <p:cNvPr id="3" name="Google Shape;54;p1">
              <a:extLst>
                <a:ext uri="{FF2B5EF4-FFF2-40B4-BE49-F238E27FC236}">
                  <a16:creationId xmlns:a16="http://schemas.microsoft.com/office/drawing/2014/main" id="{7276068D-03C2-0280-A15B-A0BACF744F3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0143" y="5982976"/>
              <a:ext cx="3989709" cy="615600"/>
            </a:xfrm>
            <a:prstGeom prst="rect">
              <a:avLst/>
            </a:prstGeom>
            <a:noFill/>
            <a:ln>
              <a:noFill/>
            </a:ln>
          </p:spPr>
        </p:pic>
        <p:sp>
          <p:nvSpPr>
            <p:cNvPr id="4" name="Google Shape;55;p1">
              <a:extLst>
                <a:ext uri="{FF2B5EF4-FFF2-40B4-BE49-F238E27FC236}">
                  <a16:creationId xmlns:a16="http://schemas.microsoft.com/office/drawing/2014/main" id="{A05E3CC4-FFB8-6D4C-C565-F33FEAC8C53C}"/>
                </a:ext>
              </a:extLst>
            </p:cNvPr>
            <p:cNvSpPr txBox="1"/>
            <p:nvPr/>
          </p:nvSpPr>
          <p:spPr>
            <a:xfrm>
              <a:off x="246209" y="5495030"/>
              <a:ext cx="2825600" cy="47194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it-IT" sz="1400" b="0" i="0" u="none" strike="noStrike" kern="1200" cap="none" spc="0" normalizeH="0" baseline="0" noProof="0" dirty="0">
                  <a:ln>
                    <a:noFill/>
                  </a:ln>
                  <a:solidFill>
                    <a:srgbClr val="44515F"/>
                  </a:solidFill>
                  <a:effectLst/>
                  <a:uLnTx/>
                  <a:uFillTx/>
                  <a:latin typeface="Aptos (corpo)"/>
                  <a:ea typeface="Arial"/>
                  <a:cs typeface="Arial"/>
                  <a:sym typeface="Arial"/>
                </a:rPr>
                <a:t>sito gestito da</a:t>
              </a:r>
              <a:endParaRPr kumimoji="0" sz="1400" b="0" i="0" u="none" strike="noStrike" kern="1200" cap="none" spc="0" normalizeH="0" baseline="0" noProof="0" dirty="0">
                <a:ln>
                  <a:noFill/>
                </a:ln>
                <a:solidFill>
                  <a:srgbClr val="44515F"/>
                </a:solidFill>
                <a:effectLst/>
                <a:uLnTx/>
                <a:uFillTx/>
                <a:latin typeface="Aptos (corpo)"/>
                <a:ea typeface="Arial"/>
                <a:cs typeface="Arial"/>
                <a:sym typeface="Arial"/>
              </a:endParaRPr>
            </a:p>
          </p:txBody>
        </p:sp>
        <p:pic>
          <p:nvPicPr>
            <p:cNvPr id="5" name="Google Shape;56;p1">
              <a:extLst>
                <a:ext uri="{FF2B5EF4-FFF2-40B4-BE49-F238E27FC236}">
                  <a16:creationId xmlns:a16="http://schemas.microsoft.com/office/drawing/2014/main" id="{DA3B4CF3-BEBE-27A8-9F68-5A16CCAC90CC}"/>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465194" y="6054775"/>
              <a:ext cx="3415749" cy="472000"/>
            </a:xfrm>
            <a:prstGeom prst="rect">
              <a:avLst/>
            </a:prstGeom>
            <a:noFill/>
            <a:ln>
              <a:noFill/>
            </a:ln>
          </p:spPr>
        </p:pic>
        <p:sp>
          <p:nvSpPr>
            <p:cNvPr id="6" name="Google Shape;57;p1">
              <a:extLst>
                <a:ext uri="{FF2B5EF4-FFF2-40B4-BE49-F238E27FC236}">
                  <a16:creationId xmlns:a16="http://schemas.microsoft.com/office/drawing/2014/main" id="{651AC9DD-DA7A-DD7B-5C51-14B64296316A}"/>
                </a:ext>
              </a:extLst>
            </p:cNvPr>
            <p:cNvSpPr txBox="1"/>
            <p:nvPr/>
          </p:nvSpPr>
          <p:spPr>
            <a:xfrm>
              <a:off x="9191609" y="5495030"/>
              <a:ext cx="2825600" cy="471948"/>
            </a:xfrm>
            <a:prstGeom prst="rect">
              <a:avLst/>
            </a:prstGeom>
            <a:noFill/>
            <a:ln>
              <a:noFill/>
            </a:ln>
          </p:spPr>
          <p:txBody>
            <a:bodyPr spcFirstLastPara="1" wrap="square" lIns="121900" tIns="121900" rIns="121900" bIns="121900" anchor="t" anchorCtr="0">
              <a:spAutoFit/>
            </a:bodyPr>
            <a:lstStyle/>
            <a:p>
              <a:pPr algn="r">
                <a:buClr>
                  <a:srgbClr val="000000"/>
                </a:buClr>
                <a:buSzPts val="1100"/>
                <a:defRPr/>
              </a:pPr>
              <a:r>
                <a:rPr lang="it-IT" sz="1400" dirty="0">
                  <a:solidFill>
                    <a:srgbClr val="44515F"/>
                  </a:solidFill>
                  <a:latin typeface="Aptos (corpo)"/>
                  <a:cs typeface="Arial"/>
                  <a:sym typeface="Arial"/>
                </a:rPr>
                <a:t>con il supporto di</a:t>
              </a:r>
              <a:endParaRPr sz="1400" dirty="0">
                <a:solidFill>
                  <a:srgbClr val="44515F"/>
                </a:solidFill>
                <a:latin typeface="Aptos (corpo)"/>
                <a:cs typeface="Arial"/>
                <a:sym typeface="Arial"/>
              </a:endParaRPr>
            </a:p>
          </p:txBody>
        </p:sp>
      </p:grpSp>
      <p:sp>
        <p:nvSpPr>
          <p:cNvPr id="7" name="Google Shape;56;p13">
            <a:extLst>
              <a:ext uri="{FF2B5EF4-FFF2-40B4-BE49-F238E27FC236}">
                <a16:creationId xmlns:a16="http://schemas.microsoft.com/office/drawing/2014/main" id="{6178B7A4-4F5E-521A-3DF6-F2001250B073}"/>
              </a:ext>
            </a:extLst>
          </p:cNvPr>
          <p:cNvSpPr txBox="1"/>
          <p:nvPr/>
        </p:nvSpPr>
        <p:spPr>
          <a:xfrm>
            <a:off x="0" y="2687038"/>
            <a:ext cx="12192000" cy="615513"/>
          </a:xfrm>
          <a:prstGeom prst="rect">
            <a:avLst/>
          </a:prstGeom>
          <a:noFill/>
          <a:ln>
            <a:noFill/>
          </a:ln>
        </p:spPr>
        <p:txBody>
          <a:bodyPr spcFirstLastPara="1" wrap="square" lIns="121900" tIns="121900" rIns="121900" bIns="121900" anchor="t" anchorCtr="0">
            <a:spAutoFit/>
          </a:bodyPr>
          <a:lstStyle/>
          <a:p>
            <a:pPr marR="0" lvl="0" indent="0" algn="ctr" fontAlgn="auto">
              <a:lnSpc>
                <a:spcPct val="100000"/>
              </a:lnSpc>
              <a:spcBef>
                <a:spcPts val="0"/>
              </a:spcBef>
              <a:spcAft>
                <a:spcPts val="0"/>
              </a:spcAft>
              <a:buClr>
                <a:srgbClr val="000000"/>
              </a:buClr>
              <a:buSzPts val="3600"/>
              <a:buFontTx/>
              <a:buNone/>
              <a:tabLst/>
              <a:defRPr/>
            </a:pPr>
            <a:r>
              <a:rPr lang="it-IT" sz="2400" b="1" dirty="0">
                <a:solidFill>
                  <a:schemeClr val="lt1"/>
                </a:solidFill>
                <a:latin typeface="Aptos (corpo)"/>
                <a:sym typeface="Titillium Web"/>
              </a:rPr>
              <a:t>PRODUTTORI CHE NON DEVONO ISCRIVERSI</a:t>
            </a:r>
          </a:p>
        </p:txBody>
      </p:sp>
    </p:spTree>
    <p:extLst>
      <p:ext uri="{BB962C8B-B14F-4D97-AF65-F5344CB8AC3E}">
        <p14:creationId xmlns:p14="http://schemas.microsoft.com/office/powerpoint/2010/main" val="66853956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8" name="Google Shape;68;p14"/>
          <p:cNvSpPr txBox="1"/>
          <p:nvPr/>
        </p:nvSpPr>
        <p:spPr>
          <a:xfrm>
            <a:off x="6483811" y="1246672"/>
            <a:ext cx="4812800" cy="4678163"/>
          </a:xfrm>
          <a:prstGeom prst="rect">
            <a:avLst/>
          </a:prstGeom>
          <a:noFill/>
          <a:ln>
            <a:noFill/>
          </a:ln>
        </p:spPr>
        <p:txBody>
          <a:bodyPr spcFirstLastPara="1" wrap="square" lIns="121900" tIns="121900" rIns="121900" bIns="1219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1400"/>
              <a:buFontTx/>
              <a:buNone/>
              <a:tabLst/>
              <a:defRPr/>
            </a:pP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Enti e imprese che hanno</a:t>
            </a:r>
            <a:r>
              <a:rPr kumimoji="0" lang="it-IT" b="1"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 </a:t>
            </a:r>
            <a:r>
              <a:rPr kumimoji="0" lang="it-IT" b="1" i="0" u="none" strike="noStrike" kern="1200" cap="none" spc="0" normalizeH="0" baseline="0" noProof="0" dirty="0">
                <a:ln>
                  <a:noFill/>
                </a:ln>
                <a:solidFill>
                  <a:srgbClr val="2195CE"/>
                </a:solidFill>
                <a:effectLst/>
                <a:uLnTx/>
                <a:uFillTx/>
                <a:latin typeface="Aptos (corpo)"/>
                <a:ea typeface="AUTHENTIC Sans 60" pitchFamily="2" charset="77"/>
                <a:cs typeface="Titillium Web"/>
                <a:sym typeface="Titillium Web"/>
              </a:rPr>
              <a:t>fino a 10 dipendenti, produttori iniziali</a:t>
            </a: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 di </a:t>
            </a:r>
            <a:r>
              <a:rPr kumimoji="0" lang="it-IT" b="1" i="0" u="none" strike="noStrike" kern="1200" cap="none" spc="0" normalizeH="0" baseline="0" noProof="0" dirty="0">
                <a:ln>
                  <a:noFill/>
                </a:ln>
                <a:solidFill>
                  <a:srgbClr val="2195CE"/>
                </a:solidFill>
                <a:effectLst/>
                <a:uLnTx/>
                <a:uFillTx/>
                <a:latin typeface="Aptos (corpo)"/>
                <a:ea typeface="AUTHENTIC Sans 60" pitchFamily="2" charset="77"/>
                <a:cs typeface="Titillium Web"/>
                <a:sym typeface="Titillium Web"/>
              </a:rPr>
              <a:t>soli</a:t>
            </a:r>
            <a:r>
              <a:rPr kumimoji="0" lang="it-IT" b="0" i="0" u="none" strike="noStrike" kern="1200" cap="none" spc="0" normalizeH="0" baseline="0" noProof="0" dirty="0">
                <a:ln>
                  <a:noFill/>
                </a:ln>
                <a:solidFill>
                  <a:srgbClr val="2195CE"/>
                </a:solidFill>
                <a:effectLst/>
                <a:uLnTx/>
                <a:uFillTx/>
                <a:latin typeface="Aptos (corpo)"/>
                <a:ea typeface="AUTHENTIC Sans 60" pitchFamily="2" charset="77"/>
                <a:cs typeface="Titillium Web"/>
                <a:sym typeface="Titillium Web"/>
              </a:rPr>
              <a:t> </a:t>
            </a:r>
            <a:r>
              <a:rPr kumimoji="0" lang="it-IT" b="1" i="0" u="none" strike="noStrike" kern="1200" cap="none" spc="0" normalizeH="0" baseline="0" noProof="0" dirty="0">
                <a:ln>
                  <a:noFill/>
                </a:ln>
                <a:solidFill>
                  <a:srgbClr val="2195CE"/>
                </a:solidFill>
                <a:effectLst/>
                <a:uLnTx/>
                <a:uFillTx/>
                <a:latin typeface="Aptos (corpo)"/>
                <a:ea typeface="AUTHENTIC Sans 60" pitchFamily="2" charset="77"/>
                <a:cs typeface="Titillium Web"/>
                <a:sym typeface="Titillium Web"/>
              </a:rPr>
              <a:t>rifiuti non pericolosi </a:t>
            </a: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nell’ambito di lavorazioni:</a:t>
            </a:r>
            <a:b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br>
            <a:endPar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228594" marR="0" lvl="0" indent="-228594"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it-IT" dirty="0">
                <a:solidFill>
                  <a:srgbClr val="595959"/>
                </a:solidFill>
                <a:latin typeface="Aptos (corpo)"/>
                <a:ea typeface="AUTHENTIC Sans 60" pitchFamily="2" charset="77"/>
                <a:cs typeface="Titillium Web"/>
                <a:sym typeface="Titillium Web"/>
              </a:rPr>
              <a:t>i</a:t>
            </a:r>
            <a:r>
              <a:rPr kumimoji="0" lang="it-IT" b="0" i="0" u="none" strike="noStrike" kern="1200" cap="none" spc="0" normalizeH="0" baseline="0" noProof="0" dirty="0" err="1">
                <a:ln>
                  <a:noFill/>
                </a:ln>
                <a:solidFill>
                  <a:srgbClr val="595959"/>
                </a:solidFill>
                <a:effectLst/>
                <a:uLnTx/>
                <a:uFillTx/>
                <a:latin typeface="Aptos (corpo)"/>
                <a:ea typeface="AUTHENTIC Sans 60" pitchFamily="2" charset="77"/>
                <a:cs typeface="Titillium Web"/>
                <a:sym typeface="Titillium Web"/>
              </a:rPr>
              <a:t>ndustriali</a:t>
            </a: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a:t>
            </a:r>
          </a:p>
          <a:p>
            <a:pPr marL="228594" marR="0" lvl="0" indent="-228594"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228594" marR="0" lvl="0" indent="-228594"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artigianali,</a:t>
            </a:r>
          </a:p>
          <a:p>
            <a:pPr marL="228594" marR="0" lvl="0" indent="-228594"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228594" marR="0" lvl="0" indent="-228594" algn="just"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derivanti dall'attività di recupero e smaltimento di rifiuti, i fanghi prodotti dalla potabilizzazione e da altri trattamenti delle acque e dalla depurazione delle acque reflue, nonché i rifiuti da abbattimento di fumi, dalle fosse settiche e dalle reti fognarie.</a:t>
            </a:r>
          </a:p>
          <a:p>
            <a:pPr marL="0" marR="0" lvl="0" indent="0" defTabSz="914400" rtl="0" eaLnBrk="1" fontAlgn="auto" latinLnBrk="0" hangingPunct="1">
              <a:lnSpc>
                <a:spcPct val="100000"/>
              </a:lnSpc>
              <a:spcBef>
                <a:spcPts val="0"/>
              </a:spcBef>
              <a:spcAft>
                <a:spcPts val="0"/>
              </a:spcAft>
              <a:buClr>
                <a:srgbClr val="000000"/>
              </a:buClr>
              <a:buSzPts val="1400"/>
              <a:buFontTx/>
              <a:buNone/>
              <a:tabLst/>
              <a:defRPr/>
            </a:pPr>
            <a:endPar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p:txBody>
      </p:sp>
      <p:pic>
        <p:nvPicPr>
          <p:cNvPr id="69" name="Google Shape;69;p14"/>
          <p:cNvPicPr preferRelativeResize="0"/>
          <p:nvPr/>
        </p:nvPicPr>
        <p:blipFill>
          <a:blip r:embed="rId3" cstate="screen">
            <a:extLst>
              <a:ext uri="{28A0092B-C50C-407E-A947-70E740481C1C}">
                <a14:useLocalDpi xmlns:a14="http://schemas.microsoft.com/office/drawing/2010/main"/>
              </a:ext>
            </a:extLst>
          </a:blip>
          <a:srcRect/>
          <a:stretch/>
        </p:blipFill>
        <p:spPr>
          <a:xfrm>
            <a:off x="0" y="1695696"/>
            <a:ext cx="6096000" cy="3466608"/>
          </a:xfrm>
          <a:prstGeom prst="rect">
            <a:avLst/>
          </a:prstGeom>
          <a:noFill/>
          <a:ln>
            <a:noFill/>
          </a:ln>
        </p:spPr>
      </p:pic>
      <p:sp>
        <p:nvSpPr>
          <p:cNvPr id="2" name="Google Shape;98;p17">
            <a:extLst>
              <a:ext uri="{FF2B5EF4-FFF2-40B4-BE49-F238E27FC236}">
                <a16:creationId xmlns:a16="http://schemas.microsoft.com/office/drawing/2014/main" id="{69158482-402A-C4AE-675C-3D593B33A1D1}"/>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fld id="{00000000-1234-1234-1234-123412341234}" type="slidenum">
              <a:rPr lang="it" sz="800">
                <a:solidFill>
                  <a:prstClr val="black">
                    <a:tint val="82000"/>
                  </a:prstClr>
                </a:solidFill>
                <a:latin typeface="Aptos" panose="02110004020202020204"/>
              </a:rPr>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t>17</a:t>
            </a:fld>
            <a:endParaRPr sz="800" dirty="0">
              <a:solidFill>
                <a:prstClr val="black">
                  <a:tint val="82000"/>
                </a:prstClr>
              </a:solidFill>
              <a:latin typeface="Aptos" panose="02110004020202020204"/>
            </a:endParaRPr>
          </a:p>
        </p:txBody>
      </p:sp>
      <p:grpSp>
        <p:nvGrpSpPr>
          <p:cNvPr id="3" name="Gruppo 2">
            <a:extLst>
              <a:ext uri="{FF2B5EF4-FFF2-40B4-BE49-F238E27FC236}">
                <a16:creationId xmlns:a16="http://schemas.microsoft.com/office/drawing/2014/main" id="{A903E68A-17D4-67B1-917B-7D3D5967ABC5}"/>
              </a:ext>
            </a:extLst>
          </p:cNvPr>
          <p:cNvGrpSpPr/>
          <p:nvPr/>
        </p:nvGrpSpPr>
        <p:grpSpPr>
          <a:xfrm>
            <a:off x="0" y="133740"/>
            <a:ext cx="8618806" cy="686631"/>
            <a:chOff x="0" y="133740"/>
            <a:chExt cx="8618806" cy="686631"/>
          </a:xfrm>
        </p:grpSpPr>
        <p:sp>
          <p:nvSpPr>
            <p:cNvPr id="7" name="CasellaDiTesto 6">
              <a:extLst>
                <a:ext uri="{FF2B5EF4-FFF2-40B4-BE49-F238E27FC236}">
                  <a16:creationId xmlns:a16="http://schemas.microsoft.com/office/drawing/2014/main" id="{453B6FEA-B5FC-127C-EB3E-2BB6011F3F33}"/>
                </a:ext>
              </a:extLst>
            </p:cNvPr>
            <p:cNvSpPr txBox="1"/>
            <p:nvPr/>
          </p:nvSpPr>
          <p:spPr>
            <a:xfrm>
              <a:off x="313181" y="133740"/>
              <a:ext cx="4921751" cy="461665"/>
            </a:xfrm>
            <a:prstGeom prst="rect">
              <a:avLst/>
            </a:prstGeom>
            <a:noFill/>
          </p:spPr>
          <p:txBody>
            <a:bodyPr wrap="square" lIns="91440" tIns="45720" rIns="91440" bIns="45720" rtlCol="0" anchor="t">
              <a:spAutoFit/>
            </a:bodyPr>
            <a:lstStyle/>
            <a:p>
              <a:pPr defTabSz="1219170">
                <a:buClr>
                  <a:srgbClr val="000000"/>
                </a:buClr>
                <a:buSzPts val="2400"/>
                <a:defRPr/>
              </a:pPr>
              <a:r>
                <a:rPr lang="it-IT" sz="2400" b="1" kern="0" dirty="0">
                  <a:solidFill>
                    <a:srgbClr val="2195CE"/>
                  </a:solidFill>
                  <a:latin typeface="Aptos (corpo)"/>
                  <a:sym typeface="Titillium Web"/>
                </a:rPr>
                <a:t>Chi non deve iscriversi</a:t>
              </a:r>
            </a:p>
          </p:txBody>
        </p:sp>
        <p:cxnSp>
          <p:nvCxnSpPr>
            <p:cNvPr id="8" name="Connettore diritto 7">
              <a:extLst>
                <a:ext uri="{FF2B5EF4-FFF2-40B4-BE49-F238E27FC236}">
                  <a16:creationId xmlns:a16="http://schemas.microsoft.com/office/drawing/2014/main" id="{BAAFD5DD-5343-39D7-04ED-FE04CAF4DD1B}"/>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9" name="Google Shape;111;p6">
            <a:extLst>
              <a:ext uri="{FF2B5EF4-FFF2-40B4-BE49-F238E27FC236}">
                <a16:creationId xmlns:a16="http://schemas.microsoft.com/office/drawing/2014/main" id="{3C2B7B29-41C2-45B2-E486-4CB07D42A84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Tree>
    <p:extLst>
      <p:ext uri="{BB962C8B-B14F-4D97-AF65-F5344CB8AC3E}">
        <p14:creationId xmlns:p14="http://schemas.microsoft.com/office/powerpoint/2010/main" val="426251119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991B1113-93CC-EAF9-65AB-A656FA16C988}"/>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161E5241-9A93-BB56-B969-CF62754D9DFA}"/>
              </a:ext>
            </a:extLst>
          </p:cNvPr>
          <p:cNvPicPr>
            <a:picLocks noChangeAspect="1"/>
          </p:cNvPicPr>
          <p:nvPr/>
        </p:nvPicPr>
        <p:blipFill>
          <a:blip r:embed="rId3">
            <a:alphaModFix/>
          </a:blip>
          <a:srcRect l="13169" r="30453"/>
          <a:stretch/>
        </p:blipFill>
        <p:spPr>
          <a:xfrm>
            <a:off x="7899155" y="0"/>
            <a:ext cx="4275673" cy="6858000"/>
          </a:xfrm>
          <a:prstGeom prst="rect">
            <a:avLst/>
          </a:prstGeom>
        </p:spPr>
      </p:pic>
      <p:sp>
        <p:nvSpPr>
          <p:cNvPr id="2" name="Google Shape;98;p17">
            <a:extLst>
              <a:ext uri="{FF2B5EF4-FFF2-40B4-BE49-F238E27FC236}">
                <a16:creationId xmlns:a16="http://schemas.microsoft.com/office/drawing/2014/main" id="{DE79B9CF-FD99-4EDC-2126-4B708CF8B777}"/>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fld id="{00000000-1234-1234-1234-123412341234}" type="slidenum">
              <a:rPr lang="it" sz="800">
                <a:solidFill>
                  <a:prstClr val="black">
                    <a:tint val="82000"/>
                  </a:prstClr>
                </a:solidFill>
                <a:latin typeface="Aptos" panose="02110004020202020204"/>
              </a:rPr>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t>18</a:t>
            </a:fld>
            <a:endParaRPr sz="800" dirty="0">
              <a:solidFill>
                <a:prstClr val="black">
                  <a:tint val="82000"/>
                </a:prstClr>
              </a:solidFill>
              <a:latin typeface="Aptos" panose="02110004020202020204"/>
            </a:endParaRPr>
          </a:p>
        </p:txBody>
      </p:sp>
      <p:grpSp>
        <p:nvGrpSpPr>
          <p:cNvPr id="3" name="Gruppo 2">
            <a:extLst>
              <a:ext uri="{FF2B5EF4-FFF2-40B4-BE49-F238E27FC236}">
                <a16:creationId xmlns:a16="http://schemas.microsoft.com/office/drawing/2014/main" id="{566D858E-5214-8C9B-8C24-AF000A4BD038}"/>
              </a:ext>
            </a:extLst>
          </p:cNvPr>
          <p:cNvGrpSpPr/>
          <p:nvPr/>
        </p:nvGrpSpPr>
        <p:grpSpPr>
          <a:xfrm>
            <a:off x="0" y="133740"/>
            <a:ext cx="8085408" cy="686631"/>
            <a:chOff x="0" y="133740"/>
            <a:chExt cx="6396308" cy="686631"/>
          </a:xfrm>
        </p:grpSpPr>
        <p:sp>
          <p:nvSpPr>
            <p:cNvPr id="7" name="CasellaDiTesto 6">
              <a:extLst>
                <a:ext uri="{FF2B5EF4-FFF2-40B4-BE49-F238E27FC236}">
                  <a16:creationId xmlns:a16="http://schemas.microsoft.com/office/drawing/2014/main" id="{070F6492-37CE-412D-7C2E-739259547491}"/>
                </a:ext>
              </a:extLst>
            </p:cNvPr>
            <p:cNvSpPr txBox="1"/>
            <p:nvPr/>
          </p:nvSpPr>
          <p:spPr>
            <a:xfrm>
              <a:off x="313181" y="133740"/>
              <a:ext cx="4921751" cy="461665"/>
            </a:xfrm>
            <a:prstGeom prst="rect">
              <a:avLst/>
            </a:prstGeom>
            <a:noFill/>
          </p:spPr>
          <p:txBody>
            <a:bodyPr wrap="square" lIns="91440" tIns="45720" rIns="91440" bIns="45720" rtlCol="0" anchor="t">
              <a:spAutoFit/>
            </a:bodyPr>
            <a:lstStyle/>
            <a:p>
              <a:pPr defTabSz="1219170">
                <a:buClr>
                  <a:srgbClr val="000000"/>
                </a:buClr>
                <a:buSzPts val="2400"/>
                <a:defRPr/>
              </a:pPr>
              <a:r>
                <a:rPr lang="it-IT" sz="2400" b="1" kern="0" dirty="0">
                  <a:solidFill>
                    <a:srgbClr val="2195CE"/>
                  </a:solidFill>
                  <a:latin typeface="Aptos (corpo)"/>
                  <a:sym typeface="Titillium Web"/>
                </a:rPr>
                <a:t>Chi non deve iscriversi</a:t>
              </a:r>
            </a:p>
          </p:txBody>
        </p:sp>
        <p:cxnSp>
          <p:nvCxnSpPr>
            <p:cNvPr id="8" name="Connettore diritto 7">
              <a:extLst>
                <a:ext uri="{FF2B5EF4-FFF2-40B4-BE49-F238E27FC236}">
                  <a16:creationId xmlns:a16="http://schemas.microsoft.com/office/drawing/2014/main" id="{7C66C689-8203-A4F1-8EFC-7B75B2E24244}"/>
                </a:ext>
              </a:extLst>
            </p:cNvPr>
            <p:cNvCxnSpPr>
              <a:cxnSpLocks/>
            </p:cNvCxnSpPr>
            <p:nvPr/>
          </p:nvCxnSpPr>
          <p:spPr>
            <a:xfrm>
              <a:off x="0" y="820371"/>
              <a:ext cx="6396308"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sp>
        <p:nvSpPr>
          <p:cNvPr id="4" name="Google Shape;78;p15">
            <a:extLst>
              <a:ext uri="{FF2B5EF4-FFF2-40B4-BE49-F238E27FC236}">
                <a16:creationId xmlns:a16="http://schemas.microsoft.com/office/drawing/2014/main" id="{E3B81888-D4E4-8AE8-C175-AAB3EA92B527}"/>
              </a:ext>
            </a:extLst>
          </p:cNvPr>
          <p:cNvSpPr txBox="1"/>
          <p:nvPr/>
        </p:nvSpPr>
        <p:spPr>
          <a:xfrm>
            <a:off x="214041" y="2551661"/>
            <a:ext cx="7632323" cy="3385502"/>
          </a:xfrm>
          <a:prstGeom prst="rect">
            <a:avLst/>
          </a:prstGeom>
          <a:noFill/>
          <a:ln>
            <a:noFill/>
          </a:ln>
        </p:spPr>
        <p:txBody>
          <a:bodyPr spcFirstLastPara="1" wrap="square" lIns="121900" tIns="121900" rIns="121900" bIns="121900" anchor="ctr" anchorCtr="0">
            <a:spAutoFit/>
          </a:bodyPr>
          <a:lstStyle/>
          <a:p>
            <a:pPr marL="227965" marR="0" lvl="0" indent="-227965" defTabSz="914400" rtl="0" eaLnBrk="1" fontAlgn="auto" latinLnBrk="0" hangingPunct="1">
              <a:spcBef>
                <a:spcPts val="1200"/>
              </a:spcBef>
              <a:spcAft>
                <a:spcPts val="0"/>
              </a:spcAft>
              <a:buClr>
                <a:srgbClr val="000000"/>
              </a:buClr>
              <a:buSzPts val="1400"/>
              <a:buFont typeface="Arial" panose="020B0604020202020204" pitchFamily="34" charset="0"/>
              <a:buChar char="•"/>
              <a:tabLst/>
              <a:defRPr/>
            </a:pP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nell'ambito delle attività agricole, agro-industriali e della silvicoltura, ai sensi e per gli effetti dell'articolo 2135 del codice civile, e della pesca,</a:t>
            </a:r>
            <a:endParaRPr lang="en-US"/>
          </a:p>
          <a:p>
            <a:pPr marL="227965" marR="0" lvl="0" indent="-227965" defTabSz="914400" rtl="0" eaLnBrk="1" fontAlgn="auto" latinLnBrk="0" hangingPunct="1">
              <a:spcBef>
                <a:spcPts val="1200"/>
              </a:spcBef>
              <a:spcAft>
                <a:spcPts val="0"/>
              </a:spcAft>
              <a:buClr>
                <a:srgbClr val="000000"/>
              </a:buClr>
              <a:buSzPts val="1400"/>
              <a:buFont typeface="Arial" panose="020B0604020202020204" pitchFamily="34" charset="0"/>
              <a:buChar char="•"/>
              <a:tabLst/>
              <a:defRPr/>
            </a:pP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dalle attività  di  costruzione  e demolizione, nonché i rifiuti che derivano dalle attività di scavo,</a:t>
            </a:r>
            <a:endParaRPr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endParaRPr>
          </a:p>
          <a:p>
            <a:pPr marL="227965" marR="0" lvl="0" indent="-227965" defTabSz="914400" rtl="0" eaLnBrk="1" fontAlgn="auto" latinLnBrk="0" hangingPunct="1">
              <a:spcBef>
                <a:spcPts val="1200"/>
              </a:spcBef>
              <a:spcAft>
                <a:spcPts val="0"/>
              </a:spcAft>
              <a:buClr>
                <a:srgbClr val="000000"/>
              </a:buClr>
              <a:buSzPts val="1400"/>
              <a:buFont typeface="Arial" panose="020B0604020202020204" pitchFamily="34" charset="0"/>
              <a:buChar char="•"/>
              <a:tabLst/>
              <a:defRPr/>
            </a:pP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nell'ambito delle attività commerciali,</a:t>
            </a:r>
            <a:endParaRPr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endParaRPr>
          </a:p>
          <a:p>
            <a:pPr marL="227965" marR="0" lvl="0" indent="-227965" defTabSz="914400" rtl="0" eaLnBrk="1" fontAlgn="auto" latinLnBrk="0" hangingPunct="1">
              <a:spcBef>
                <a:spcPts val="1200"/>
              </a:spcBef>
              <a:spcAft>
                <a:spcPts val="0"/>
              </a:spcAft>
              <a:buClr>
                <a:srgbClr val="000000"/>
              </a:buClr>
              <a:buSzPts val="1400"/>
              <a:buFont typeface="Arial" panose="020B0604020202020204" pitchFamily="34" charset="0"/>
              <a:buChar char="•"/>
              <a:tabLst/>
              <a:defRPr/>
            </a:pP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nell'ambito delle attività di servizio, </a:t>
            </a:r>
            <a:endParaRPr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endParaRPr>
          </a:p>
          <a:p>
            <a:pPr marL="227965" marR="0" lvl="0" indent="-227965" defTabSz="914400" rtl="0" eaLnBrk="1" fontAlgn="auto" latinLnBrk="0" hangingPunct="1">
              <a:spcBef>
                <a:spcPts val="1200"/>
              </a:spcBef>
              <a:spcAft>
                <a:spcPts val="0"/>
              </a:spcAft>
              <a:buClr>
                <a:srgbClr val="000000"/>
              </a:buClr>
              <a:buSzPts val="1400"/>
              <a:buFont typeface="Arial" panose="020B0604020202020204" pitchFamily="34" charset="0"/>
              <a:buChar char="•"/>
              <a:tabLst/>
              <a:defRPr/>
            </a:pP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da attività sanitarie, </a:t>
            </a:r>
            <a:endParaRPr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endParaRPr>
          </a:p>
          <a:p>
            <a:pPr marL="227965" marR="0" lvl="0" indent="-227965" defTabSz="914400" rtl="0" eaLnBrk="1" fontAlgn="auto" latinLnBrk="0" hangingPunct="1">
              <a:spcBef>
                <a:spcPts val="1200"/>
              </a:spcBef>
              <a:spcAft>
                <a:spcPts val="0"/>
              </a:spcAft>
              <a:buClr>
                <a:srgbClr val="000000"/>
              </a:buClr>
              <a:buSzPts val="1400"/>
              <a:buFont typeface="Arial" panose="020B0604020202020204" pitchFamily="34" charset="0"/>
              <a:buChar char="•"/>
              <a:tabLst/>
              <a:defRPr/>
            </a:pP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veicoli fuori uso</a:t>
            </a:r>
            <a:r>
              <a:rPr kumimoji="0" lang="it-IT" b="0" i="0" u="none" strike="noStrike" kern="100" cap="none" spc="0" normalizeH="0" baseline="30000" noProof="0" dirty="0">
                <a:ln>
                  <a:noFill/>
                </a:ln>
                <a:solidFill>
                  <a:srgbClr val="595959"/>
                </a:solidFill>
                <a:uLnTx/>
                <a:uFillTx/>
                <a:latin typeface="Aptos (corpo)"/>
                <a:ea typeface="AUTHENTIC Sans 60" pitchFamily="2" charset="77"/>
                <a:cs typeface="Times New Roman" panose="02020603050405020304" pitchFamily="18" charset="0"/>
                <a:sym typeface="Titillium Web"/>
              </a:rPr>
              <a:t>2</a:t>
            </a:r>
            <a:endParaRPr lang="it-IT" sz="1700" b="0" i="0" u="none" strike="noStrike" kern="1200" cap="none" spc="0" normalizeH="0" baseline="0" noProof="0" dirty="0">
              <a:ln>
                <a:noFill/>
              </a:ln>
              <a:solidFill>
                <a:srgbClr val="595959"/>
              </a:solidFill>
              <a:effectLst/>
              <a:uLnTx/>
              <a:uFillTx/>
              <a:latin typeface="Aptos (corpo)"/>
              <a:ea typeface="AUTHENTIC Sans 60" pitchFamily="2" charset="77"/>
              <a:cs typeface="Titillium Web"/>
            </a:endParaRPr>
          </a:p>
        </p:txBody>
      </p:sp>
      <p:sp>
        <p:nvSpPr>
          <p:cNvPr id="12" name="CasellaDiTesto 11">
            <a:extLst>
              <a:ext uri="{FF2B5EF4-FFF2-40B4-BE49-F238E27FC236}">
                <a16:creationId xmlns:a16="http://schemas.microsoft.com/office/drawing/2014/main" id="{3D02364C-4629-1409-3652-6528FB026450}"/>
              </a:ext>
            </a:extLst>
          </p:cNvPr>
          <p:cNvSpPr txBox="1"/>
          <p:nvPr/>
        </p:nvSpPr>
        <p:spPr>
          <a:xfrm>
            <a:off x="258363" y="951816"/>
            <a:ext cx="7529552" cy="1615827"/>
          </a:xfrm>
          <a:prstGeom prst="rect">
            <a:avLst/>
          </a:prstGeom>
          <a:noFill/>
        </p:spPr>
        <p:txBody>
          <a:bodyPr wrap="square" lIns="91440" tIns="45720" rIns="91440" bIns="45720" rtlCol="0" anchor="ctr">
            <a:spAutoFit/>
          </a:bodyPr>
          <a:lstStyle/>
          <a:p>
            <a:pPr>
              <a:lnSpc>
                <a:spcPct val="150000"/>
              </a:lnSpc>
            </a:pP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Enti, imprese e soggetti non rientranti in organizzazione di enti o impresa, </a:t>
            </a:r>
            <a:r>
              <a:rPr kumimoji="0" lang="it-IT" b="1" i="0" u="none" strike="noStrike" kern="1200" cap="none" spc="0" normalizeH="0" baseline="0" noProof="0" dirty="0">
                <a:ln>
                  <a:noFill/>
                </a:ln>
                <a:solidFill>
                  <a:srgbClr val="2195CE"/>
                </a:solidFill>
                <a:effectLst/>
                <a:uLnTx/>
                <a:uFillTx/>
                <a:latin typeface="Aptos (corpo)"/>
                <a:ea typeface="AUTHENTIC Sans 60" pitchFamily="2" charset="77"/>
                <a:cs typeface="Titillium Web"/>
                <a:sym typeface="Titillium Web"/>
              </a:rPr>
              <a:t>a prescindere dal numero di dipendenti,</a:t>
            </a:r>
            <a:r>
              <a:rPr lang="it-IT" b="1" dirty="0">
                <a:solidFill>
                  <a:srgbClr val="2195CE"/>
                </a:solidFill>
                <a:latin typeface="Aptos (corpo)"/>
                <a:ea typeface="AUTHENTIC Sans 60" pitchFamily="2" charset="77"/>
                <a:cs typeface="Titillium Web"/>
                <a:sym typeface="Titillium Web"/>
              </a:rPr>
              <a:t> </a:t>
            </a: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produttori iniziali di </a:t>
            </a:r>
            <a:r>
              <a:rPr kumimoji="0" lang="it-IT" b="1" i="0" u="none" strike="noStrike" kern="1200" cap="none" spc="0" normalizeH="0" baseline="0" noProof="0" dirty="0">
                <a:ln>
                  <a:noFill/>
                </a:ln>
                <a:solidFill>
                  <a:srgbClr val="2195CE"/>
                </a:solidFill>
                <a:effectLst/>
                <a:uLnTx/>
                <a:uFillTx/>
                <a:latin typeface="Aptos (corpo)"/>
                <a:ea typeface="AUTHENTIC Sans 60" pitchFamily="2" charset="77"/>
                <a:cs typeface="Titillium Web"/>
                <a:sym typeface="Titillium Web"/>
              </a:rPr>
              <a:t>soli</a:t>
            </a:r>
            <a:r>
              <a:rPr lang="it-IT" b="1" dirty="0">
                <a:solidFill>
                  <a:srgbClr val="2195CE"/>
                </a:solidFill>
                <a:latin typeface="Aptos (corpo)"/>
                <a:sym typeface="Titillium Web"/>
              </a:rPr>
              <a:t> rifiuti non pericolosi</a:t>
            </a:r>
            <a:r>
              <a:rPr lang="it-IT" b="1" kern="100" baseline="30000" dirty="0">
                <a:latin typeface="Aptos (corpo)"/>
                <a:cs typeface="Times New Roman"/>
              </a:rPr>
              <a:t>1</a:t>
            </a:r>
            <a:r>
              <a:rPr lang="it-IT" b="1" dirty="0">
                <a:solidFill>
                  <a:srgbClr val="2195CE"/>
                </a:solidFill>
                <a:latin typeface="Aptos (corpo)"/>
                <a:sym typeface="Titillium Web"/>
              </a:rPr>
              <a:t>:</a:t>
            </a:r>
            <a:endParaRPr lang="en-US">
              <a:solidFill>
                <a:srgbClr val="000000"/>
              </a:solidFill>
              <a:latin typeface="Aptos"/>
            </a:endParaRPr>
          </a:p>
          <a:p>
            <a:endParaRPr lang="it-IT" dirty="0"/>
          </a:p>
        </p:txBody>
      </p:sp>
      <p:sp>
        <p:nvSpPr>
          <p:cNvPr id="5" name="Google Shape;78;p15">
            <a:extLst>
              <a:ext uri="{FF2B5EF4-FFF2-40B4-BE49-F238E27FC236}">
                <a16:creationId xmlns:a16="http://schemas.microsoft.com/office/drawing/2014/main" id="{576D0707-573C-0CA3-6055-73564D7495D1}"/>
              </a:ext>
            </a:extLst>
          </p:cNvPr>
          <p:cNvSpPr txBox="1"/>
          <p:nvPr/>
        </p:nvSpPr>
        <p:spPr>
          <a:xfrm>
            <a:off x="8361137" y="1197923"/>
            <a:ext cx="3659476" cy="1887060"/>
          </a:xfrm>
          <a:prstGeom prst="rect">
            <a:avLst/>
          </a:prstGeom>
          <a:solidFill>
            <a:srgbClr val="2195CE"/>
          </a:solidFill>
          <a:ln/>
        </p:spPr>
        <p:style>
          <a:lnRef idx="1">
            <a:schemeClr val="accent4"/>
          </a:lnRef>
          <a:fillRef idx="2">
            <a:schemeClr val="accent4"/>
          </a:fillRef>
          <a:effectRef idx="1">
            <a:schemeClr val="accent4"/>
          </a:effectRef>
          <a:fontRef idx="minor">
            <a:schemeClr val="dk1"/>
          </a:fontRef>
        </p:style>
        <p:txBody>
          <a:bodyPr spcFirstLastPara="1" wrap="square" lIns="182880" tIns="182880" rIns="182880" bIns="182880" anchor="t" anchorCtr="0">
            <a:noAutofit/>
          </a:bodyPr>
          <a:lstStyle/>
          <a:p>
            <a:pPr algn="just">
              <a:spcAft>
                <a:spcPts val="800"/>
              </a:spcAft>
            </a:pPr>
            <a:r>
              <a:rPr lang="it-IT" sz="1200" dirty="0">
                <a:solidFill>
                  <a:schemeClr val="bg1"/>
                </a:solidFill>
                <a:latin typeface="Aptos"/>
              </a:rPr>
              <a:t>1. L’elenco deriva dalla lettura del combinato disposto degli artt. 188 bis, comma 3 bis e 189, comma 3 del D.lgs. 152/2006 ai sensi del quale devono ritenersi esclusi dall’obbligo di iscrizione al RENTRI le imprese e gli enti e soggetti non rientranti in organizzazione di enti e imprese produttori iniziali di rifiuti speciali non pericolosi di cui alle lett. a), b), e), f), h) e i).</a:t>
            </a:r>
          </a:p>
        </p:txBody>
      </p:sp>
      <p:sp>
        <p:nvSpPr>
          <p:cNvPr id="10" name="CasellaDiTesto 9">
            <a:extLst>
              <a:ext uri="{FF2B5EF4-FFF2-40B4-BE49-F238E27FC236}">
                <a16:creationId xmlns:a16="http://schemas.microsoft.com/office/drawing/2014/main" id="{80856C93-E9B5-F3CA-9AA7-7B61ADFFC6C4}"/>
              </a:ext>
            </a:extLst>
          </p:cNvPr>
          <p:cNvSpPr txBox="1"/>
          <p:nvPr/>
        </p:nvSpPr>
        <p:spPr>
          <a:xfrm>
            <a:off x="8452079" y="4249723"/>
            <a:ext cx="3649178" cy="1297602"/>
          </a:xfrm>
          <a:prstGeom prst="rect">
            <a:avLst/>
          </a:prstGeom>
          <a:solidFill>
            <a:srgbClr val="2195CE"/>
          </a:solidFill>
          <a:ln>
            <a:noFill/>
          </a:ln>
          <a:effectLst/>
        </p:spPr>
        <p:style>
          <a:lnRef idx="0">
            <a:scrgbClr r="0" g="0" b="0"/>
          </a:lnRef>
          <a:fillRef idx="0">
            <a:scrgbClr r="0" g="0" b="0"/>
          </a:fillRef>
          <a:effectRef idx="0">
            <a:scrgbClr r="0" g="0" b="0"/>
          </a:effectRef>
          <a:fontRef idx="minor">
            <a:schemeClr val="lt1"/>
          </a:fontRef>
        </p:style>
        <p:txBody>
          <a:bodyPr wrap="square" lIns="182880" tIns="182880" rIns="182880" bIns="182880" anchor="t">
            <a:noAutofit/>
          </a:bodyPr>
          <a:lstStyle/>
          <a:p>
            <a:pPr algn="just">
              <a:spcAft>
                <a:spcPts val="800"/>
              </a:spcAft>
            </a:pPr>
            <a:r>
              <a:rPr lang="it-IT" sz="1200" dirty="0">
                <a:solidFill>
                  <a:schemeClr val="bg1"/>
                </a:solidFill>
                <a:latin typeface="Aptos"/>
              </a:rPr>
              <a:t>2.  Il soggetto che effettua il trattamento del veicolo fuori uso NON rientra nella definizione di produttore iniziale di cui all’art. 183, comma 1, lett. f) del D.lgs. 152/2006 ed è tenuto all’obbligo di iscrizione al RENTRI.</a:t>
            </a:r>
          </a:p>
        </p:txBody>
      </p:sp>
      <p:pic>
        <p:nvPicPr>
          <p:cNvPr id="18" name="Google Shape;111;p6">
            <a:extLst>
              <a:ext uri="{FF2B5EF4-FFF2-40B4-BE49-F238E27FC236}">
                <a16:creationId xmlns:a16="http://schemas.microsoft.com/office/drawing/2014/main" id="{CBB9101D-3344-F265-B0F7-4C3D31B9223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89086" y="475612"/>
            <a:ext cx="763820" cy="578362"/>
          </a:xfrm>
          <a:prstGeom prst="rect">
            <a:avLst/>
          </a:prstGeom>
          <a:noFill/>
          <a:ln>
            <a:noFill/>
          </a:ln>
        </p:spPr>
      </p:pic>
    </p:spTree>
    <p:extLst>
      <p:ext uri="{BB962C8B-B14F-4D97-AF65-F5344CB8AC3E}">
        <p14:creationId xmlns:p14="http://schemas.microsoft.com/office/powerpoint/2010/main" val="154340768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sldNum" idx="12"/>
          </p:nvPr>
        </p:nvSpPr>
        <p:spPr>
          <a:prstGeom prst="rect">
            <a:avLst/>
          </a:prstGeom>
        </p:spPr>
        <p:txBody>
          <a:bodyPr spcFirstLastPara="1" wrap="square" lIns="121900" tIns="121900" rIns="121900" bIns="121900" anchor="ctr" anchorCtr="0">
            <a:normAutofit/>
          </a:bodyPr>
          <a:lstStyle/>
          <a:p>
            <a:pPr marL="0" marR="0" lvl="0" indent="0" algn="r" defTabSz="121917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lang="it" sz="800">
                <a:solidFill>
                  <a:prstClr val="black">
                    <a:tint val="82000"/>
                  </a:prstClr>
                </a:solidFill>
                <a:latin typeface="Aptos" panose="02110004020202020204"/>
                <a:ea typeface="+mn-ea"/>
                <a:cs typeface="+mn-cs"/>
              </a:rPr>
              <a:pPr marL="0" marR="0" lvl="0" indent="0" algn="r" defTabSz="1219170" rtl="0" eaLnBrk="1" fontAlgn="auto" latinLnBrk="0" hangingPunct="1">
                <a:lnSpc>
                  <a:spcPct val="100000"/>
                </a:lnSpc>
                <a:spcBef>
                  <a:spcPts val="0"/>
                </a:spcBef>
                <a:spcAft>
                  <a:spcPts val="0"/>
                </a:spcAft>
                <a:buClr>
                  <a:srgbClr val="000000"/>
                </a:buClr>
                <a:buSzPts val="1000"/>
                <a:buFont typeface="Arial"/>
                <a:buNone/>
                <a:tabLst/>
                <a:defRPr/>
              </a:pPr>
              <a:t>19</a:t>
            </a:fld>
            <a:endParaRPr sz="800" dirty="0">
              <a:solidFill>
                <a:prstClr val="black">
                  <a:tint val="82000"/>
                </a:prstClr>
              </a:solidFill>
              <a:latin typeface="Aptos" panose="02110004020202020204"/>
              <a:ea typeface="+mn-ea"/>
              <a:cs typeface="+mn-cs"/>
            </a:endParaRPr>
          </a:p>
        </p:txBody>
      </p:sp>
      <p:sp>
        <p:nvSpPr>
          <p:cNvPr id="68" name="Google Shape;68;p14"/>
          <p:cNvSpPr txBox="1"/>
          <p:nvPr/>
        </p:nvSpPr>
        <p:spPr>
          <a:xfrm>
            <a:off x="6535247" y="1228418"/>
            <a:ext cx="5127164" cy="4401164"/>
          </a:xfrm>
          <a:prstGeom prst="rect">
            <a:avLst/>
          </a:prstGeom>
          <a:noFill/>
          <a:ln>
            <a:noFill/>
          </a:ln>
        </p:spPr>
        <p:txBody>
          <a:bodyPr spcFirstLastPara="1" wrap="square" lIns="121900" tIns="121900" rIns="121900" bIns="121900" anchor="t" anchorCtr="0">
            <a:spAutoFit/>
          </a:bodyPr>
          <a:lstStyle/>
          <a:p>
            <a:pPr marL="0" marR="0" lvl="0" indent="0" algn="just" defTabSz="1219170" rtl="0" eaLnBrk="1" fontAlgn="auto" latinLnBrk="0" hangingPunct="1">
              <a:lnSpc>
                <a:spcPct val="100000"/>
              </a:lnSpc>
              <a:spcBef>
                <a:spcPts val="0"/>
              </a:spcBef>
              <a:spcAft>
                <a:spcPts val="0"/>
              </a:spcAft>
              <a:buClr>
                <a:srgbClr val="000000"/>
              </a:buClr>
              <a:buSzPts val="1400"/>
              <a:buFontTx/>
              <a:buNone/>
              <a:tabLst/>
              <a:defRPr/>
            </a:pPr>
            <a:r>
              <a:rPr kumimoji="0" lang="it-IT" b="0" i="0" u="none" strike="noStrike" kern="0" cap="none" spc="0" normalizeH="0" baseline="0" noProof="0" dirty="0">
                <a:ln>
                  <a:noFill/>
                </a:ln>
                <a:solidFill>
                  <a:srgbClr val="595959"/>
                </a:solidFill>
                <a:effectLst/>
                <a:uLnTx/>
                <a:uFillTx/>
                <a:latin typeface="Aptos (corpo)"/>
                <a:ea typeface="AUTHENTIC Sans 60" pitchFamily="2" charset="77"/>
                <a:cs typeface="Titillium Web"/>
                <a:sym typeface="Titillium Web"/>
              </a:rPr>
              <a:t>I produttori precedentemente individuati </a:t>
            </a:r>
            <a:r>
              <a:rPr kumimoji="0" lang="it-IT" b="1" i="0" u="none" strike="noStrike" kern="0" cap="none" spc="0" normalizeH="0" baseline="0" noProof="0" dirty="0">
                <a:ln>
                  <a:noFill/>
                </a:ln>
                <a:solidFill>
                  <a:srgbClr val="2195CE"/>
                </a:solidFill>
                <a:effectLst/>
                <a:uLnTx/>
                <a:uFillTx/>
                <a:latin typeface="Aptos (corpo)"/>
                <a:ea typeface="AUTHENTIC Sans 60" pitchFamily="2" charset="77"/>
                <a:cs typeface="Titillium Web"/>
                <a:sym typeface="Titillium Web"/>
              </a:rPr>
              <a:t>non devono</a:t>
            </a:r>
            <a:r>
              <a:rPr kumimoji="0" lang="it-IT" b="0" i="0" u="none" strike="noStrike" kern="0" cap="none" spc="0" normalizeH="0" baseline="0" noProof="0" dirty="0">
                <a:ln>
                  <a:noFill/>
                </a:ln>
                <a:solidFill>
                  <a:srgbClr val="595959"/>
                </a:solidFill>
                <a:effectLst/>
                <a:uLnTx/>
                <a:uFillTx/>
                <a:latin typeface="Aptos (corpo)"/>
                <a:ea typeface="AUTHENTIC Sans 60" pitchFamily="2" charset="77"/>
                <a:cs typeface="Titillium Web"/>
                <a:sym typeface="Titillium Web"/>
              </a:rPr>
              <a:t>, in base all’art. 190 del D.lgs. 152, </a:t>
            </a:r>
            <a:r>
              <a:rPr kumimoji="0" lang="it-IT" b="1" i="0" u="none" strike="noStrike" kern="0" cap="none" spc="0" normalizeH="0" baseline="0" noProof="0" dirty="0">
                <a:ln>
                  <a:noFill/>
                </a:ln>
                <a:solidFill>
                  <a:srgbClr val="2195CE"/>
                </a:solidFill>
                <a:effectLst/>
                <a:uLnTx/>
                <a:uFillTx/>
                <a:latin typeface="Aptos (corpo)"/>
                <a:ea typeface="AUTHENTIC Sans 60" pitchFamily="2" charset="77"/>
                <a:cs typeface="Titillium Web"/>
                <a:sym typeface="Titillium Web"/>
              </a:rPr>
              <a:t>tenere il registro cronologico di carico e scarico.</a:t>
            </a:r>
          </a:p>
          <a:p>
            <a:pPr marL="0" marR="0" lvl="0" indent="0" algn="just" defTabSz="1219170" rtl="0" eaLnBrk="1" fontAlgn="auto" latinLnBrk="0" hangingPunct="1">
              <a:lnSpc>
                <a:spcPct val="100000"/>
              </a:lnSpc>
              <a:spcBef>
                <a:spcPts val="0"/>
              </a:spcBef>
              <a:spcAft>
                <a:spcPts val="0"/>
              </a:spcAft>
              <a:buClr>
                <a:srgbClr val="000000"/>
              </a:buClr>
              <a:buSzPts val="1400"/>
              <a:buFontTx/>
              <a:buNone/>
              <a:tabLst/>
              <a:defRPr/>
            </a:pPr>
            <a:endParaRPr kumimoji="0" lang="it-IT" b="0" i="0" u="none" strike="noStrike" kern="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0" marR="0" lvl="0" indent="0" algn="just" defTabSz="1219170" rtl="0" eaLnBrk="1" fontAlgn="auto" latinLnBrk="0" hangingPunct="1">
              <a:lnSpc>
                <a:spcPct val="100000"/>
              </a:lnSpc>
              <a:spcBef>
                <a:spcPts val="0"/>
              </a:spcBef>
              <a:spcAft>
                <a:spcPts val="0"/>
              </a:spcAft>
              <a:buClr>
                <a:srgbClr val="000000"/>
              </a:buClr>
              <a:buSzPts val="1400"/>
              <a:buFontTx/>
              <a:buNone/>
              <a:tabLst/>
              <a:defRPr/>
            </a:pPr>
            <a:r>
              <a:rPr kumimoji="0" lang="it-IT" b="0" i="0" u="none" strike="noStrike" kern="0" cap="none" spc="0" normalizeH="0" baseline="0" noProof="0" dirty="0">
                <a:ln>
                  <a:noFill/>
                </a:ln>
                <a:solidFill>
                  <a:srgbClr val="595959"/>
                </a:solidFill>
                <a:effectLst/>
                <a:uLnTx/>
                <a:uFillTx/>
                <a:latin typeface="Aptos (corpo)"/>
                <a:ea typeface="AUTHENTIC Sans 60" pitchFamily="2" charset="77"/>
                <a:cs typeface="Titillium Web"/>
                <a:sym typeface="Titillium Web"/>
              </a:rPr>
              <a:t>Dal 13.02.25 per il </a:t>
            </a:r>
            <a:r>
              <a:rPr lang="it-IT" kern="0" dirty="0">
                <a:solidFill>
                  <a:srgbClr val="595959"/>
                </a:solidFill>
                <a:latin typeface="Aptos (corpo)"/>
                <a:sym typeface="Titillium Web"/>
              </a:rPr>
              <a:t>trasporto di rifiuti </a:t>
            </a:r>
            <a:r>
              <a:rPr kumimoji="0" lang="it-IT" b="1" i="0" u="none" strike="noStrike" kern="0" cap="none" spc="0" normalizeH="0" baseline="0" noProof="0" dirty="0" err="1">
                <a:ln>
                  <a:noFill/>
                </a:ln>
                <a:solidFill>
                  <a:srgbClr val="2195CE"/>
                </a:solidFill>
                <a:effectLst/>
                <a:uLnTx/>
                <a:uFillTx/>
                <a:latin typeface="Aptos (corpo)"/>
                <a:ea typeface="AUTHENTIC Sans 60" pitchFamily="2" charset="77"/>
                <a:cs typeface="Titillium Web"/>
                <a:sym typeface="Titillium Web"/>
              </a:rPr>
              <a:t>emett</a:t>
            </a:r>
            <a:r>
              <a:rPr lang="it-IT" b="1" kern="0" dirty="0" err="1">
                <a:solidFill>
                  <a:srgbClr val="2195CE"/>
                </a:solidFill>
                <a:latin typeface="Aptos (corpo)"/>
                <a:ea typeface="AUTHENTIC Sans 60" pitchFamily="2" charset="77"/>
                <a:cs typeface="Titillium Web"/>
                <a:sym typeface="Titillium Web"/>
              </a:rPr>
              <a:t>ono</a:t>
            </a:r>
            <a:r>
              <a:rPr lang="it-IT" b="1" kern="0" dirty="0">
                <a:solidFill>
                  <a:srgbClr val="2195CE"/>
                </a:solidFill>
                <a:latin typeface="Aptos (corpo)"/>
                <a:ea typeface="AUTHENTIC Sans 60" pitchFamily="2" charset="77"/>
                <a:cs typeface="Titillium Web"/>
                <a:sym typeface="Titillium Web"/>
              </a:rPr>
              <a:t> </a:t>
            </a:r>
            <a:r>
              <a:rPr kumimoji="0" lang="it-IT" b="1" i="0" u="none" strike="noStrike" kern="0" cap="none" spc="0" normalizeH="0" baseline="0" noProof="0" dirty="0">
                <a:ln>
                  <a:noFill/>
                </a:ln>
                <a:solidFill>
                  <a:srgbClr val="2195CE"/>
                </a:solidFill>
                <a:effectLst/>
                <a:uLnTx/>
                <a:uFillTx/>
                <a:latin typeface="Aptos (corpo)"/>
                <a:ea typeface="AUTHENTIC Sans 60" pitchFamily="2" charset="77"/>
                <a:cs typeface="Titillium Web"/>
                <a:sym typeface="Titillium Web"/>
              </a:rPr>
              <a:t>i FIR in formato cartaceo con il nuovo modello. Lo stesso faranno dopo il 13.02.26. </a:t>
            </a:r>
          </a:p>
          <a:p>
            <a:pPr marL="0" marR="0" lvl="0" indent="0" algn="just" defTabSz="1219170" rtl="0" eaLnBrk="1" fontAlgn="auto" latinLnBrk="0" hangingPunct="1">
              <a:lnSpc>
                <a:spcPct val="100000"/>
              </a:lnSpc>
              <a:spcBef>
                <a:spcPts val="0"/>
              </a:spcBef>
              <a:spcAft>
                <a:spcPts val="0"/>
              </a:spcAft>
              <a:buClr>
                <a:srgbClr val="000000"/>
              </a:buClr>
              <a:buSzPts val="1400"/>
              <a:buFontTx/>
              <a:buNone/>
              <a:tabLst/>
              <a:defRPr/>
            </a:pPr>
            <a:endParaRPr kumimoji="0" lang="it-IT" b="1" i="0" u="none" strike="noStrike" kern="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0" marR="0" lvl="0" indent="0" algn="just" defTabSz="1219170" rtl="0" eaLnBrk="1" fontAlgn="auto" latinLnBrk="0" hangingPunct="1">
              <a:lnSpc>
                <a:spcPct val="100000"/>
              </a:lnSpc>
              <a:spcBef>
                <a:spcPts val="0"/>
              </a:spcBef>
              <a:spcAft>
                <a:spcPts val="0"/>
              </a:spcAft>
              <a:buClr>
                <a:srgbClr val="000000"/>
              </a:buClr>
              <a:buSzPts val="1400"/>
              <a:buFontTx/>
              <a:buNone/>
              <a:tabLst/>
              <a:defRPr/>
            </a:pP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La </a:t>
            </a:r>
            <a:r>
              <a:rPr kumimoji="0" lang="it-IT" b="1" i="0" u="none" strike="noStrike" kern="1200" cap="none" spc="0" normalizeH="0" baseline="0" noProof="0" dirty="0">
                <a:ln>
                  <a:noFill/>
                </a:ln>
                <a:solidFill>
                  <a:srgbClr val="2195CE"/>
                </a:solidFill>
                <a:effectLst/>
                <a:uLnTx/>
                <a:uFillTx/>
                <a:latin typeface="Aptos (corpo)"/>
                <a:ea typeface="AUTHENTIC Sans 60" pitchFamily="2" charset="77"/>
                <a:cs typeface="Titillium Web"/>
                <a:sym typeface="Titillium Web"/>
              </a:rPr>
              <a:t>vidimazione del FIR avviene esclusivamente tramite il RENTRI</a:t>
            </a:r>
            <a:r>
              <a:rPr kumimoji="0" lang="it-IT" b="0" i="0" u="none" strike="noStrike" kern="1200" cap="none" spc="0" normalizeH="0" baseline="0" noProof="0" dirty="0">
                <a:ln>
                  <a:noFill/>
                </a:ln>
                <a:solidFill>
                  <a:srgbClr val="2195CE"/>
                </a:solidFill>
                <a:effectLst/>
                <a:uLnTx/>
                <a:uFillTx/>
                <a:latin typeface="Aptos (corpo)"/>
                <a:ea typeface="AUTHENTIC Sans 60" pitchFamily="2" charset="77"/>
                <a:cs typeface="Titillium Web"/>
                <a:sym typeface="Titillium Web"/>
              </a:rPr>
              <a:t>, </a:t>
            </a:r>
            <a:r>
              <a:rPr kumimoji="0" lang="it-IT" b="1" i="0" u="none" strike="noStrike" kern="1200" cap="none" spc="0" normalizeH="0" baseline="0" noProof="0" dirty="0">
                <a:ln>
                  <a:noFill/>
                </a:ln>
                <a:solidFill>
                  <a:srgbClr val="2195CE"/>
                </a:solidFill>
                <a:effectLst/>
                <a:uLnTx/>
                <a:uFillTx/>
                <a:latin typeface="Aptos (corpo)"/>
                <a:ea typeface="AUTHENTIC Sans 60" pitchFamily="2" charset="77"/>
                <a:cs typeface="Titillium Web"/>
                <a:sym typeface="Titillium Web"/>
              </a:rPr>
              <a:t>previa registrazione</a:t>
            </a:r>
            <a:r>
              <a:rPr kumimoji="0" lang="it-IT" b="0" i="0" u="none" strike="noStrike" kern="1200" cap="none" spc="0" normalizeH="0" baseline="0" noProof="0" dirty="0">
                <a:ln>
                  <a:noFill/>
                </a:ln>
                <a:solidFill>
                  <a:srgbClr val="2195CE"/>
                </a:solidFill>
                <a:effectLst/>
                <a:uLnTx/>
                <a:uFillTx/>
                <a:latin typeface="Aptos (corpo)"/>
                <a:ea typeface="AUTHENTIC Sans 60" pitchFamily="2" charset="77"/>
                <a:cs typeface="Titillium Web"/>
                <a:sym typeface="Titillium Web"/>
              </a:rPr>
              <a:t>.</a:t>
            </a:r>
          </a:p>
          <a:p>
            <a:pPr marL="0" marR="0" lvl="0" indent="0" algn="just" defTabSz="1219170" rtl="0" eaLnBrk="1" fontAlgn="auto" latinLnBrk="0" hangingPunct="1">
              <a:lnSpc>
                <a:spcPct val="100000"/>
              </a:lnSpc>
              <a:spcBef>
                <a:spcPts val="0"/>
              </a:spcBef>
              <a:spcAft>
                <a:spcPts val="0"/>
              </a:spcAft>
              <a:buClr>
                <a:srgbClr val="000000"/>
              </a:buClr>
              <a:buSzPts val="1400"/>
              <a:buFontTx/>
              <a:buNone/>
              <a:tabLst/>
              <a:defRPr/>
            </a:pPr>
            <a:endParaRPr kumimoji="0" lang="it-IT" b="1" i="0" u="none" strike="noStrike" kern="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0" marR="0" lvl="0" indent="0" algn="just" defTabSz="1219170" rtl="0" eaLnBrk="1" fontAlgn="auto" latinLnBrk="0" hangingPunct="1">
              <a:lnSpc>
                <a:spcPct val="100000"/>
              </a:lnSpc>
              <a:spcBef>
                <a:spcPts val="0"/>
              </a:spcBef>
              <a:spcAft>
                <a:spcPts val="0"/>
              </a:spcAft>
              <a:buClr>
                <a:srgbClr val="000000"/>
              </a:buClr>
              <a:buSzPts val="1400"/>
              <a:buFontTx/>
              <a:buNone/>
              <a:tabLst/>
              <a:defRPr/>
            </a:pPr>
            <a:r>
              <a:rPr kumimoji="0" lang="it-IT" b="1" i="0" u="none" strike="noStrike" kern="0" cap="none" spc="0" normalizeH="0" baseline="0" noProof="0" dirty="0">
                <a:ln>
                  <a:noFill/>
                </a:ln>
                <a:solidFill>
                  <a:srgbClr val="2195CE"/>
                </a:solidFill>
                <a:effectLst/>
                <a:uLnTx/>
                <a:uFillTx/>
                <a:latin typeface="Aptos (corpo)"/>
                <a:ea typeface="AUTHENTIC Sans 60" pitchFamily="2" charset="77"/>
                <a:cs typeface="Titillium Web"/>
                <a:sym typeface="Titillium Web"/>
              </a:rPr>
              <a:t>Il formulario può essere compilato a cura del trasportatore</a:t>
            </a:r>
            <a:r>
              <a:rPr kumimoji="0" lang="it-IT" b="0" i="0" u="none" strike="noStrike" kern="0" cap="none" spc="0" normalizeH="0" baseline="0" noProof="0" dirty="0">
                <a:ln>
                  <a:noFill/>
                </a:ln>
                <a:solidFill>
                  <a:srgbClr val="595959"/>
                </a:solidFill>
                <a:effectLst/>
                <a:uLnTx/>
                <a:uFillTx/>
                <a:latin typeface="Aptos (corpo)"/>
                <a:ea typeface="AUTHENTIC Sans 60" pitchFamily="2" charset="77"/>
                <a:cs typeface="Titillium Web"/>
                <a:sym typeface="Titillium Web"/>
              </a:rPr>
              <a:t>, a seguito di richiesta del produttore che rimane responsabile delle informazioni.</a:t>
            </a:r>
          </a:p>
        </p:txBody>
      </p:sp>
      <p:pic>
        <p:nvPicPr>
          <p:cNvPr id="69" name="Google Shape;69;p14"/>
          <p:cNvPicPr preferRelativeResize="0"/>
          <p:nvPr/>
        </p:nvPicPr>
        <p:blipFill>
          <a:blip r:embed="rId3" cstate="screen">
            <a:extLst>
              <a:ext uri="{28A0092B-C50C-407E-A947-70E740481C1C}">
                <a14:useLocalDpi xmlns:a14="http://schemas.microsoft.com/office/drawing/2010/main"/>
              </a:ext>
            </a:extLst>
          </a:blip>
          <a:srcRect/>
          <a:stretch/>
        </p:blipFill>
        <p:spPr>
          <a:xfrm>
            <a:off x="0" y="1695696"/>
            <a:ext cx="6096000" cy="3466608"/>
          </a:xfrm>
          <a:prstGeom prst="rect">
            <a:avLst/>
          </a:prstGeom>
          <a:noFill/>
          <a:ln>
            <a:noFill/>
          </a:ln>
        </p:spPr>
      </p:pic>
      <p:grpSp>
        <p:nvGrpSpPr>
          <p:cNvPr id="3" name="Gruppo 2">
            <a:extLst>
              <a:ext uri="{FF2B5EF4-FFF2-40B4-BE49-F238E27FC236}">
                <a16:creationId xmlns:a16="http://schemas.microsoft.com/office/drawing/2014/main" id="{32A52F5F-249F-7BC4-B726-B5885E2615CA}"/>
              </a:ext>
            </a:extLst>
          </p:cNvPr>
          <p:cNvGrpSpPr/>
          <p:nvPr/>
        </p:nvGrpSpPr>
        <p:grpSpPr>
          <a:xfrm>
            <a:off x="0" y="133740"/>
            <a:ext cx="10784114" cy="686631"/>
            <a:chOff x="0" y="133740"/>
            <a:chExt cx="10784114" cy="686631"/>
          </a:xfrm>
        </p:grpSpPr>
        <p:sp>
          <p:nvSpPr>
            <p:cNvPr id="5" name="CasellaDiTesto 4">
              <a:extLst>
                <a:ext uri="{FF2B5EF4-FFF2-40B4-BE49-F238E27FC236}">
                  <a16:creationId xmlns:a16="http://schemas.microsoft.com/office/drawing/2014/main" id="{BB84EE74-50D8-7E8B-9954-D8FC50E9AFAC}"/>
                </a:ext>
              </a:extLst>
            </p:cNvPr>
            <p:cNvSpPr txBox="1"/>
            <p:nvPr/>
          </p:nvSpPr>
          <p:spPr>
            <a:xfrm>
              <a:off x="313180" y="133740"/>
              <a:ext cx="10354819" cy="461665"/>
            </a:xfrm>
            <a:prstGeom prst="rect">
              <a:avLst/>
            </a:prstGeom>
            <a:noFill/>
          </p:spPr>
          <p:txBody>
            <a:bodyPr wrap="square" lIns="91440" tIns="45720" rIns="91440" bIns="45720" rtlCol="0" anchor="t">
              <a:spAutoFit/>
            </a:bodyPr>
            <a:lstStyle/>
            <a:p>
              <a:pPr>
                <a:defRPr/>
              </a:pPr>
              <a:r>
                <a:rPr lang="it-IT" sz="2400" b="1" kern="0" dirty="0">
                  <a:solidFill>
                    <a:srgbClr val="2195CE"/>
                  </a:solidFill>
                  <a:latin typeface="Aptos (corpo)"/>
                  <a:sym typeface="Titillium Web"/>
                </a:rPr>
                <a:t>Quali obblighi hanno oggi i produttori non tenuti all’iscrizione</a:t>
              </a:r>
            </a:p>
          </p:txBody>
        </p:sp>
        <p:cxnSp>
          <p:nvCxnSpPr>
            <p:cNvPr id="6" name="Connettore diritto 5">
              <a:extLst>
                <a:ext uri="{FF2B5EF4-FFF2-40B4-BE49-F238E27FC236}">
                  <a16:creationId xmlns:a16="http://schemas.microsoft.com/office/drawing/2014/main" id="{90105C9A-4F62-E5C9-85DB-00AAACD7B997}"/>
                </a:ext>
              </a:extLst>
            </p:cNvPr>
            <p:cNvCxnSpPr>
              <a:cxnSpLocks/>
            </p:cNvCxnSpPr>
            <p:nvPr/>
          </p:nvCxnSpPr>
          <p:spPr>
            <a:xfrm>
              <a:off x="0" y="820371"/>
              <a:ext cx="10784114"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7" name="Google Shape;111;p6">
            <a:extLst>
              <a:ext uri="{FF2B5EF4-FFF2-40B4-BE49-F238E27FC236}">
                <a16:creationId xmlns:a16="http://schemas.microsoft.com/office/drawing/2014/main" id="{DB59D754-C965-E721-D776-34A988F4811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Tree>
    <p:extLst>
      <p:ext uri="{BB962C8B-B14F-4D97-AF65-F5344CB8AC3E}">
        <p14:creationId xmlns:p14="http://schemas.microsoft.com/office/powerpoint/2010/main" val="28000302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3" name="Google Shape;98;p17">
            <a:extLst>
              <a:ext uri="{FF2B5EF4-FFF2-40B4-BE49-F238E27FC236}">
                <a16:creationId xmlns:a16="http://schemas.microsoft.com/office/drawing/2014/main" id="{2913949D-FB8B-3A01-96AE-97328CE067CE}"/>
              </a:ext>
            </a:extLst>
          </p:cNvPr>
          <p:cNvSpPr txBox="1">
            <a:spLocks/>
          </p:cNvSpPr>
          <p:nvPr/>
        </p:nvSpPr>
        <p:spPr>
          <a:xfrm>
            <a:off x="11114999" y="6236281"/>
            <a:ext cx="731600" cy="5248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a:defRPr/>
            </a:pPr>
            <a:fld id="{00000000-1234-1234-1234-123412341234}" type="slidenum">
              <a:rPr lang="it" sz="800" smtClean="0">
                <a:solidFill>
                  <a:prstClr val="black">
                    <a:tint val="82000"/>
                  </a:prstClr>
                </a:solidFill>
                <a:latin typeface="Aptos" panose="02110004020202020204"/>
                <a:ea typeface="+mn-ea"/>
                <a:cs typeface="+mn-cs"/>
              </a:rPr>
              <a:pPr>
                <a:defRPr/>
              </a:pPr>
              <a:t>2</a:t>
            </a:fld>
            <a:endParaRPr lang="it" sz="800" dirty="0">
              <a:solidFill>
                <a:prstClr val="black">
                  <a:tint val="82000"/>
                </a:prstClr>
              </a:solidFill>
              <a:latin typeface="Aptos" panose="02110004020202020204"/>
              <a:ea typeface="+mn-ea"/>
              <a:cs typeface="+mn-cs"/>
            </a:endParaRPr>
          </a:p>
        </p:txBody>
      </p:sp>
      <p:pic>
        <p:nvPicPr>
          <p:cNvPr id="5" name="Google Shape;111;p6">
            <a:extLst>
              <a:ext uri="{FF2B5EF4-FFF2-40B4-BE49-F238E27FC236}">
                <a16:creationId xmlns:a16="http://schemas.microsoft.com/office/drawing/2014/main" id="{EA56C262-49E8-CB38-7515-E402B4A12FE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grpSp>
        <p:nvGrpSpPr>
          <p:cNvPr id="2" name="Gruppo 1">
            <a:extLst>
              <a:ext uri="{FF2B5EF4-FFF2-40B4-BE49-F238E27FC236}">
                <a16:creationId xmlns:a16="http://schemas.microsoft.com/office/drawing/2014/main" id="{4F4F43AB-3591-AE11-2B85-6E4D4C49AB4E}"/>
              </a:ext>
            </a:extLst>
          </p:cNvPr>
          <p:cNvGrpSpPr/>
          <p:nvPr/>
        </p:nvGrpSpPr>
        <p:grpSpPr>
          <a:xfrm>
            <a:off x="0" y="143385"/>
            <a:ext cx="8618806" cy="676986"/>
            <a:chOff x="0" y="143385"/>
            <a:chExt cx="8618806" cy="676986"/>
          </a:xfrm>
        </p:grpSpPr>
        <p:sp>
          <p:nvSpPr>
            <p:cNvPr id="6" name="CasellaDiTesto 5">
              <a:extLst>
                <a:ext uri="{FF2B5EF4-FFF2-40B4-BE49-F238E27FC236}">
                  <a16:creationId xmlns:a16="http://schemas.microsoft.com/office/drawing/2014/main" id="{2AB491F0-E97C-E822-9C4D-AB7B467246E5}"/>
                </a:ext>
              </a:extLst>
            </p:cNvPr>
            <p:cNvSpPr txBox="1"/>
            <p:nvPr/>
          </p:nvSpPr>
          <p:spPr>
            <a:xfrm>
              <a:off x="313181" y="143385"/>
              <a:ext cx="6860511"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corpo)"/>
                </a:rPr>
                <a:t>Percorso formativo – Sesta edizione</a:t>
              </a:r>
              <a:endParaRPr kumimoji="0" lang="it-IT" sz="1800" b="0" i="0" u="none" strike="noStrike" kern="1200" cap="none" spc="0" normalizeH="0" baseline="0" noProof="0" dirty="0">
                <a:ln>
                  <a:noFill/>
                </a:ln>
                <a:solidFill>
                  <a:srgbClr val="000000"/>
                </a:solidFill>
                <a:effectLst/>
                <a:uLnTx/>
                <a:uFillTx/>
                <a:latin typeface="Aptos (corpo)"/>
              </a:endParaRPr>
            </a:p>
          </p:txBody>
        </p:sp>
        <p:cxnSp>
          <p:nvCxnSpPr>
            <p:cNvPr id="7" name="Connettore diritto 6">
              <a:extLst>
                <a:ext uri="{FF2B5EF4-FFF2-40B4-BE49-F238E27FC236}">
                  <a16:creationId xmlns:a16="http://schemas.microsoft.com/office/drawing/2014/main" id="{8203BBD0-9ED2-0DB1-3248-5DB2EE8A2718}"/>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4" name="Immagine 3" descr="Immagine che contiene testo, tazza di caffè, schermata, computer&#10;&#10;Descrizione generata automaticamente">
            <a:extLst>
              <a:ext uri="{FF2B5EF4-FFF2-40B4-BE49-F238E27FC236}">
                <a16:creationId xmlns:a16="http://schemas.microsoft.com/office/drawing/2014/main" id="{C94BE900-3DF8-44B5-7B65-03A929FCD0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7086" y="1035693"/>
            <a:ext cx="4868419" cy="2621944"/>
          </a:xfrm>
          <a:prstGeom prst="rect">
            <a:avLst/>
          </a:prstGeom>
        </p:spPr>
      </p:pic>
      <p:sp>
        <p:nvSpPr>
          <p:cNvPr id="8" name="CasellaDiTesto 7">
            <a:extLst>
              <a:ext uri="{FF2B5EF4-FFF2-40B4-BE49-F238E27FC236}">
                <a16:creationId xmlns:a16="http://schemas.microsoft.com/office/drawing/2014/main" id="{376AAF60-EF02-EA9C-291B-B56FE80E2780}"/>
              </a:ext>
            </a:extLst>
          </p:cNvPr>
          <p:cNvSpPr txBox="1"/>
          <p:nvPr/>
        </p:nvSpPr>
        <p:spPr>
          <a:xfrm>
            <a:off x="6102704" y="909620"/>
            <a:ext cx="518208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indent="0" algn="just" defTabSz="1219170" fontAlgn="auto">
              <a:lnSpc>
                <a:spcPct val="100000"/>
              </a:lnSpc>
              <a:spcBef>
                <a:spcPts val="0"/>
              </a:spcBef>
              <a:spcAft>
                <a:spcPts val="0"/>
              </a:spcAft>
              <a:buClr>
                <a:srgbClr val="000000"/>
              </a:buClr>
              <a:buSzPts val="1400"/>
              <a:buFontTx/>
              <a:buNone/>
              <a:tabLst/>
              <a:defRPr/>
            </a:pPr>
            <a:r>
              <a:rPr lang="it-IT" kern="0" dirty="0">
                <a:solidFill>
                  <a:srgbClr val="595959"/>
                </a:solidFill>
                <a:latin typeface="Aptos" panose="020B0004020202020204" pitchFamily="34" charset="0"/>
              </a:rPr>
              <a:t>In vista del </a:t>
            </a:r>
            <a:r>
              <a:rPr lang="it-IT" b="1" kern="0" dirty="0">
                <a:solidFill>
                  <a:srgbClr val="595959"/>
                </a:solidFill>
                <a:latin typeface="Aptos" panose="020B0004020202020204" pitchFamily="34" charset="0"/>
              </a:rPr>
              <a:t>13 febbraio 2026,</a:t>
            </a:r>
            <a:r>
              <a:rPr lang="it-IT" kern="0" dirty="0">
                <a:solidFill>
                  <a:srgbClr val="595959"/>
                </a:solidFill>
                <a:latin typeface="Aptos" panose="020B0004020202020204" pitchFamily="34" charset="0"/>
              </a:rPr>
              <a:t> la Segreteria dell’Albo nazionale gestori ambientali ha avviato un </a:t>
            </a:r>
            <a:r>
              <a:rPr lang="it-IT" b="1" kern="0" dirty="0">
                <a:solidFill>
                  <a:srgbClr val="595959"/>
                </a:solidFill>
                <a:latin typeface="Aptos" panose="020B0004020202020204" pitchFamily="34" charset="0"/>
              </a:rPr>
              <a:t>sesto percorso formativo </a:t>
            </a:r>
            <a:r>
              <a:rPr lang="it-IT" kern="0" dirty="0">
                <a:solidFill>
                  <a:srgbClr val="595959"/>
                </a:solidFill>
                <a:latin typeface="Aptos" panose="020B0004020202020204" pitchFamily="34" charset="0"/>
              </a:rPr>
              <a:t>rivolto:</a:t>
            </a:r>
          </a:p>
          <a:p>
            <a:pPr marL="285750" marR="0" lvl="0" indent="-285750" algn="just" defTabSz="1219170" fontAlgn="auto">
              <a:lnSpc>
                <a:spcPct val="100000"/>
              </a:lnSpc>
              <a:spcBef>
                <a:spcPts val="0"/>
              </a:spcBef>
              <a:spcAft>
                <a:spcPts val="0"/>
              </a:spcAft>
              <a:buClr>
                <a:srgbClr val="000000"/>
              </a:buClr>
              <a:buSzPts val="1400"/>
              <a:buFont typeface="Wingdings" panose="05000000000000000000" pitchFamily="2" charset="2"/>
              <a:buChar char="Ø"/>
              <a:tabLst/>
              <a:defRPr/>
            </a:pPr>
            <a:r>
              <a:rPr lang="it-IT" kern="0" dirty="0">
                <a:solidFill>
                  <a:srgbClr val="595959"/>
                </a:solidFill>
                <a:latin typeface="Aptos" panose="020B0004020202020204" pitchFamily="34" charset="0"/>
              </a:rPr>
              <a:t>ai  </a:t>
            </a:r>
            <a:r>
              <a:rPr lang="it-IT" b="1" kern="0" dirty="0">
                <a:solidFill>
                  <a:srgbClr val="595959"/>
                </a:solidFill>
                <a:latin typeface="Aptos" panose="020B0004020202020204" pitchFamily="34" charset="0"/>
              </a:rPr>
              <a:t>produttori</a:t>
            </a:r>
            <a:r>
              <a:rPr lang="it-IT" kern="0" dirty="0">
                <a:solidFill>
                  <a:srgbClr val="595959"/>
                </a:solidFill>
                <a:latin typeface="Aptos" panose="020B0004020202020204" pitchFamily="34" charset="0"/>
              </a:rPr>
              <a:t> </a:t>
            </a:r>
            <a:r>
              <a:rPr lang="it-IT" b="1" kern="0" dirty="0">
                <a:solidFill>
                  <a:srgbClr val="595959"/>
                </a:solidFill>
                <a:latin typeface="Aptos" panose="020B0004020202020204" pitchFamily="34" charset="0"/>
              </a:rPr>
              <a:t>di rifiuti pericolosi fino a 10 dipendenti</a:t>
            </a:r>
            <a:r>
              <a:rPr lang="it-IT" kern="0" dirty="0">
                <a:solidFill>
                  <a:srgbClr val="595959"/>
                </a:solidFill>
                <a:latin typeface="Aptos" panose="020B0004020202020204" pitchFamily="34" charset="0"/>
              </a:rPr>
              <a:t> per fornire loro indicazioni sul nuovo sistema di tracciabilità e sui servizi di supporto messi a disposizione dal RENTRI</a:t>
            </a:r>
          </a:p>
          <a:p>
            <a:pPr marL="285750" marR="0" lvl="0" indent="-285750" algn="just" defTabSz="1219170" fontAlgn="auto">
              <a:lnSpc>
                <a:spcPct val="100000"/>
              </a:lnSpc>
              <a:spcBef>
                <a:spcPts val="0"/>
              </a:spcBef>
              <a:spcAft>
                <a:spcPts val="0"/>
              </a:spcAft>
              <a:buClr>
                <a:srgbClr val="000000"/>
              </a:buClr>
              <a:buSzPts val="1400"/>
              <a:buFont typeface="Wingdings" panose="05000000000000000000" pitchFamily="2" charset="2"/>
              <a:buChar char="Ø"/>
              <a:tabLst/>
              <a:defRPr/>
            </a:pPr>
            <a:r>
              <a:rPr lang="it-IT" kern="0" dirty="0">
                <a:solidFill>
                  <a:srgbClr val="595959"/>
                </a:solidFill>
                <a:latin typeface="Aptos" panose="020B0004020202020204" pitchFamily="34" charset="0"/>
              </a:rPr>
              <a:t>a </a:t>
            </a:r>
            <a:r>
              <a:rPr lang="it-IT" b="1" kern="0" dirty="0">
                <a:solidFill>
                  <a:srgbClr val="595959"/>
                </a:solidFill>
                <a:latin typeface="Aptos" panose="020B0004020202020204" pitchFamily="34" charset="0"/>
              </a:rPr>
              <a:t>tutti i soggetti tenuti all’utilizzo del FIR digitale </a:t>
            </a:r>
            <a:r>
              <a:rPr lang="it-IT" kern="0" dirty="0">
                <a:solidFill>
                  <a:srgbClr val="595959"/>
                </a:solidFill>
                <a:latin typeface="Aptos" panose="020B0004020202020204" pitchFamily="34" charset="0"/>
              </a:rPr>
              <a:t>con indicazioni sui servizi di supporto e l’APP del RENTRI.</a:t>
            </a:r>
          </a:p>
        </p:txBody>
      </p:sp>
      <p:sp>
        <p:nvSpPr>
          <p:cNvPr id="9" name="CasellaDiTesto 8">
            <a:extLst>
              <a:ext uri="{FF2B5EF4-FFF2-40B4-BE49-F238E27FC236}">
                <a16:creationId xmlns:a16="http://schemas.microsoft.com/office/drawing/2014/main" id="{DDB1C3A8-62BF-1017-266E-F21D216A6E68}"/>
              </a:ext>
            </a:extLst>
          </p:cNvPr>
          <p:cNvSpPr txBox="1"/>
          <p:nvPr/>
        </p:nvSpPr>
        <p:spPr>
          <a:xfrm>
            <a:off x="515406" y="4048941"/>
            <a:ext cx="518208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defTabSz="1219170">
              <a:buClr>
                <a:srgbClr val="000000"/>
              </a:buClr>
              <a:buSzPts val="1400"/>
              <a:defRPr/>
            </a:pPr>
            <a:r>
              <a:rPr lang="it-IT" kern="0" dirty="0">
                <a:solidFill>
                  <a:srgbClr val="595959"/>
                </a:solidFill>
                <a:latin typeface="Aptos" panose="020B0004020202020204" pitchFamily="34" charset="0"/>
              </a:rPr>
              <a:t>Sono previsti </a:t>
            </a:r>
            <a:r>
              <a:rPr lang="it-IT" b="1" kern="0" dirty="0">
                <a:solidFill>
                  <a:srgbClr val="595959"/>
                </a:solidFill>
                <a:latin typeface="Aptos" panose="020B0004020202020204" pitchFamily="34" charset="0"/>
              </a:rPr>
              <a:t>7 webinar </a:t>
            </a:r>
            <a:r>
              <a:rPr lang="it-IT" kern="0" dirty="0">
                <a:solidFill>
                  <a:srgbClr val="595959"/>
                </a:solidFill>
                <a:latin typeface="Aptos" panose="020B0004020202020204" pitchFamily="34" charset="0"/>
              </a:rPr>
              <a:t>la cui </a:t>
            </a:r>
            <a:r>
              <a:rPr lang="it-IT" b="1" kern="0" dirty="0">
                <a:solidFill>
                  <a:srgbClr val="595959"/>
                </a:solidFill>
                <a:latin typeface="Aptos" panose="020B0004020202020204" pitchFamily="34" charset="0"/>
              </a:rPr>
              <a:t>partecipazione</a:t>
            </a:r>
            <a:r>
              <a:rPr lang="it-IT" kern="0" dirty="0">
                <a:solidFill>
                  <a:srgbClr val="595959"/>
                </a:solidFill>
                <a:latin typeface="Aptos" panose="020B0004020202020204" pitchFamily="34" charset="0"/>
              </a:rPr>
              <a:t> è completamente </a:t>
            </a:r>
            <a:r>
              <a:rPr lang="it-IT" b="1" kern="0" dirty="0">
                <a:solidFill>
                  <a:srgbClr val="595959"/>
                </a:solidFill>
                <a:latin typeface="Aptos" panose="020B0004020202020204" pitchFamily="34" charset="0"/>
              </a:rPr>
              <a:t>gratuita</a:t>
            </a:r>
            <a:r>
              <a:rPr lang="it-IT" kern="0" dirty="0">
                <a:solidFill>
                  <a:srgbClr val="595959"/>
                </a:solidFill>
                <a:latin typeface="Aptos" panose="020B0004020202020204" pitchFamily="34" charset="0"/>
              </a:rPr>
              <a:t> e aperta a tutti i soggetti interessati.</a:t>
            </a:r>
          </a:p>
          <a:p>
            <a:pPr algn="just" defTabSz="1219170">
              <a:buClr>
                <a:srgbClr val="000000"/>
              </a:buClr>
              <a:buSzPts val="1400"/>
              <a:defRPr/>
            </a:pPr>
            <a:r>
              <a:rPr lang="it-IT" kern="0" dirty="0">
                <a:solidFill>
                  <a:srgbClr val="595959"/>
                </a:solidFill>
                <a:latin typeface="Aptos" panose="020B0004020202020204" pitchFamily="34" charset="0"/>
              </a:rPr>
              <a:t>Il materiale didattico utilizzato è stato validato dal Ministero dell’Ambiente e della Sicurezza Energetica e dall’ Albo nazionale gestori ambientali ed è disponibile sul sito del RENTRI.</a:t>
            </a:r>
          </a:p>
        </p:txBody>
      </p:sp>
      <p:pic>
        <p:nvPicPr>
          <p:cNvPr id="10" name="Immagine 9" descr="Immagine che contiene testo, computer, schermata, tazza di caffè&#10;&#10;Descrizione generata automaticamente">
            <a:extLst>
              <a:ext uri="{FF2B5EF4-FFF2-40B4-BE49-F238E27FC236}">
                <a16:creationId xmlns:a16="http://schemas.microsoft.com/office/drawing/2014/main" id="{9CC36B1C-46F4-BFA4-9C6C-537B36142D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13441" y="3973651"/>
            <a:ext cx="4801558" cy="2603394"/>
          </a:xfrm>
          <a:prstGeom prst="rect">
            <a:avLst/>
          </a:prstGeom>
        </p:spPr>
      </p:pic>
    </p:spTree>
    <p:extLst>
      <p:ext uri="{BB962C8B-B14F-4D97-AF65-F5344CB8AC3E}">
        <p14:creationId xmlns:p14="http://schemas.microsoft.com/office/powerpoint/2010/main" val="319349283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
          <a:extLst>
            <a:ext uri="{FF2B5EF4-FFF2-40B4-BE49-F238E27FC236}">
              <a16:creationId xmlns:a16="http://schemas.microsoft.com/office/drawing/2014/main" id="{43036C46-A001-0BEE-F534-E5067A575F37}"/>
            </a:ext>
          </a:extLst>
        </p:cNvPr>
        <p:cNvGrpSpPr/>
        <p:nvPr/>
      </p:nvGrpSpPr>
      <p:grpSpPr>
        <a:xfrm>
          <a:off x="0" y="0"/>
          <a:ext cx="0" cy="0"/>
          <a:chOff x="0" y="0"/>
          <a:chExt cx="0" cy="0"/>
        </a:xfrm>
      </p:grpSpPr>
      <p:pic>
        <p:nvPicPr>
          <p:cNvPr id="50" name="Google Shape;50;p1">
            <a:extLst>
              <a:ext uri="{FF2B5EF4-FFF2-40B4-BE49-F238E27FC236}">
                <a16:creationId xmlns:a16="http://schemas.microsoft.com/office/drawing/2014/main" id="{DD16F7FC-F197-A8F4-779E-14E071812A8E}"/>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0" y="0"/>
            <a:ext cx="12191999" cy="5274164"/>
          </a:xfrm>
          <a:prstGeom prst="rect">
            <a:avLst/>
          </a:prstGeom>
          <a:noFill/>
          <a:ln>
            <a:noFill/>
          </a:ln>
        </p:spPr>
      </p:pic>
      <p:sp>
        <p:nvSpPr>
          <p:cNvPr id="51" name="Google Shape;51;p1">
            <a:extLst>
              <a:ext uri="{FF2B5EF4-FFF2-40B4-BE49-F238E27FC236}">
                <a16:creationId xmlns:a16="http://schemas.microsoft.com/office/drawing/2014/main" id="{8C2378C1-AF7C-3546-F7A3-3FF13337B2B6}"/>
              </a:ext>
            </a:extLst>
          </p:cNvPr>
          <p:cNvSpPr/>
          <p:nvPr/>
        </p:nvSpPr>
        <p:spPr>
          <a:xfrm>
            <a:off x="0" y="-6036"/>
            <a:ext cx="12230400" cy="5280200"/>
          </a:xfrm>
          <a:prstGeom prst="rect">
            <a:avLst/>
          </a:prstGeom>
          <a:solidFill>
            <a:srgbClr val="000000">
              <a:alpha val="39607"/>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2" name="Google Shape;52;p1">
            <a:extLst>
              <a:ext uri="{FF2B5EF4-FFF2-40B4-BE49-F238E27FC236}">
                <a16:creationId xmlns:a16="http://schemas.microsoft.com/office/drawing/2014/main" id="{B03B0DD8-A355-79EA-94DA-6364F1A9C2BE}"/>
              </a:ext>
            </a:extLst>
          </p:cNvPr>
          <p:cNvSpPr txBox="1"/>
          <p:nvPr/>
        </p:nvSpPr>
        <p:spPr>
          <a:xfrm>
            <a:off x="0" y="2687038"/>
            <a:ext cx="12192000" cy="1169511"/>
          </a:xfrm>
          <a:prstGeom prst="rect">
            <a:avLst/>
          </a:prstGeom>
          <a:noFill/>
          <a:ln>
            <a:noFill/>
          </a:ln>
        </p:spPr>
        <p:txBody>
          <a:bodyPr spcFirstLastPara="1" wrap="square" lIns="121900" tIns="121900" rIns="121900" bIns="121900" anchor="t" anchorCtr="0">
            <a:spAutoFit/>
          </a:bodyPr>
          <a:lstStyle/>
          <a:p>
            <a:pPr algn="ctr">
              <a:buClr>
                <a:srgbClr val="000000"/>
              </a:buClr>
              <a:buSzPts val="3600"/>
              <a:defRPr/>
            </a:pPr>
            <a:r>
              <a:rPr lang="it-IT" sz="2400" b="1" dirty="0">
                <a:solidFill>
                  <a:schemeClr val="lt1"/>
                </a:solidFill>
                <a:latin typeface="Aptos (corpo)"/>
                <a:sym typeface="Arial"/>
              </a:rPr>
              <a:t>ACCESSO ALL’AREA RISERVATA OPERATORI </a:t>
            </a:r>
          </a:p>
          <a:p>
            <a:pPr algn="ctr">
              <a:buClr>
                <a:srgbClr val="000000"/>
              </a:buClr>
              <a:buSzPts val="3600"/>
              <a:defRPr/>
            </a:pPr>
            <a:r>
              <a:rPr lang="it-IT" sz="2400" b="1" dirty="0">
                <a:solidFill>
                  <a:schemeClr val="lt1"/>
                </a:solidFill>
                <a:latin typeface="Aptos (corpo)"/>
                <a:sym typeface="Arial"/>
              </a:rPr>
              <a:t>PER L’ISCRIZIONE AL RENTRI</a:t>
            </a:r>
            <a:endParaRPr lang="it-IT" sz="2400" b="1" dirty="0">
              <a:solidFill>
                <a:schemeClr val="lt1"/>
              </a:solidFill>
              <a:latin typeface="Aptos (corpo)"/>
            </a:endParaRPr>
          </a:p>
          <a:p>
            <a:pPr marL="0" marR="0" lvl="0" indent="0" algn="ctr" defTabSz="914400" rtl="0" eaLnBrk="1" fontAlgn="auto" latinLnBrk="0" hangingPunct="1">
              <a:lnSpc>
                <a:spcPct val="100000"/>
              </a:lnSpc>
              <a:spcBef>
                <a:spcPts val="0"/>
              </a:spcBef>
              <a:spcAft>
                <a:spcPts val="0"/>
              </a:spcAft>
              <a:buClr>
                <a:srgbClr val="000000"/>
              </a:buClr>
              <a:buSzPts val="3600"/>
              <a:buFontTx/>
              <a:buNone/>
              <a:tabLst/>
              <a:defRPr/>
            </a:pPr>
            <a:endParaRPr kumimoji="0" lang="it-IT"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3" name="Google Shape;53;p1">
            <a:extLst>
              <a:ext uri="{FF2B5EF4-FFF2-40B4-BE49-F238E27FC236}">
                <a16:creationId xmlns:a16="http://schemas.microsoft.com/office/drawing/2014/main" id="{3E686535-90B1-1829-3C13-55D8E46586B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r="-1121"/>
          <a:stretch/>
        </p:blipFill>
        <p:spPr>
          <a:xfrm>
            <a:off x="3622851" y="1088041"/>
            <a:ext cx="4946300" cy="985200"/>
          </a:xfrm>
          <a:prstGeom prst="rect">
            <a:avLst/>
          </a:prstGeom>
          <a:noFill/>
          <a:ln>
            <a:noFill/>
          </a:ln>
        </p:spPr>
      </p:pic>
      <p:grpSp>
        <p:nvGrpSpPr>
          <p:cNvPr id="2" name="Gruppo 1">
            <a:extLst>
              <a:ext uri="{FF2B5EF4-FFF2-40B4-BE49-F238E27FC236}">
                <a16:creationId xmlns:a16="http://schemas.microsoft.com/office/drawing/2014/main" id="{DC9FA550-A814-032F-DF45-B54F16F75DE1}"/>
              </a:ext>
            </a:extLst>
          </p:cNvPr>
          <p:cNvGrpSpPr/>
          <p:nvPr/>
        </p:nvGrpSpPr>
        <p:grpSpPr>
          <a:xfrm>
            <a:off x="246209" y="5495030"/>
            <a:ext cx="11771000" cy="1103546"/>
            <a:chOff x="246209" y="5495030"/>
            <a:chExt cx="11771000" cy="1103546"/>
          </a:xfrm>
        </p:grpSpPr>
        <p:pic>
          <p:nvPicPr>
            <p:cNvPr id="3" name="Google Shape;54;p1">
              <a:extLst>
                <a:ext uri="{FF2B5EF4-FFF2-40B4-BE49-F238E27FC236}">
                  <a16:creationId xmlns:a16="http://schemas.microsoft.com/office/drawing/2014/main" id="{7276068D-03C2-0280-A15B-A0BACF744F3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0143" y="5982976"/>
              <a:ext cx="3989709" cy="615600"/>
            </a:xfrm>
            <a:prstGeom prst="rect">
              <a:avLst/>
            </a:prstGeom>
            <a:noFill/>
            <a:ln>
              <a:noFill/>
            </a:ln>
          </p:spPr>
        </p:pic>
        <p:sp>
          <p:nvSpPr>
            <p:cNvPr id="4" name="Google Shape;55;p1">
              <a:extLst>
                <a:ext uri="{FF2B5EF4-FFF2-40B4-BE49-F238E27FC236}">
                  <a16:creationId xmlns:a16="http://schemas.microsoft.com/office/drawing/2014/main" id="{A05E3CC4-FFB8-6D4C-C565-F33FEAC8C53C}"/>
                </a:ext>
              </a:extLst>
            </p:cNvPr>
            <p:cNvSpPr txBox="1"/>
            <p:nvPr/>
          </p:nvSpPr>
          <p:spPr>
            <a:xfrm>
              <a:off x="246209" y="5495030"/>
              <a:ext cx="2825600" cy="47194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it-IT" sz="1467" b="0" i="0" u="none" strike="noStrike" kern="1200" cap="none" spc="0" normalizeH="0" baseline="0" noProof="0">
                  <a:ln>
                    <a:noFill/>
                  </a:ln>
                  <a:solidFill>
                    <a:srgbClr val="44515F"/>
                  </a:solidFill>
                  <a:effectLst/>
                  <a:uLnTx/>
                  <a:uFillTx/>
                  <a:latin typeface="AUTHENTIC Sans 60"/>
                  <a:ea typeface="Arial"/>
                  <a:cs typeface="Arial"/>
                  <a:sym typeface="Arial"/>
                </a:rPr>
                <a:t>sito gestito da</a:t>
              </a:r>
              <a:endParaRPr kumimoji="0" sz="1467" b="0" i="0" u="none" strike="noStrike" kern="1200" cap="none" spc="0" normalizeH="0" baseline="0" noProof="0">
                <a:ln>
                  <a:noFill/>
                </a:ln>
                <a:solidFill>
                  <a:srgbClr val="44515F"/>
                </a:solidFill>
                <a:effectLst/>
                <a:uLnTx/>
                <a:uFillTx/>
                <a:latin typeface="AUTHENTIC Sans 60"/>
                <a:ea typeface="Arial"/>
                <a:cs typeface="Arial"/>
                <a:sym typeface="Arial"/>
              </a:endParaRPr>
            </a:p>
          </p:txBody>
        </p:sp>
        <p:pic>
          <p:nvPicPr>
            <p:cNvPr id="5" name="Google Shape;56;p1">
              <a:extLst>
                <a:ext uri="{FF2B5EF4-FFF2-40B4-BE49-F238E27FC236}">
                  <a16:creationId xmlns:a16="http://schemas.microsoft.com/office/drawing/2014/main" id="{DA3B4CF3-BEBE-27A8-9F68-5A16CCAC90CC}"/>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465194" y="6054775"/>
              <a:ext cx="3415749" cy="472000"/>
            </a:xfrm>
            <a:prstGeom prst="rect">
              <a:avLst/>
            </a:prstGeom>
            <a:noFill/>
            <a:ln>
              <a:noFill/>
            </a:ln>
          </p:spPr>
        </p:pic>
        <p:sp>
          <p:nvSpPr>
            <p:cNvPr id="6" name="Google Shape;57;p1">
              <a:extLst>
                <a:ext uri="{FF2B5EF4-FFF2-40B4-BE49-F238E27FC236}">
                  <a16:creationId xmlns:a16="http://schemas.microsoft.com/office/drawing/2014/main" id="{651AC9DD-DA7A-DD7B-5C51-14B64296316A}"/>
                </a:ext>
              </a:extLst>
            </p:cNvPr>
            <p:cNvSpPr txBox="1"/>
            <p:nvPr/>
          </p:nvSpPr>
          <p:spPr>
            <a:xfrm>
              <a:off x="9191609" y="5495030"/>
              <a:ext cx="2825600" cy="471948"/>
            </a:xfrm>
            <a:prstGeom prst="rect">
              <a:avLst/>
            </a:prstGeom>
            <a:noFill/>
            <a:ln>
              <a:noFill/>
            </a:ln>
          </p:spPr>
          <p:txBody>
            <a:bodyPr spcFirstLastPara="1" wrap="square" lIns="121900" tIns="121900" rIns="121900" bIns="1219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Tx/>
                <a:buNone/>
                <a:tabLst/>
                <a:defRPr/>
              </a:pPr>
              <a:r>
                <a:rPr kumimoji="0" lang="it-IT" sz="1467" b="0" i="0" u="none" strike="noStrike" kern="1200" cap="none" spc="0" normalizeH="0" baseline="0" noProof="0">
                  <a:ln>
                    <a:noFill/>
                  </a:ln>
                  <a:solidFill>
                    <a:srgbClr val="44515F"/>
                  </a:solidFill>
                  <a:effectLst/>
                  <a:uLnTx/>
                  <a:uFillTx/>
                  <a:latin typeface="AUTHENTIC Sans 60"/>
                  <a:ea typeface="Arial"/>
                  <a:cs typeface="Arial"/>
                  <a:sym typeface="Arial"/>
                </a:rPr>
                <a:t>con il supporto di</a:t>
              </a:r>
              <a:endParaRPr kumimoji="0" sz="1467" b="0" i="0" u="none" strike="noStrike" kern="1200" cap="none" spc="0" normalizeH="0" baseline="0" noProof="0">
                <a:ln>
                  <a:noFill/>
                </a:ln>
                <a:solidFill>
                  <a:srgbClr val="44515F"/>
                </a:solidFill>
                <a:effectLst/>
                <a:uLnTx/>
                <a:uFillTx/>
                <a:latin typeface="AUTHENTIC Sans 60"/>
                <a:ea typeface="Arial"/>
                <a:cs typeface="Arial"/>
                <a:sym typeface="Arial"/>
              </a:endParaRPr>
            </a:p>
          </p:txBody>
        </p:sp>
      </p:grpSp>
    </p:spTree>
    <p:extLst>
      <p:ext uri="{BB962C8B-B14F-4D97-AF65-F5344CB8AC3E}">
        <p14:creationId xmlns:p14="http://schemas.microsoft.com/office/powerpoint/2010/main" val="350735180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7C9B6509-4AAA-B6B7-10A2-B9DB24ACD5BF}"/>
            </a:ext>
          </a:extLst>
        </p:cNvPr>
        <p:cNvGrpSpPr/>
        <p:nvPr/>
      </p:nvGrpSpPr>
      <p:grpSpPr>
        <a:xfrm>
          <a:off x="0" y="0"/>
          <a:ext cx="0" cy="0"/>
          <a:chOff x="0" y="0"/>
          <a:chExt cx="0" cy="0"/>
        </a:xfrm>
      </p:grpSpPr>
      <p:pic>
        <p:nvPicPr>
          <p:cNvPr id="19" name="Immagine 18" descr="Immagine che contiene testo, schermata, Carattere, Sistema operativo&#10;&#10;Descrizione generata automaticamente">
            <a:extLst>
              <a:ext uri="{FF2B5EF4-FFF2-40B4-BE49-F238E27FC236}">
                <a16:creationId xmlns:a16="http://schemas.microsoft.com/office/drawing/2014/main" id="{4FAE0EF5-0C62-8AB7-1651-D344AC7401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38053" y="1348027"/>
            <a:ext cx="6390158" cy="3810573"/>
          </a:xfrm>
          <a:prstGeom prst="rect">
            <a:avLst/>
          </a:prstGeom>
        </p:spPr>
      </p:pic>
      <p:sp>
        <p:nvSpPr>
          <p:cNvPr id="107" name="Google Shape;107;p6">
            <a:extLst>
              <a:ext uri="{FF2B5EF4-FFF2-40B4-BE49-F238E27FC236}">
                <a16:creationId xmlns:a16="http://schemas.microsoft.com/office/drawing/2014/main" id="{52CF8773-DEAA-A3CA-B093-3786BBD2704A}"/>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21</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3" name="Immagine 2" descr="Immagine che contiene testo, schermata, Sito Web, Pagina Web&#10;&#10;Descrizione generata automaticamente">
            <a:extLst>
              <a:ext uri="{FF2B5EF4-FFF2-40B4-BE49-F238E27FC236}">
                <a16:creationId xmlns:a16="http://schemas.microsoft.com/office/drawing/2014/main" id="{225E7289-3AB2-232C-22DC-BD3CF73A15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1"/>
          <a:stretch/>
        </p:blipFill>
        <p:spPr>
          <a:xfrm>
            <a:off x="158314" y="1348028"/>
            <a:ext cx="5039328" cy="3824796"/>
          </a:xfrm>
          <a:prstGeom prst="rect">
            <a:avLst/>
          </a:prstGeom>
        </p:spPr>
      </p:pic>
      <p:sp>
        <p:nvSpPr>
          <p:cNvPr id="4" name="Freccia a destra 3">
            <a:extLst>
              <a:ext uri="{FF2B5EF4-FFF2-40B4-BE49-F238E27FC236}">
                <a16:creationId xmlns:a16="http://schemas.microsoft.com/office/drawing/2014/main" id="{F2B5F964-30DB-A094-FF5E-A01A3EC75643}"/>
              </a:ext>
            </a:extLst>
          </p:cNvPr>
          <p:cNvSpPr/>
          <p:nvPr/>
        </p:nvSpPr>
        <p:spPr>
          <a:xfrm>
            <a:off x="4973489" y="3292492"/>
            <a:ext cx="834692" cy="445370"/>
          </a:xfrm>
          <a:prstGeom prst="rightArrow">
            <a:avLst/>
          </a:prstGeom>
          <a:solidFill>
            <a:srgbClr val="2195CE"/>
          </a:solidFill>
          <a:ln>
            <a:solidFill>
              <a:srgbClr val="2195CE"/>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ttangolo con angoli arrotondati 1">
            <a:extLst>
              <a:ext uri="{FF2B5EF4-FFF2-40B4-BE49-F238E27FC236}">
                <a16:creationId xmlns:a16="http://schemas.microsoft.com/office/drawing/2014/main" id="{30692431-B34F-6266-7F3B-075D08018510}"/>
              </a:ext>
            </a:extLst>
          </p:cNvPr>
          <p:cNvSpPr/>
          <p:nvPr/>
        </p:nvSpPr>
        <p:spPr>
          <a:xfrm>
            <a:off x="308993" y="1932167"/>
            <a:ext cx="2355550" cy="1496833"/>
          </a:xfrm>
          <a:prstGeom prst="roundRect">
            <a:avLst>
              <a:gd name="adj" fmla="val 4046"/>
            </a:avLst>
          </a:prstGeom>
          <a:noFill/>
          <a:ln w="76200">
            <a:solidFill>
              <a:srgbClr val="0F9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Aptos" panose="02110004020202020204"/>
                <a:ea typeface="+mn-ea"/>
                <a:cs typeface="+mn-cs"/>
              </a:rPr>
              <a:t>s</a:t>
            </a:r>
          </a:p>
        </p:txBody>
      </p:sp>
      <p:pic>
        <p:nvPicPr>
          <p:cNvPr id="16" name="Elemento grafico 15" descr="Dorso della mano con indice che punta verso destra con riempimento a tinta unita">
            <a:extLst>
              <a:ext uri="{FF2B5EF4-FFF2-40B4-BE49-F238E27FC236}">
                <a16:creationId xmlns:a16="http://schemas.microsoft.com/office/drawing/2014/main" id="{72B9B961-224B-01E4-4AFF-8D899757AD7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24436" y="4405510"/>
            <a:ext cx="666932" cy="666932"/>
          </a:xfrm>
          <a:prstGeom prst="rect">
            <a:avLst/>
          </a:prstGeom>
        </p:spPr>
      </p:pic>
      <p:sp>
        <p:nvSpPr>
          <p:cNvPr id="18" name="Rettangolo 17">
            <a:extLst>
              <a:ext uri="{FF2B5EF4-FFF2-40B4-BE49-F238E27FC236}">
                <a16:creationId xmlns:a16="http://schemas.microsoft.com/office/drawing/2014/main" id="{3906422B-B376-4D17-C88A-92ECE9399CA3}"/>
              </a:ext>
            </a:extLst>
          </p:cNvPr>
          <p:cNvSpPr/>
          <p:nvPr/>
        </p:nvSpPr>
        <p:spPr>
          <a:xfrm>
            <a:off x="10374260" y="4524291"/>
            <a:ext cx="1353914" cy="429371"/>
          </a:xfrm>
          <a:prstGeom prst="rect">
            <a:avLst/>
          </a:prstGeom>
          <a:noFill/>
          <a:ln w="57150">
            <a:solidFill>
              <a:srgbClr val="0F9ED5"/>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 name="Gruppo 4">
            <a:extLst>
              <a:ext uri="{FF2B5EF4-FFF2-40B4-BE49-F238E27FC236}">
                <a16:creationId xmlns:a16="http://schemas.microsoft.com/office/drawing/2014/main" id="{87734BDA-749B-6495-BBA6-1328BB1A2653}"/>
              </a:ext>
            </a:extLst>
          </p:cNvPr>
          <p:cNvGrpSpPr/>
          <p:nvPr/>
        </p:nvGrpSpPr>
        <p:grpSpPr>
          <a:xfrm>
            <a:off x="0" y="191613"/>
            <a:ext cx="8618806" cy="628758"/>
            <a:chOff x="0" y="191613"/>
            <a:chExt cx="8618806" cy="628758"/>
          </a:xfrm>
        </p:grpSpPr>
        <p:sp>
          <p:nvSpPr>
            <p:cNvPr id="7" name="CasellaDiTesto 6">
              <a:extLst>
                <a:ext uri="{FF2B5EF4-FFF2-40B4-BE49-F238E27FC236}">
                  <a16:creationId xmlns:a16="http://schemas.microsoft.com/office/drawing/2014/main" id="{66B5F30A-A0D0-184A-6B2C-D06D1FADFFC6}"/>
                </a:ext>
              </a:extLst>
            </p:cNvPr>
            <p:cNvSpPr txBox="1"/>
            <p:nvPr/>
          </p:nvSpPr>
          <p:spPr>
            <a:xfrm>
              <a:off x="313181" y="191613"/>
              <a:ext cx="64185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hlinkClick r:id="rId7">
                    <a:extLst>
                      <a:ext uri="{A12FA001-AC4F-418D-AE19-62706E023703}">
                        <ahyp:hlinkClr xmlns:ahyp="http://schemas.microsoft.com/office/drawing/2018/hyperlinkcolor" val="tx"/>
                      </a:ext>
                    </a:extLst>
                  </a:hlinkClick>
                </a:rPr>
                <a:t>https://www.rentri.gov.it </a:t>
              </a: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 area operatori</a:t>
              </a:r>
            </a:p>
          </p:txBody>
        </p:sp>
        <p:cxnSp>
          <p:nvCxnSpPr>
            <p:cNvPr id="8" name="Connettore diritto 7">
              <a:extLst>
                <a:ext uri="{FF2B5EF4-FFF2-40B4-BE49-F238E27FC236}">
                  <a16:creationId xmlns:a16="http://schemas.microsoft.com/office/drawing/2014/main" id="{8202C72A-40EF-7F16-3493-BF5BE98CDF4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9" name="Google Shape;111;p6">
            <a:extLst>
              <a:ext uri="{FF2B5EF4-FFF2-40B4-BE49-F238E27FC236}">
                <a16:creationId xmlns:a16="http://schemas.microsoft.com/office/drawing/2014/main" id="{7C70A3D6-3A41-5A38-A491-8BCB7FE1FC2E}"/>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21" name="Rettangolo 20">
            <a:extLst>
              <a:ext uri="{FF2B5EF4-FFF2-40B4-BE49-F238E27FC236}">
                <a16:creationId xmlns:a16="http://schemas.microsoft.com/office/drawing/2014/main" id="{266534D1-E280-7AA1-61DA-A6381B84C3C0}"/>
              </a:ext>
            </a:extLst>
          </p:cNvPr>
          <p:cNvSpPr/>
          <p:nvPr/>
        </p:nvSpPr>
        <p:spPr>
          <a:xfrm>
            <a:off x="1500371" y="5666809"/>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Individua l’area Operatori</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Rettangolo 22">
            <a:extLst>
              <a:ext uri="{FF2B5EF4-FFF2-40B4-BE49-F238E27FC236}">
                <a16:creationId xmlns:a16="http://schemas.microsoft.com/office/drawing/2014/main" id="{360C55AC-F0F2-FD2A-1C64-F967B483DD2C}"/>
              </a:ext>
            </a:extLst>
          </p:cNvPr>
          <p:cNvSpPr/>
          <p:nvPr/>
        </p:nvSpPr>
        <p:spPr>
          <a:xfrm>
            <a:off x="7492997" y="5648299"/>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Clicca su </a:t>
            </a: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Approfondisci</a:t>
            </a:r>
            <a:endPar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177346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18" grpId="0" animBg="1"/>
      <p:bldP spid="21"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6"/>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22</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7" name="Immagine 6" descr="Immagine che contiene testo, schermata, documento, Carattere&#10;&#10;Descrizione generata automaticamente">
            <a:extLst>
              <a:ext uri="{FF2B5EF4-FFF2-40B4-BE49-F238E27FC236}">
                <a16:creationId xmlns:a16="http://schemas.microsoft.com/office/drawing/2014/main" id="{4100A207-F7B2-FD20-2F14-A924DF87E0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
          <a:stretch/>
        </p:blipFill>
        <p:spPr>
          <a:xfrm>
            <a:off x="2633582" y="1081775"/>
            <a:ext cx="6924836" cy="4572109"/>
          </a:xfrm>
          <a:prstGeom prst="rect">
            <a:avLst/>
          </a:prstGeom>
          <a:ln>
            <a:no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9385E0E3-7619-B22C-DC34-B0B7B58D6B14}"/>
              </a:ext>
            </a:extLst>
          </p:cNvPr>
          <p:cNvSpPr/>
          <p:nvPr/>
        </p:nvSpPr>
        <p:spPr>
          <a:xfrm>
            <a:off x="4634088" y="5972439"/>
            <a:ext cx="2923823" cy="524800"/>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Aptos" panose="02110004020202020204"/>
                <a:ea typeface="+mn-ea"/>
                <a:cs typeface="+mn-cs"/>
              </a:rPr>
              <a:t>Clicca </a:t>
            </a:r>
            <a:r>
              <a:rPr kumimoji="0" lang="it-IT" sz="1800" b="0" i="1" u="none" strike="noStrike" kern="1200" cap="none" spc="0" normalizeH="0" baseline="0" noProof="0">
                <a:ln>
                  <a:noFill/>
                </a:ln>
                <a:solidFill>
                  <a:prstClr val="white"/>
                </a:solidFill>
                <a:effectLst/>
                <a:uLnTx/>
                <a:uFillTx/>
                <a:latin typeface="Aptos" panose="02110004020202020204"/>
                <a:ea typeface="+mn-ea"/>
                <a:cs typeface="+mn-cs"/>
              </a:rPr>
              <a:t>Accedi all’area</a:t>
            </a:r>
          </a:p>
        </p:txBody>
      </p:sp>
      <p:sp>
        <p:nvSpPr>
          <p:cNvPr id="3" name="Rettangolo 2">
            <a:extLst>
              <a:ext uri="{FF2B5EF4-FFF2-40B4-BE49-F238E27FC236}">
                <a16:creationId xmlns:a16="http://schemas.microsoft.com/office/drawing/2014/main" id="{42793FEF-A8CF-9800-967C-9AC57FDD5E05}"/>
              </a:ext>
            </a:extLst>
          </p:cNvPr>
          <p:cNvSpPr/>
          <p:nvPr/>
        </p:nvSpPr>
        <p:spPr>
          <a:xfrm>
            <a:off x="8516787" y="1995777"/>
            <a:ext cx="922351" cy="357808"/>
          </a:xfrm>
          <a:prstGeom prst="rect">
            <a:avLst/>
          </a:prstGeom>
          <a:noFill/>
          <a:ln w="57150">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Elemento grafico 8" descr="Dorso della mano con indice che punta verso destra con riempimento a tinta unita">
            <a:extLst>
              <a:ext uri="{FF2B5EF4-FFF2-40B4-BE49-F238E27FC236}">
                <a16:creationId xmlns:a16="http://schemas.microsoft.com/office/drawing/2014/main" id="{6CB7D07D-54F4-CCD7-D478-ADCB46AF3F1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30575" y="1841215"/>
            <a:ext cx="666932" cy="666932"/>
          </a:xfrm>
          <a:prstGeom prst="rect">
            <a:avLst/>
          </a:prstGeom>
        </p:spPr>
      </p:pic>
      <p:grpSp>
        <p:nvGrpSpPr>
          <p:cNvPr id="10" name="Gruppo 9">
            <a:extLst>
              <a:ext uri="{FF2B5EF4-FFF2-40B4-BE49-F238E27FC236}">
                <a16:creationId xmlns:a16="http://schemas.microsoft.com/office/drawing/2014/main" id="{1C3B19DF-1FA6-5016-4A2D-60B1EAA9C22D}"/>
              </a:ext>
            </a:extLst>
          </p:cNvPr>
          <p:cNvGrpSpPr/>
          <p:nvPr/>
        </p:nvGrpSpPr>
        <p:grpSpPr>
          <a:xfrm>
            <a:off x="0" y="191612"/>
            <a:ext cx="8618806" cy="628759"/>
            <a:chOff x="0" y="191612"/>
            <a:chExt cx="8618806" cy="628759"/>
          </a:xfrm>
        </p:grpSpPr>
        <p:sp>
          <p:nvSpPr>
            <p:cNvPr id="11" name="CasellaDiTesto 10">
              <a:extLst>
                <a:ext uri="{FF2B5EF4-FFF2-40B4-BE49-F238E27FC236}">
                  <a16:creationId xmlns:a16="http://schemas.microsoft.com/office/drawing/2014/main" id="{59B2B18B-B954-0DB4-5EAC-5160BAB77205}"/>
                </a:ext>
              </a:extLst>
            </p:cNvPr>
            <p:cNvSpPr txBox="1"/>
            <p:nvPr/>
          </p:nvSpPr>
          <p:spPr>
            <a:xfrm>
              <a:off x="313181" y="191612"/>
              <a:ext cx="40202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2195CE"/>
                  </a:solidFill>
                  <a:effectLst/>
                  <a:uLnTx/>
                  <a:uFillTx/>
                  <a:latin typeface="Aptos" panose="02110004020202020204"/>
                  <a:ea typeface="+mn-ea"/>
                  <a:cs typeface="+mn-cs"/>
                </a:rPr>
                <a:t>Accesso all’area operatori</a:t>
              </a:r>
            </a:p>
          </p:txBody>
        </p:sp>
        <p:cxnSp>
          <p:nvCxnSpPr>
            <p:cNvPr id="12" name="Connettore diritto 11">
              <a:extLst>
                <a:ext uri="{FF2B5EF4-FFF2-40B4-BE49-F238E27FC236}">
                  <a16:creationId xmlns:a16="http://schemas.microsoft.com/office/drawing/2014/main" id="{A1CC99FE-E756-BCE7-B0B4-43DDCE430B77}"/>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3" name="Google Shape;111;p6">
            <a:extLst>
              <a:ext uri="{FF2B5EF4-FFF2-40B4-BE49-F238E27FC236}">
                <a16:creationId xmlns:a16="http://schemas.microsoft.com/office/drawing/2014/main" id="{7B20F8DA-8321-8CE6-B80F-FEE00467C66C}"/>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F070B828-B85B-476D-D0B4-D4EABC3ECE02}"/>
            </a:ext>
          </a:extLst>
        </p:cNvPr>
        <p:cNvGrpSpPr/>
        <p:nvPr/>
      </p:nvGrpSpPr>
      <p:grpSpPr>
        <a:xfrm>
          <a:off x="0" y="0"/>
          <a:ext cx="0" cy="0"/>
          <a:chOff x="0" y="0"/>
          <a:chExt cx="0" cy="0"/>
        </a:xfrm>
      </p:grpSpPr>
      <p:sp>
        <p:nvSpPr>
          <p:cNvPr id="107" name="Google Shape;107;p6">
            <a:extLst>
              <a:ext uri="{FF2B5EF4-FFF2-40B4-BE49-F238E27FC236}">
                <a16:creationId xmlns:a16="http://schemas.microsoft.com/office/drawing/2014/main" id="{58D8A429-5B66-C4AA-95F4-BEB2EDBFE8EB}"/>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23</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7" name="Immagine 6" descr="Immagine che contiene testo, schermata, Carattere, numero&#10;&#10;Descrizione generata automaticamente">
            <a:extLst>
              <a:ext uri="{FF2B5EF4-FFF2-40B4-BE49-F238E27FC236}">
                <a16:creationId xmlns:a16="http://schemas.microsoft.com/office/drawing/2014/main" id="{22B447D0-E025-ADE3-3C59-F4D37AE072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92"/>
          <a:stretch/>
        </p:blipFill>
        <p:spPr>
          <a:xfrm>
            <a:off x="1664636" y="971815"/>
            <a:ext cx="8862728" cy="4435440"/>
          </a:xfrm>
          <a:prstGeom prst="rect">
            <a:avLst/>
          </a:prstGeom>
          <a:ln>
            <a:noFill/>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C956C9AA-4478-03AA-AB0A-C659C5254F1B}"/>
              </a:ext>
            </a:extLst>
          </p:cNvPr>
          <p:cNvSpPr/>
          <p:nvPr/>
        </p:nvSpPr>
        <p:spPr>
          <a:xfrm>
            <a:off x="1932495" y="1621410"/>
            <a:ext cx="1245273" cy="569676"/>
          </a:xfrm>
          <a:prstGeom prst="rect">
            <a:avLst/>
          </a:prstGeom>
          <a:noFill/>
          <a:ln w="57150" cmpd="sng">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4515F"/>
              </a:solidFill>
              <a:effectLst/>
              <a:uLnTx/>
              <a:uFillTx/>
              <a:latin typeface="Aptos" panose="02110004020202020204"/>
              <a:ea typeface="+mn-ea"/>
              <a:cs typeface="+mn-cs"/>
            </a:endParaRPr>
          </a:p>
        </p:txBody>
      </p:sp>
      <p:sp>
        <p:nvSpPr>
          <p:cNvPr id="6" name="Rettangolo 5">
            <a:extLst>
              <a:ext uri="{FF2B5EF4-FFF2-40B4-BE49-F238E27FC236}">
                <a16:creationId xmlns:a16="http://schemas.microsoft.com/office/drawing/2014/main" id="{E94838C0-F6F2-EF48-2ABB-34367A2C6DFE}"/>
              </a:ext>
            </a:extLst>
          </p:cNvPr>
          <p:cNvSpPr/>
          <p:nvPr/>
        </p:nvSpPr>
        <p:spPr>
          <a:xfrm>
            <a:off x="4250009"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white"/>
                </a:solidFill>
                <a:effectLst/>
                <a:uLnTx/>
                <a:uFillTx/>
                <a:latin typeface="Aptos" panose="02110004020202020204"/>
                <a:ea typeface="+mn-ea"/>
                <a:cs typeface="+mn-cs"/>
              </a:rPr>
              <a:t>Accedi utilizzando: SPID persona fisica, SPID persona giuridica, CIE o CNS</a:t>
            </a:r>
          </a:p>
        </p:txBody>
      </p:sp>
      <p:sp>
        <p:nvSpPr>
          <p:cNvPr id="8" name="Rettangolo 7">
            <a:extLst>
              <a:ext uri="{FF2B5EF4-FFF2-40B4-BE49-F238E27FC236}">
                <a16:creationId xmlns:a16="http://schemas.microsoft.com/office/drawing/2014/main" id="{9B4883DC-8A5B-78F4-4005-7565832FDD95}"/>
              </a:ext>
            </a:extLst>
          </p:cNvPr>
          <p:cNvSpPr/>
          <p:nvPr/>
        </p:nvSpPr>
        <p:spPr>
          <a:xfrm>
            <a:off x="2279369" y="3171841"/>
            <a:ext cx="3708405" cy="485759"/>
          </a:xfrm>
          <a:prstGeom prst="rect">
            <a:avLst/>
          </a:prstGeom>
          <a:noFill/>
          <a:ln w="57150" cmpd="sng">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4515F"/>
              </a:solidFill>
              <a:effectLst/>
              <a:uLnTx/>
              <a:uFillTx/>
              <a:latin typeface="Aptos" panose="02110004020202020204"/>
              <a:ea typeface="+mn-ea"/>
              <a:cs typeface="+mn-cs"/>
            </a:endParaRPr>
          </a:p>
        </p:txBody>
      </p:sp>
      <p:pic>
        <p:nvPicPr>
          <p:cNvPr id="15" name="Elemento grafico 14" descr="Freccia linea: curva antioraria con riempimento a tinta unita">
            <a:extLst>
              <a:ext uri="{FF2B5EF4-FFF2-40B4-BE49-F238E27FC236}">
                <a16:creationId xmlns:a16="http://schemas.microsoft.com/office/drawing/2014/main" id="{8F290E66-67F1-E65D-F8BE-811B228329F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1451033" y="2236260"/>
            <a:ext cx="1041940" cy="1041940"/>
          </a:xfrm>
          <a:prstGeom prst="rect">
            <a:avLst/>
          </a:prstGeom>
        </p:spPr>
      </p:pic>
      <p:sp>
        <p:nvSpPr>
          <p:cNvPr id="16" name="Rettangolo 15">
            <a:extLst>
              <a:ext uri="{FF2B5EF4-FFF2-40B4-BE49-F238E27FC236}">
                <a16:creationId xmlns:a16="http://schemas.microsoft.com/office/drawing/2014/main" id="{41651DD8-D003-1CB5-C19A-8EB46B53D0AF}"/>
              </a:ext>
            </a:extLst>
          </p:cNvPr>
          <p:cNvSpPr/>
          <p:nvPr/>
        </p:nvSpPr>
        <p:spPr>
          <a:xfrm>
            <a:off x="3316167" y="1621410"/>
            <a:ext cx="2106859" cy="569676"/>
          </a:xfrm>
          <a:prstGeom prst="rect">
            <a:avLst/>
          </a:prstGeom>
          <a:noFill/>
          <a:ln w="57150" cmpd="sng">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4515F"/>
              </a:solidFill>
              <a:effectLst/>
              <a:uLnTx/>
              <a:uFillTx/>
              <a:latin typeface="Aptos" panose="02110004020202020204"/>
              <a:ea typeface="+mn-ea"/>
              <a:cs typeface="+mn-cs"/>
            </a:endParaRPr>
          </a:p>
        </p:txBody>
      </p:sp>
      <p:grpSp>
        <p:nvGrpSpPr>
          <p:cNvPr id="3" name="Gruppo 2">
            <a:extLst>
              <a:ext uri="{FF2B5EF4-FFF2-40B4-BE49-F238E27FC236}">
                <a16:creationId xmlns:a16="http://schemas.microsoft.com/office/drawing/2014/main" id="{7EB16C2A-87CE-7691-FB50-DE21B7D38AB9}"/>
              </a:ext>
            </a:extLst>
          </p:cNvPr>
          <p:cNvGrpSpPr/>
          <p:nvPr/>
        </p:nvGrpSpPr>
        <p:grpSpPr>
          <a:xfrm>
            <a:off x="0" y="191612"/>
            <a:ext cx="8618806" cy="628759"/>
            <a:chOff x="0" y="191612"/>
            <a:chExt cx="8618806" cy="628759"/>
          </a:xfrm>
        </p:grpSpPr>
        <p:sp>
          <p:nvSpPr>
            <p:cNvPr id="5" name="CasellaDiTesto 4">
              <a:extLst>
                <a:ext uri="{FF2B5EF4-FFF2-40B4-BE49-F238E27FC236}">
                  <a16:creationId xmlns:a16="http://schemas.microsoft.com/office/drawing/2014/main" id="{D5D9B757-DF60-6844-1054-9C4623A0608F}"/>
                </a:ext>
              </a:extLst>
            </p:cNvPr>
            <p:cNvSpPr txBox="1"/>
            <p:nvPr/>
          </p:nvSpPr>
          <p:spPr>
            <a:xfrm>
              <a:off x="313181" y="191612"/>
              <a:ext cx="43368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2195CE"/>
                  </a:solidFill>
                  <a:effectLst/>
                  <a:uLnTx/>
                  <a:uFillTx/>
                  <a:latin typeface="Aptos" panose="02110004020202020204"/>
                  <a:ea typeface="+mn-ea"/>
                  <a:cs typeface="+mn-cs"/>
                </a:rPr>
                <a:t>Accesso con identità digitale</a:t>
              </a:r>
            </a:p>
          </p:txBody>
        </p:sp>
        <p:cxnSp>
          <p:nvCxnSpPr>
            <p:cNvPr id="11" name="Connettore diritto 10">
              <a:extLst>
                <a:ext uri="{FF2B5EF4-FFF2-40B4-BE49-F238E27FC236}">
                  <a16:creationId xmlns:a16="http://schemas.microsoft.com/office/drawing/2014/main" id="{BEB37ADC-2DF4-2998-98B7-8E0345F04AED}"/>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3" name="Google Shape;111;p6">
            <a:extLst>
              <a:ext uri="{FF2B5EF4-FFF2-40B4-BE49-F238E27FC236}">
                <a16:creationId xmlns:a16="http://schemas.microsoft.com/office/drawing/2014/main" id="{2925FAC3-573E-3472-C2D9-919EDF1EBD8C}"/>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Tree>
    <p:extLst>
      <p:ext uri="{BB962C8B-B14F-4D97-AF65-F5344CB8AC3E}">
        <p14:creationId xmlns:p14="http://schemas.microsoft.com/office/powerpoint/2010/main" val="178943019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8"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9A6541D6-1931-BA7C-B201-D376FD8261A2}"/>
            </a:ext>
          </a:extLst>
        </p:cNvPr>
        <p:cNvGrpSpPr/>
        <p:nvPr/>
      </p:nvGrpSpPr>
      <p:grpSpPr>
        <a:xfrm>
          <a:off x="0" y="0"/>
          <a:ext cx="0" cy="0"/>
          <a:chOff x="0" y="0"/>
          <a:chExt cx="0" cy="0"/>
        </a:xfrm>
      </p:grpSpPr>
      <p:sp>
        <p:nvSpPr>
          <p:cNvPr id="107" name="Google Shape;107;p6">
            <a:extLst>
              <a:ext uri="{FF2B5EF4-FFF2-40B4-BE49-F238E27FC236}">
                <a16:creationId xmlns:a16="http://schemas.microsoft.com/office/drawing/2014/main" id="{D13C5745-592C-C8D0-2B8F-6778FB93F560}"/>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24</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5" name="Immagine 4">
            <a:extLst>
              <a:ext uri="{FF2B5EF4-FFF2-40B4-BE49-F238E27FC236}">
                <a16:creationId xmlns:a16="http://schemas.microsoft.com/office/drawing/2014/main" id="{B3309417-CEE5-B55D-A759-E0A92127C3C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3588" y="1174521"/>
            <a:ext cx="8128210" cy="4063683"/>
          </a:xfrm>
          <a:prstGeom prst="rect">
            <a:avLst/>
          </a:prstGeom>
          <a:ln>
            <a:noFill/>
          </a:ln>
          <a:effectLst>
            <a:outerShdw blurRad="190500" algn="tl" rotWithShape="0">
              <a:srgbClr val="000000">
                <a:alpha val="70000"/>
              </a:srgbClr>
            </a:outerShdw>
          </a:effectLst>
        </p:spPr>
      </p:pic>
      <p:sp>
        <p:nvSpPr>
          <p:cNvPr id="2" name="Rettangolo con angoli arrotondati 1">
            <a:extLst>
              <a:ext uri="{FF2B5EF4-FFF2-40B4-BE49-F238E27FC236}">
                <a16:creationId xmlns:a16="http://schemas.microsoft.com/office/drawing/2014/main" id="{8929ECF0-9CF5-236F-6BBB-131039DC042A}"/>
              </a:ext>
            </a:extLst>
          </p:cNvPr>
          <p:cNvSpPr/>
          <p:nvPr/>
        </p:nvSpPr>
        <p:spPr>
          <a:xfrm>
            <a:off x="5977161" y="2165071"/>
            <a:ext cx="1288915" cy="360001"/>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Ovale 7">
            <a:extLst>
              <a:ext uri="{FF2B5EF4-FFF2-40B4-BE49-F238E27FC236}">
                <a16:creationId xmlns:a16="http://schemas.microsoft.com/office/drawing/2014/main" id="{4474BE2C-ABDF-D7BF-9EAA-A2117E07389F}"/>
              </a:ext>
            </a:extLst>
          </p:cNvPr>
          <p:cNvSpPr/>
          <p:nvPr/>
        </p:nvSpPr>
        <p:spPr>
          <a:xfrm>
            <a:off x="7086077" y="1985072"/>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13" name="Rettangolo con angoli arrotondati 12">
            <a:extLst>
              <a:ext uri="{FF2B5EF4-FFF2-40B4-BE49-F238E27FC236}">
                <a16:creationId xmlns:a16="http://schemas.microsoft.com/office/drawing/2014/main" id="{A99754C1-3902-0B8B-D742-7358F1BDF13A}"/>
              </a:ext>
            </a:extLst>
          </p:cNvPr>
          <p:cNvSpPr/>
          <p:nvPr/>
        </p:nvSpPr>
        <p:spPr>
          <a:xfrm>
            <a:off x="1899835" y="4762746"/>
            <a:ext cx="944513" cy="475458"/>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1" name="Elemento grafico 20" descr="Dorso della mano con indice che punta verso destra con riempimento a tinta unita">
            <a:extLst>
              <a:ext uri="{FF2B5EF4-FFF2-40B4-BE49-F238E27FC236}">
                <a16:creationId xmlns:a16="http://schemas.microsoft.com/office/drawing/2014/main" id="{AEAA4569-2815-BB0D-05B2-CA35691C08B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2032" y="4685130"/>
            <a:ext cx="666932" cy="666932"/>
          </a:xfrm>
          <a:prstGeom prst="rect">
            <a:avLst/>
          </a:prstGeom>
        </p:spPr>
      </p:pic>
      <p:grpSp>
        <p:nvGrpSpPr>
          <p:cNvPr id="6" name="Gruppo 5">
            <a:extLst>
              <a:ext uri="{FF2B5EF4-FFF2-40B4-BE49-F238E27FC236}">
                <a16:creationId xmlns:a16="http://schemas.microsoft.com/office/drawing/2014/main" id="{3840D4E5-07F8-B758-F3BA-754EE973B8E8}"/>
              </a:ext>
            </a:extLst>
          </p:cNvPr>
          <p:cNvGrpSpPr/>
          <p:nvPr/>
        </p:nvGrpSpPr>
        <p:grpSpPr>
          <a:xfrm>
            <a:off x="0" y="191612"/>
            <a:ext cx="8618806" cy="628759"/>
            <a:chOff x="0" y="191612"/>
            <a:chExt cx="8618806" cy="628759"/>
          </a:xfrm>
        </p:grpSpPr>
        <p:sp>
          <p:nvSpPr>
            <p:cNvPr id="7" name="CasellaDiTesto 6">
              <a:extLst>
                <a:ext uri="{FF2B5EF4-FFF2-40B4-BE49-F238E27FC236}">
                  <a16:creationId xmlns:a16="http://schemas.microsoft.com/office/drawing/2014/main" id="{945B0013-6D92-10F9-CF17-1DC7FDE8A84C}"/>
                </a:ext>
              </a:extLst>
            </p:cNvPr>
            <p:cNvSpPr txBox="1"/>
            <p:nvPr/>
          </p:nvSpPr>
          <p:spPr>
            <a:xfrm>
              <a:off x="313181" y="191612"/>
              <a:ext cx="33364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Primo accesso utente</a:t>
              </a:r>
            </a:p>
          </p:txBody>
        </p:sp>
        <p:cxnSp>
          <p:nvCxnSpPr>
            <p:cNvPr id="10" name="Connettore diritto 9">
              <a:extLst>
                <a:ext uri="{FF2B5EF4-FFF2-40B4-BE49-F238E27FC236}">
                  <a16:creationId xmlns:a16="http://schemas.microsoft.com/office/drawing/2014/main" id="{F16A93E9-B08C-E2E0-E022-8DFED0879874}"/>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4" name="Google Shape;111;p6">
            <a:extLst>
              <a:ext uri="{FF2B5EF4-FFF2-40B4-BE49-F238E27FC236}">
                <a16:creationId xmlns:a16="http://schemas.microsoft.com/office/drawing/2014/main" id="{844C549B-D140-4278-4A32-D3675911281F}"/>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20" name="Rettangolo 19">
            <a:extLst>
              <a:ext uri="{FF2B5EF4-FFF2-40B4-BE49-F238E27FC236}">
                <a16:creationId xmlns:a16="http://schemas.microsoft.com/office/drawing/2014/main" id="{591CC6AE-9A79-8BDA-0400-12771EA4757A}"/>
              </a:ext>
            </a:extLst>
          </p:cNvPr>
          <p:cNvSpPr/>
          <p:nvPr/>
        </p:nvSpPr>
        <p:spPr>
          <a:xfrm>
            <a:off x="1626859" y="5721367"/>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Fornire un indirizzo e-mail valido al quale verrà inviato un link per conferma</a:t>
            </a:r>
            <a:endPar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2" name="Ovale 21">
            <a:extLst>
              <a:ext uri="{FF2B5EF4-FFF2-40B4-BE49-F238E27FC236}">
                <a16:creationId xmlns:a16="http://schemas.microsoft.com/office/drawing/2014/main" id="{3179CA18-1569-8B3C-F8B1-46C59B69F73F}"/>
              </a:ext>
            </a:extLst>
          </p:cNvPr>
          <p:cNvSpPr/>
          <p:nvPr/>
        </p:nvSpPr>
        <p:spPr>
          <a:xfrm>
            <a:off x="1421433" y="5554272"/>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23" name="Rettangolo 22">
            <a:extLst>
              <a:ext uri="{FF2B5EF4-FFF2-40B4-BE49-F238E27FC236}">
                <a16:creationId xmlns:a16="http://schemas.microsoft.com/office/drawing/2014/main" id="{A1794422-E39A-FF71-C8A9-94AC33F56F2E}"/>
              </a:ext>
            </a:extLst>
          </p:cNvPr>
          <p:cNvSpPr/>
          <p:nvPr/>
        </p:nvSpPr>
        <p:spPr>
          <a:xfrm>
            <a:off x="7253818" y="5721367"/>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Clicca </a:t>
            </a: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Conferma</a:t>
            </a:r>
          </a:p>
        </p:txBody>
      </p:sp>
      <p:sp>
        <p:nvSpPr>
          <p:cNvPr id="24" name="Ovale 23">
            <a:extLst>
              <a:ext uri="{FF2B5EF4-FFF2-40B4-BE49-F238E27FC236}">
                <a16:creationId xmlns:a16="http://schemas.microsoft.com/office/drawing/2014/main" id="{A7C3FD06-3FF6-3083-877A-DABF67A9C26C}"/>
              </a:ext>
            </a:extLst>
          </p:cNvPr>
          <p:cNvSpPr/>
          <p:nvPr/>
        </p:nvSpPr>
        <p:spPr>
          <a:xfrm>
            <a:off x="7068151" y="5558930"/>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4" name="Ovale 3">
            <a:extLst>
              <a:ext uri="{FF2B5EF4-FFF2-40B4-BE49-F238E27FC236}">
                <a16:creationId xmlns:a16="http://schemas.microsoft.com/office/drawing/2014/main" id="{23D31A75-96CE-56A0-6A46-363EABA1553B}"/>
              </a:ext>
            </a:extLst>
          </p:cNvPr>
          <p:cNvSpPr/>
          <p:nvPr/>
        </p:nvSpPr>
        <p:spPr>
          <a:xfrm>
            <a:off x="1719835" y="4547878"/>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Tree>
    <p:extLst>
      <p:ext uri="{BB962C8B-B14F-4D97-AF65-F5344CB8AC3E}">
        <p14:creationId xmlns:p14="http://schemas.microsoft.com/office/powerpoint/2010/main" val="132826831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3" grpId="0" animBg="1"/>
      <p:bldP spid="20" grpId="0" animBg="1"/>
      <p:bldP spid="22" grpId="0" animBg="1"/>
      <p:bldP spid="23" grpId="0" animBg="1"/>
      <p:bldP spid="24"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58BDEE82-C6C0-62F6-1ADC-F1E8686F144C}"/>
            </a:ext>
          </a:extLst>
        </p:cNvPr>
        <p:cNvGrpSpPr/>
        <p:nvPr/>
      </p:nvGrpSpPr>
      <p:grpSpPr>
        <a:xfrm>
          <a:off x="0" y="0"/>
          <a:ext cx="0" cy="0"/>
          <a:chOff x="0" y="0"/>
          <a:chExt cx="0" cy="0"/>
        </a:xfrm>
      </p:grpSpPr>
      <p:sp>
        <p:nvSpPr>
          <p:cNvPr id="107" name="Google Shape;107;p6">
            <a:extLst>
              <a:ext uri="{FF2B5EF4-FFF2-40B4-BE49-F238E27FC236}">
                <a16:creationId xmlns:a16="http://schemas.microsoft.com/office/drawing/2014/main" id="{973C886C-A42E-9EEC-C260-BC0BC0E4124F}"/>
              </a:ext>
            </a:extLst>
          </p:cNvPr>
          <p:cNvSpPr txBox="1">
            <a:spLocks noGrp="1"/>
          </p:cNvSpPr>
          <p:nvPr>
            <p:ph type="sldNum" sz="quarter"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25</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5" name="Gruppo 4">
            <a:extLst>
              <a:ext uri="{FF2B5EF4-FFF2-40B4-BE49-F238E27FC236}">
                <a16:creationId xmlns:a16="http://schemas.microsoft.com/office/drawing/2014/main" id="{BD3D33C2-0082-4A6A-E002-0B0EE6FB8063}"/>
              </a:ext>
            </a:extLst>
          </p:cNvPr>
          <p:cNvGrpSpPr/>
          <p:nvPr/>
        </p:nvGrpSpPr>
        <p:grpSpPr>
          <a:xfrm>
            <a:off x="1062508" y="1430196"/>
            <a:ext cx="10066981" cy="3492833"/>
            <a:chOff x="864548" y="1158240"/>
            <a:chExt cx="7414903" cy="2478248"/>
          </a:xfrm>
        </p:grpSpPr>
        <p:pic>
          <p:nvPicPr>
            <p:cNvPr id="3" name="Immagine 2" descr="Immagine che contiene testo, schermata, Carattere, linea&#10;&#10;Descrizione generata automaticamente">
              <a:extLst>
                <a:ext uri="{FF2B5EF4-FFF2-40B4-BE49-F238E27FC236}">
                  <a16:creationId xmlns:a16="http://schemas.microsoft.com/office/drawing/2014/main" id="{0583E45E-AE1C-21DA-8935-F35C920651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4548" y="1158240"/>
              <a:ext cx="7414903" cy="2478248"/>
            </a:xfrm>
            <a:prstGeom prst="rect">
              <a:avLst/>
            </a:prstGeom>
            <a:ln>
              <a:no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0BB968C5-1C42-C3E9-AC77-A67E72641C05}"/>
                </a:ext>
              </a:extLst>
            </p:cNvPr>
            <p:cNvSpPr/>
            <p:nvPr/>
          </p:nvSpPr>
          <p:spPr>
            <a:xfrm>
              <a:off x="5476011" y="1179022"/>
              <a:ext cx="1849580" cy="1925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4515F"/>
                  </a:solidFill>
                  <a:effectLst/>
                  <a:uLnTx/>
                  <a:uFillTx/>
                  <a:latin typeface="Arial" panose="020B0604020202020204" pitchFamily="34" charset="0"/>
                  <a:ea typeface="+mn-ea"/>
                  <a:cs typeface="Arial" panose="020B0604020202020204" pitchFamily="34" charset="0"/>
                </a:rPr>
                <a:t>Interoperabilità</a:t>
              </a:r>
            </a:p>
          </p:txBody>
        </p:sp>
      </p:grpSp>
      <p:sp>
        <p:nvSpPr>
          <p:cNvPr id="11" name="Rettangolo con angoli arrotondati 10">
            <a:extLst>
              <a:ext uri="{FF2B5EF4-FFF2-40B4-BE49-F238E27FC236}">
                <a16:creationId xmlns:a16="http://schemas.microsoft.com/office/drawing/2014/main" id="{2ABFD4F3-529A-8DBC-68D2-DD90413321EC}"/>
              </a:ext>
            </a:extLst>
          </p:cNvPr>
          <p:cNvSpPr/>
          <p:nvPr/>
        </p:nvSpPr>
        <p:spPr>
          <a:xfrm>
            <a:off x="1923689" y="3943762"/>
            <a:ext cx="2330259" cy="475458"/>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Elemento grafico 13" descr="Dorso della mano con indice che punta verso destra con riempimento a tinta unita">
            <a:extLst>
              <a:ext uri="{FF2B5EF4-FFF2-40B4-BE49-F238E27FC236}">
                <a16:creationId xmlns:a16="http://schemas.microsoft.com/office/drawing/2014/main" id="{723DCB77-DAF5-00EF-3797-BB1C7DF53B7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59633" y="3848025"/>
            <a:ext cx="666932" cy="666932"/>
          </a:xfrm>
          <a:prstGeom prst="rect">
            <a:avLst/>
          </a:prstGeom>
        </p:spPr>
      </p:pic>
      <p:grpSp>
        <p:nvGrpSpPr>
          <p:cNvPr id="2" name="Gruppo 1">
            <a:extLst>
              <a:ext uri="{FF2B5EF4-FFF2-40B4-BE49-F238E27FC236}">
                <a16:creationId xmlns:a16="http://schemas.microsoft.com/office/drawing/2014/main" id="{CAAD8B90-D54F-E378-6FB3-6A5016E57BDB}"/>
              </a:ext>
            </a:extLst>
          </p:cNvPr>
          <p:cNvGrpSpPr/>
          <p:nvPr/>
        </p:nvGrpSpPr>
        <p:grpSpPr>
          <a:xfrm>
            <a:off x="-1" y="227073"/>
            <a:ext cx="10788073" cy="1200329"/>
            <a:chOff x="0" y="191612"/>
            <a:chExt cx="9740348" cy="1254598"/>
          </a:xfrm>
        </p:grpSpPr>
        <p:sp>
          <p:nvSpPr>
            <p:cNvPr id="9" name="CasellaDiTesto 8">
              <a:extLst>
                <a:ext uri="{FF2B5EF4-FFF2-40B4-BE49-F238E27FC236}">
                  <a16:creationId xmlns:a16="http://schemas.microsoft.com/office/drawing/2014/main" id="{5FDD23C1-89C7-2FEE-28EB-77721E344100}"/>
                </a:ext>
              </a:extLst>
            </p:cNvPr>
            <p:cNvSpPr txBox="1"/>
            <p:nvPr/>
          </p:nvSpPr>
          <p:spPr>
            <a:xfrm>
              <a:off x="313181" y="191612"/>
              <a:ext cx="9427167" cy="12545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Creazione del profilo operatore </a:t>
              </a:r>
              <a:r>
                <a:rPr lang="it-IT" sz="2400" b="1" dirty="0">
                  <a:solidFill>
                    <a:srgbClr val="2195CE"/>
                  </a:solidFill>
                  <a:latin typeface="Aptos" panose="02110004020202020204"/>
                </a:rPr>
                <a:t>e verifica del titolo di rappresentanza</a:t>
              </a:r>
              <a:endParaRPr kumimoji="0" lang="it-IT" sz="2400" b="1" i="1" u="none" strike="noStrike" kern="1200" cap="none" spc="0" normalizeH="0" baseline="0" noProof="0" dirty="0">
                <a:ln>
                  <a:noFill/>
                </a:ln>
                <a:solidFill>
                  <a:srgbClr val="2195C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endParaRPr>
            </a:p>
          </p:txBody>
        </p:sp>
        <p:cxnSp>
          <p:nvCxnSpPr>
            <p:cNvPr id="12" name="Connettore diritto 11">
              <a:extLst>
                <a:ext uri="{FF2B5EF4-FFF2-40B4-BE49-F238E27FC236}">
                  <a16:creationId xmlns:a16="http://schemas.microsoft.com/office/drawing/2014/main" id="{9F150858-5BE2-0D11-1CDD-4348DAF6C04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5" name="Google Shape;111;p6">
            <a:extLst>
              <a:ext uri="{FF2B5EF4-FFF2-40B4-BE49-F238E27FC236}">
                <a16:creationId xmlns:a16="http://schemas.microsoft.com/office/drawing/2014/main" id="{945AA974-6457-14C0-92CC-C515510CF370}"/>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grpSp>
        <p:nvGrpSpPr>
          <p:cNvPr id="10" name="Gruppo 9">
            <a:extLst>
              <a:ext uri="{FF2B5EF4-FFF2-40B4-BE49-F238E27FC236}">
                <a16:creationId xmlns:a16="http://schemas.microsoft.com/office/drawing/2014/main" id="{95048A15-D339-E84A-5414-A7EAB26BBB71}"/>
              </a:ext>
            </a:extLst>
          </p:cNvPr>
          <p:cNvGrpSpPr/>
          <p:nvPr/>
        </p:nvGrpSpPr>
        <p:grpSpPr>
          <a:xfrm>
            <a:off x="4247535" y="5648436"/>
            <a:ext cx="3691982" cy="831587"/>
            <a:chOff x="4247535" y="5648436"/>
            <a:chExt cx="3691982" cy="831587"/>
          </a:xfrm>
        </p:grpSpPr>
        <p:sp>
          <p:nvSpPr>
            <p:cNvPr id="8" name="Rettangolo 7">
              <a:extLst>
                <a:ext uri="{FF2B5EF4-FFF2-40B4-BE49-F238E27FC236}">
                  <a16:creationId xmlns:a16="http://schemas.microsoft.com/office/drawing/2014/main" id="{28CBE036-D236-7F06-7288-BFF4A56DBC5D}"/>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CasellaDiTesto 6">
              <a:extLst>
                <a:ext uri="{FF2B5EF4-FFF2-40B4-BE49-F238E27FC236}">
                  <a16:creationId xmlns:a16="http://schemas.microsoft.com/office/drawing/2014/main" id="{C13D2430-18E4-F00E-5B8D-1EBB29BC2919}"/>
                </a:ext>
              </a:extLst>
            </p:cNvPr>
            <p:cNvSpPr txBox="1"/>
            <p:nvPr/>
          </p:nvSpPr>
          <p:spPr>
            <a:xfrm>
              <a:off x="4285628" y="5671814"/>
              <a:ext cx="3615796" cy="7848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white"/>
                  </a:solidFill>
                  <a:effectLst/>
                  <a:uLnTx/>
                  <a:uFillTx/>
                  <a:latin typeface="Aptos" panose="02110004020202020204"/>
                  <a:ea typeface="+mn-ea"/>
                  <a:cs typeface="+mn-cs"/>
                </a:rPr>
                <a:t>Per la creazione del profilo, il primo accesso deve essere effettuato da uno o più utenti che rappresentano l’operatore</a:t>
              </a:r>
              <a:endParaRPr kumimoji="0" lang="it-IT" sz="1500" b="0" i="1"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3305179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FACDF47F-F31D-1B9D-1A21-774D39F50E0B}"/>
            </a:ext>
          </a:extLst>
        </p:cNvPr>
        <p:cNvGrpSpPr/>
        <p:nvPr/>
      </p:nvGrpSpPr>
      <p:grpSpPr>
        <a:xfrm>
          <a:off x="0" y="0"/>
          <a:ext cx="0" cy="0"/>
          <a:chOff x="0" y="0"/>
          <a:chExt cx="0" cy="0"/>
        </a:xfrm>
      </p:grpSpPr>
      <p:sp>
        <p:nvSpPr>
          <p:cNvPr id="107" name="Google Shape;107;p6">
            <a:extLst>
              <a:ext uri="{FF2B5EF4-FFF2-40B4-BE49-F238E27FC236}">
                <a16:creationId xmlns:a16="http://schemas.microsoft.com/office/drawing/2014/main" id="{8C2BAD90-912A-7A05-BFF2-D32151D2318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26</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3" name="Immagine 2" descr="Immagine che contiene schermata, testo, linea&#10;&#10;Descrizione generata automaticamente">
            <a:extLst>
              <a:ext uri="{FF2B5EF4-FFF2-40B4-BE49-F238E27FC236}">
                <a16:creationId xmlns:a16="http://schemas.microsoft.com/office/drawing/2014/main" id="{2DE53E1F-5ED0-0951-D594-9D07773B20C3}"/>
              </a:ext>
            </a:extLst>
          </p:cNvPr>
          <p:cNvPicPr>
            <a:picLocks noChangeAspect="1"/>
          </p:cNvPicPr>
          <p:nvPr/>
        </p:nvPicPr>
        <p:blipFill>
          <a:blip r:embed="rId3"/>
          <a:stretch>
            <a:fillRect/>
          </a:stretch>
        </p:blipFill>
        <p:spPr>
          <a:xfrm>
            <a:off x="488318" y="1929197"/>
            <a:ext cx="11215363" cy="2999606"/>
          </a:xfrm>
          <a:prstGeom prst="rect">
            <a:avLst/>
          </a:prstGeom>
          <a:ln>
            <a:noFill/>
          </a:ln>
          <a:effectLst>
            <a:outerShdw blurRad="190500" algn="tl" rotWithShape="0">
              <a:srgbClr val="000000">
                <a:alpha val="70000"/>
              </a:srgbClr>
            </a:outerShdw>
          </a:effectLst>
        </p:spPr>
      </p:pic>
      <p:sp>
        <p:nvSpPr>
          <p:cNvPr id="7" name="Rettangolo con angoli arrotondati 6">
            <a:extLst>
              <a:ext uri="{FF2B5EF4-FFF2-40B4-BE49-F238E27FC236}">
                <a16:creationId xmlns:a16="http://schemas.microsoft.com/office/drawing/2014/main" id="{0B7FFBEE-0826-0D67-9599-0E19DF899520}"/>
              </a:ext>
            </a:extLst>
          </p:cNvPr>
          <p:cNvSpPr/>
          <p:nvPr/>
        </p:nvSpPr>
        <p:spPr>
          <a:xfrm>
            <a:off x="488318" y="1929197"/>
            <a:ext cx="3729180" cy="2642802"/>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8" name="Gruppo 7">
            <a:extLst>
              <a:ext uri="{FF2B5EF4-FFF2-40B4-BE49-F238E27FC236}">
                <a16:creationId xmlns:a16="http://schemas.microsoft.com/office/drawing/2014/main" id="{8BBB1C2B-47D0-ACB9-775D-DA31B81C2A4F}"/>
              </a:ext>
            </a:extLst>
          </p:cNvPr>
          <p:cNvGrpSpPr/>
          <p:nvPr/>
        </p:nvGrpSpPr>
        <p:grpSpPr>
          <a:xfrm>
            <a:off x="0" y="224878"/>
            <a:ext cx="8618806" cy="830997"/>
            <a:chOff x="0" y="224878"/>
            <a:chExt cx="8618806" cy="830997"/>
          </a:xfrm>
        </p:grpSpPr>
        <p:sp>
          <p:nvSpPr>
            <p:cNvPr id="9" name="CasellaDiTesto 8">
              <a:extLst>
                <a:ext uri="{FF2B5EF4-FFF2-40B4-BE49-F238E27FC236}">
                  <a16:creationId xmlns:a16="http://schemas.microsoft.com/office/drawing/2014/main" id="{E218C451-939E-A661-C54B-D5FAA0F1F8BC}"/>
                </a:ext>
              </a:extLst>
            </p:cNvPr>
            <p:cNvSpPr txBox="1"/>
            <p:nvPr/>
          </p:nvSpPr>
          <p:spPr>
            <a:xfrm>
              <a:off x="297279" y="224878"/>
              <a:ext cx="43860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2195CE"/>
                  </a:solidFill>
                  <a:effectLst/>
                  <a:uLnTx/>
                  <a:uFillTx/>
                  <a:latin typeface="Aptos" panose="02110004020202020204"/>
                  <a:ea typeface="+mn-ea"/>
                  <a:cs typeface="+mn-cs"/>
                </a:rPr>
                <a:t>I diversi profili dell’operatore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a:ln>
                  <a:noFill/>
                </a:ln>
                <a:solidFill>
                  <a:srgbClr val="2195CE"/>
                </a:solidFill>
                <a:effectLst/>
                <a:uLnTx/>
                <a:uFillTx/>
                <a:latin typeface="Aptos" panose="02110004020202020204"/>
                <a:ea typeface="+mn-ea"/>
                <a:cs typeface="+mn-cs"/>
              </a:endParaRPr>
            </a:p>
          </p:txBody>
        </p:sp>
        <p:cxnSp>
          <p:nvCxnSpPr>
            <p:cNvPr id="10" name="Connettore diritto 9">
              <a:extLst>
                <a:ext uri="{FF2B5EF4-FFF2-40B4-BE49-F238E27FC236}">
                  <a16:creationId xmlns:a16="http://schemas.microsoft.com/office/drawing/2014/main" id="{907BE29F-E497-4AC2-A0C4-A4E73A1863DE}"/>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1" name="Google Shape;111;p6">
            <a:extLst>
              <a:ext uri="{FF2B5EF4-FFF2-40B4-BE49-F238E27FC236}">
                <a16:creationId xmlns:a16="http://schemas.microsoft.com/office/drawing/2014/main" id="{7BB0D5BF-263D-6355-4AC3-7D0778D4C67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Tree>
    <p:extLst>
      <p:ext uri="{BB962C8B-B14F-4D97-AF65-F5344CB8AC3E}">
        <p14:creationId xmlns:p14="http://schemas.microsoft.com/office/powerpoint/2010/main" val="140442413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509980CF-8433-2128-3E6E-969E420437D6}"/>
            </a:ext>
          </a:extLst>
        </p:cNvPr>
        <p:cNvGrpSpPr/>
        <p:nvPr/>
      </p:nvGrpSpPr>
      <p:grpSpPr>
        <a:xfrm>
          <a:off x="0" y="0"/>
          <a:ext cx="0" cy="0"/>
          <a:chOff x="0" y="0"/>
          <a:chExt cx="0" cy="0"/>
        </a:xfrm>
      </p:grpSpPr>
      <p:sp>
        <p:nvSpPr>
          <p:cNvPr id="107" name="Google Shape;107;p6">
            <a:extLst>
              <a:ext uri="{FF2B5EF4-FFF2-40B4-BE49-F238E27FC236}">
                <a16:creationId xmlns:a16="http://schemas.microsoft.com/office/drawing/2014/main" id="{AD13200B-0760-F48B-C6C0-020868C8807F}"/>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27</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21" name="Rettangolo 20">
            <a:extLst>
              <a:ext uri="{FF2B5EF4-FFF2-40B4-BE49-F238E27FC236}">
                <a16:creationId xmlns:a16="http://schemas.microsoft.com/office/drawing/2014/main" id="{7921BCE2-EB87-2E36-9D79-42F357EBDB70}"/>
              </a:ext>
            </a:extLst>
          </p:cNvPr>
          <p:cNvSpPr/>
          <p:nvPr/>
        </p:nvSpPr>
        <p:spPr>
          <a:xfrm>
            <a:off x="514732" y="5326049"/>
            <a:ext cx="3236916" cy="86087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Seleziona </a:t>
            </a: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Impresa </a:t>
            </a: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nel caso di soggetto presente nel Registro Imprese</a:t>
            </a:r>
          </a:p>
        </p:txBody>
      </p:sp>
      <p:sp>
        <p:nvSpPr>
          <p:cNvPr id="22" name="Rettangolo 21">
            <a:extLst>
              <a:ext uri="{FF2B5EF4-FFF2-40B4-BE49-F238E27FC236}">
                <a16:creationId xmlns:a16="http://schemas.microsoft.com/office/drawing/2014/main" id="{BC876CF5-9C1F-48C4-1401-60FB041D8FC1}"/>
              </a:ext>
            </a:extLst>
          </p:cNvPr>
          <p:cNvSpPr/>
          <p:nvPr/>
        </p:nvSpPr>
        <p:spPr>
          <a:xfrm>
            <a:off x="8475241" y="5334219"/>
            <a:ext cx="3204301" cy="86087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Clicca su </a:t>
            </a: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Conferma</a:t>
            </a:r>
            <a:endParaRPr kumimoji="0" lang="it-IT" sz="1600" b="0"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Rettangolo 22">
            <a:extLst>
              <a:ext uri="{FF2B5EF4-FFF2-40B4-BE49-F238E27FC236}">
                <a16:creationId xmlns:a16="http://schemas.microsoft.com/office/drawing/2014/main" id="{D71DFBC4-DF45-238A-6E8B-4B7B0068D963}"/>
              </a:ext>
            </a:extLst>
          </p:cNvPr>
          <p:cNvSpPr/>
          <p:nvPr/>
        </p:nvSpPr>
        <p:spPr>
          <a:xfrm>
            <a:off x="4511294" y="5326049"/>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Inserisci il codice fiscale dell’impresa che intende rappresentare</a:t>
            </a:r>
          </a:p>
        </p:txBody>
      </p:sp>
      <p:sp>
        <p:nvSpPr>
          <p:cNvPr id="24" name="Ovale 23">
            <a:extLst>
              <a:ext uri="{FF2B5EF4-FFF2-40B4-BE49-F238E27FC236}">
                <a16:creationId xmlns:a16="http://schemas.microsoft.com/office/drawing/2014/main" id="{B191451E-0E39-D596-733A-04F8D2738FE3}"/>
              </a:ext>
            </a:extLst>
          </p:cNvPr>
          <p:cNvSpPr/>
          <p:nvPr/>
        </p:nvSpPr>
        <p:spPr>
          <a:xfrm>
            <a:off x="313181" y="5119359"/>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1</a:t>
            </a:r>
          </a:p>
        </p:txBody>
      </p:sp>
      <p:sp>
        <p:nvSpPr>
          <p:cNvPr id="25" name="Ovale 24">
            <a:extLst>
              <a:ext uri="{FF2B5EF4-FFF2-40B4-BE49-F238E27FC236}">
                <a16:creationId xmlns:a16="http://schemas.microsoft.com/office/drawing/2014/main" id="{31906373-0260-84E4-FCFF-558CE1F14271}"/>
              </a:ext>
            </a:extLst>
          </p:cNvPr>
          <p:cNvSpPr/>
          <p:nvPr/>
        </p:nvSpPr>
        <p:spPr>
          <a:xfrm>
            <a:off x="4331294" y="5119359"/>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26" name="Ovale 25">
            <a:extLst>
              <a:ext uri="{FF2B5EF4-FFF2-40B4-BE49-F238E27FC236}">
                <a16:creationId xmlns:a16="http://schemas.microsoft.com/office/drawing/2014/main" id="{03568223-C0D8-65F4-F6E9-BA5F0A468C26}"/>
              </a:ext>
            </a:extLst>
          </p:cNvPr>
          <p:cNvSpPr/>
          <p:nvPr/>
        </p:nvSpPr>
        <p:spPr>
          <a:xfrm>
            <a:off x="8295241" y="5119359"/>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3</a:t>
            </a:r>
          </a:p>
        </p:txBody>
      </p:sp>
      <p:grpSp>
        <p:nvGrpSpPr>
          <p:cNvPr id="2" name="Gruppo 1">
            <a:extLst>
              <a:ext uri="{FF2B5EF4-FFF2-40B4-BE49-F238E27FC236}">
                <a16:creationId xmlns:a16="http://schemas.microsoft.com/office/drawing/2014/main" id="{022B1295-F3A2-1C17-A1E2-79C5DD50D6FD}"/>
              </a:ext>
            </a:extLst>
          </p:cNvPr>
          <p:cNvGrpSpPr/>
          <p:nvPr/>
        </p:nvGrpSpPr>
        <p:grpSpPr>
          <a:xfrm>
            <a:off x="0" y="191612"/>
            <a:ext cx="8618806" cy="830997"/>
            <a:chOff x="0" y="191612"/>
            <a:chExt cx="8618806" cy="830997"/>
          </a:xfrm>
        </p:grpSpPr>
        <p:sp>
          <p:nvSpPr>
            <p:cNvPr id="4" name="CasellaDiTesto 3">
              <a:extLst>
                <a:ext uri="{FF2B5EF4-FFF2-40B4-BE49-F238E27FC236}">
                  <a16:creationId xmlns:a16="http://schemas.microsoft.com/office/drawing/2014/main" id="{AA4D5D5F-37D2-9EE1-6768-B38C74A71469}"/>
                </a:ext>
              </a:extLst>
            </p:cNvPr>
            <p:cNvSpPr txBox="1"/>
            <p:nvPr/>
          </p:nvSpPr>
          <p:spPr>
            <a:xfrm>
              <a:off x="313181" y="191612"/>
              <a:ext cx="461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L’accreditamento dell’impresa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endParaRPr>
            </a:p>
          </p:txBody>
        </p:sp>
        <p:cxnSp>
          <p:nvCxnSpPr>
            <p:cNvPr id="5" name="Connettore diritto 4">
              <a:extLst>
                <a:ext uri="{FF2B5EF4-FFF2-40B4-BE49-F238E27FC236}">
                  <a16:creationId xmlns:a16="http://schemas.microsoft.com/office/drawing/2014/main" id="{C3E8C3B7-223A-8D43-05C5-19DA0BCDE3C5}"/>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6" name="Google Shape;111;p6">
            <a:extLst>
              <a:ext uri="{FF2B5EF4-FFF2-40B4-BE49-F238E27FC236}">
                <a16:creationId xmlns:a16="http://schemas.microsoft.com/office/drawing/2014/main" id="{530A160E-AAB0-4568-29B0-F735825AA36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pic>
        <p:nvPicPr>
          <p:cNvPr id="3" name="Immagine 2" descr="Immagine che contiene schermata, testo, linea&#10;&#10;Descrizione generata automaticamente">
            <a:extLst>
              <a:ext uri="{FF2B5EF4-FFF2-40B4-BE49-F238E27FC236}">
                <a16:creationId xmlns:a16="http://schemas.microsoft.com/office/drawing/2014/main" id="{04354C72-0602-15F8-D3CD-046454FC413B}"/>
              </a:ext>
            </a:extLst>
          </p:cNvPr>
          <p:cNvPicPr>
            <a:picLocks noChangeAspect="1"/>
          </p:cNvPicPr>
          <p:nvPr/>
        </p:nvPicPr>
        <p:blipFill>
          <a:blip r:embed="rId4"/>
          <a:stretch>
            <a:fillRect/>
          </a:stretch>
        </p:blipFill>
        <p:spPr>
          <a:xfrm>
            <a:off x="222618" y="1378641"/>
            <a:ext cx="11746764" cy="3141732"/>
          </a:xfrm>
          <a:prstGeom prst="rect">
            <a:avLst/>
          </a:prstGeom>
          <a:ln>
            <a:noFill/>
          </a:ln>
          <a:effectLst>
            <a:outerShdw blurRad="190500" algn="tl" rotWithShape="0">
              <a:srgbClr val="000000">
                <a:alpha val="70000"/>
              </a:srgbClr>
            </a:outerShdw>
          </a:effectLst>
        </p:spPr>
      </p:pic>
      <p:sp>
        <p:nvSpPr>
          <p:cNvPr id="18" name="Rettangolo con angoli arrotondati 17">
            <a:extLst>
              <a:ext uri="{FF2B5EF4-FFF2-40B4-BE49-F238E27FC236}">
                <a16:creationId xmlns:a16="http://schemas.microsoft.com/office/drawing/2014/main" id="{E4036724-5289-310A-56BD-A687F2C5C250}"/>
              </a:ext>
            </a:extLst>
          </p:cNvPr>
          <p:cNvSpPr/>
          <p:nvPr/>
        </p:nvSpPr>
        <p:spPr>
          <a:xfrm>
            <a:off x="659432" y="1690256"/>
            <a:ext cx="3363928" cy="710465"/>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Ovale 7">
            <a:extLst>
              <a:ext uri="{FF2B5EF4-FFF2-40B4-BE49-F238E27FC236}">
                <a16:creationId xmlns:a16="http://schemas.microsoft.com/office/drawing/2014/main" id="{3A067780-5841-5851-587F-A54051F4FF81}"/>
              </a:ext>
            </a:extLst>
          </p:cNvPr>
          <p:cNvSpPr/>
          <p:nvPr/>
        </p:nvSpPr>
        <p:spPr>
          <a:xfrm>
            <a:off x="420603" y="1613648"/>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19" name="Rettangolo con angoli arrotondati 18">
            <a:extLst>
              <a:ext uri="{FF2B5EF4-FFF2-40B4-BE49-F238E27FC236}">
                <a16:creationId xmlns:a16="http://schemas.microsoft.com/office/drawing/2014/main" id="{1FD1F715-5E6D-7815-F62A-79E9093718EB}"/>
              </a:ext>
            </a:extLst>
          </p:cNvPr>
          <p:cNvSpPr/>
          <p:nvPr/>
        </p:nvSpPr>
        <p:spPr>
          <a:xfrm>
            <a:off x="4493850" y="1810482"/>
            <a:ext cx="6940126" cy="1480335"/>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e 13">
            <a:extLst>
              <a:ext uri="{FF2B5EF4-FFF2-40B4-BE49-F238E27FC236}">
                <a16:creationId xmlns:a16="http://schemas.microsoft.com/office/drawing/2014/main" id="{7EADD2A6-D656-5ECC-7D79-319C1ABB25BB}"/>
              </a:ext>
            </a:extLst>
          </p:cNvPr>
          <p:cNvSpPr/>
          <p:nvPr/>
        </p:nvSpPr>
        <p:spPr>
          <a:xfrm>
            <a:off x="4313849" y="1630482"/>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20" name="Rettangolo con angoli arrotondati 19">
            <a:extLst>
              <a:ext uri="{FF2B5EF4-FFF2-40B4-BE49-F238E27FC236}">
                <a16:creationId xmlns:a16="http://schemas.microsoft.com/office/drawing/2014/main" id="{E6D0484B-2C5B-7892-703E-FEFB2EDCA99A}"/>
              </a:ext>
            </a:extLst>
          </p:cNvPr>
          <p:cNvSpPr/>
          <p:nvPr/>
        </p:nvSpPr>
        <p:spPr>
          <a:xfrm>
            <a:off x="11076166" y="4156879"/>
            <a:ext cx="952045" cy="397323"/>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8" name="Elemento grafico 27" descr="Dorso della mano con indice che punta verso destra con riempimento a tinta unita">
            <a:extLst>
              <a:ext uri="{FF2B5EF4-FFF2-40B4-BE49-F238E27FC236}">
                <a16:creationId xmlns:a16="http://schemas.microsoft.com/office/drawing/2014/main" id="{28152A58-3011-4AD8-12D5-282CC6B2903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29234" y="4068301"/>
            <a:ext cx="666932" cy="666932"/>
          </a:xfrm>
          <a:prstGeom prst="rect">
            <a:avLst/>
          </a:prstGeom>
        </p:spPr>
      </p:pic>
      <p:sp>
        <p:nvSpPr>
          <p:cNvPr id="9" name="Ovale 8">
            <a:extLst>
              <a:ext uri="{FF2B5EF4-FFF2-40B4-BE49-F238E27FC236}">
                <a16:creationId xmlns:a16="http://schemas.microsoft.com/office/drawing/2014/main" id="{EFF75F71-0C8B-B4ED-B388-CD454EF4F063}"/>
              </a:ext>
            </a:extLst>
          </p:cNvPr>
          <p:cNvSpPr/>
          <p:nvPr/>
        </p:nvSpPr>
        <p:spPr>
          <a:xfrm>
            <a:off x="10921295" y="3995540"/>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3</a:t>
            </a:r>
          </a:p>
        </p:txBody>
      </p:sp>
    </p:spTree>
    <p:extLst>
      <p:ext uri="{BB962C8B-B14F-4D97-AF65-F5344CB8AC3E}">
        <p14:creationId xmlns:p14="http://schemas.microsoft.com/office/powerpoint/2010/main" val="93723801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18" grpId="0" animBg="1"/>
      <p:bldP spid="8" grpId="0" animBg="1"/>
      <p:bldP spid="19" grpId="0" animBg="1"/>
      <p:bldP spid="14" grpId="0" animBg="1"/>
      <p:bldP spid="20"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10" name="Immagine 9" descr="Immagine che contiene testo, schermata, Carattere, software&#10;&#10;Descrizione generata automaticamente">
            <a:extLst>
              <a:ext uri="{FF2B5EF4-FFF2-40B4-BE49-F238E27FC236}">
                <a16:creationId xmlns:a16="http://schemas.microsoft.com/office/drawing/2014/main" id="{F255FA0F-911E-96FF-D0A2-D3629ADFB5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932" y="1031827"/>
            <a:ext cx="9747614" cy="4655492"/>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28</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20" name="Rettangolo con angoli arrotondati 19">
            <a:extLst>
              <a:ext uri="{FF2B5EF4-FFF2-40B4-BE49-F238E27FC236}">
                <a16:creationId xmlns:a16="http://schemas.microsoft.com/office/drawing/2014/main" id="{94C7D8E0-9DEC-704A-ADDC-69CAE90A1530}"/>
              </a:ext>
            </a:extLst>
          </p:cNvPr>
          <p:cNvSpPr/>
          <p:nvPr/>
        </p:nvSpPr>
        <p:spPr>
          <a:xfrm>
            <a:off x="1209048" y="1839951"/>
            <a:ext cx="2897731" cy="624469"/>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ttangolo con angoli arrotondati 20">
            <a:extLst>
              <a:ext uri="{FF2B5EF4-FFF2-40B4-BE49-F238E27FC236}">
                <a16:creationId xmlns:a16="http://schemas.microsoft.com/office/drawing/2014/main" id="{E9481E4E-55B8-56B2-4A15-B2AF9776744D}"/>
              </a:ext>
            </a:extLst>
          </p:cNvPr>
          <p:cNvSpPr/>
          <p:nvPr/>
        </p:nvSpPr>
        <p:spPr>
          <a:xfrm>
            <a:off x="4376895" y="1270221"/>
            <a:ext cx="6213540" cy="2507695"/>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ttangolo con angoli arrotondati 21">
            <a:extLst>
              <a:ext uri="{FF2B5EF4-FFF2-40B4-BE49-F238E27FC236}">
                <a16:creationId xmlns:a16="http://schemas.microsoft.com/office/drawing/2014/main" id="{5FCB8B84-4AC7-BAD1-9010-71E21A2CD2CE}"/>
              </a:ext>
            </a:extLst>
          </p:cNvPr>
          <p:cNvSpPr/>
          <p:nvPr/>
        </p:nvSpPr>
        <p:spPr>
          <a:xfrm>
            <a:off x="4376895" y="3933967"/>
            <a:ext cx="6213540" cy="421499"/>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ttangolo con angoli arrotondati 22">
            <a:extLst>
              <a:ext uri="{FF2B5EF4-FFF2-40B4-BE49-F238E27FC236}">
                <a16:creationId xmlns:a16="http://schemas.microsoft.com/office/drawing/2014/main" id="{EF64816D-6541-635F-D80B-81F4591F34FB}"/>
              </a:ext>
            </a:extLst>
          </p:cNvPr>
          <p:cNvSpPr/>
          <p:nvPr/>
        </p:nvSpPr>
        <p:spPr>
          <a:xfrm>
            <a:off x="10022496" y="5401317"/>
            <a:ext cx="715931" cy="329098"/>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e 14">
            <a:extLst>
              <a:ext uri="{FF2B5EF4-FFF2-40B4-BE49-F238E27FC236}">
                <a16:creationId xmlns:a16="http://schemas.microsoft.com/office/drawing/2014/main" id="{A802B2A5-D6BF-BEC7-599C-DF1B942DFC70}"/>
              </a:ext>
            </a:extLst>
          </p:cNvPr>
          <p:cNvSpPr/>
          <p:nvPr/>
        </p:nvSpPr>
        <p:spPr>
          <a:xfrm>
            <a:off x="4198690" y="3830155"/>
            <a:ext cx="341309"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3</a:t>
            </a:r>
          </a:p>
        </p:txBody>
      </p:sp>
      <p:sp>
        <p:nvSpPr>
          <p:cNvPr id="14" name="Ovale 13">
            <a:extLst>
              <a:ext uri="{FF2B5EF4-FFF2-40B4-BE49-F238E27FC236}">
                <a16:creationId xmlns:a16="http://schemas.microsoft.com/office/drawing/2014/main" id="{5DF91BC2-7EE1-0830-2DEE-A87C1CDCAC59}"/>
              </a:ext>
            </a:extLst>
          </p:cNvPr>
          <p:cNvSpPr/>
          <p:nvPr/>
        </p:nvSpPr>
        <p:spPr>
          <a:xfrm>
            <a:off x="4198690" y="1064102"/>
            <a:ext cx="378849"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8" name="Ovale 7">
            <a:extLst>
              <a:ext uri="{FF2B5EF4-FFF2-40B4-BE49-F238E27FC236}">
                <a16:creationId xmlns:a16="http://schemas.microsoft.com/office/drawing/2014/main" id="{7F092873-FBEB-BFA0-07E9-543D765A0722}"/>
              </a:ext>
            </a:extLst>
          </p:cNvPr>
          <p:cNvSpPr/>
          <p:nvPr/>
        </p:nvSpPr>
        <p:spPr>
          <a:xfrm>
            <a:off x="1029048" y="1644996"/>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24" name="Rettangolo 23">
            <a:extLst>
              <a:ext uri="{FF2B5EF4-FFF2-40B4-BE49-F238E27FC236}">
                <a16:creationId xmlns:a16="http://schemas.microsoft.com/office/drawing/2014/main" id="{9C2F211F-D98D-45D7-662B-D311A306AE29}"/>
              </a:ext>
            </a:extLst>
          </p:cNvPr>
          <p:cNvSpPr/>
          <p:nvPr/>
        </p:nvSpPr>
        <p:spPr>
          <a:xfrm>
            <a:off x="524265" y="5893781"/>
            <a:ext cx="2519444" cy="74976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 Seleziona </a:t>
            </a:r>
            <a:r>
              <a:rPr kumimoji="0" lang="it-IT" sz="1600" b="0" i="1" u="none" strike="noStrike" kern="1200" cap="none" spc="0" normalizeH="0" baseline="0" noProof="0" dirty="0">
                <a:ln>
                  <a:noFill/>
                </a:ln>
                <a:solidFill>
                  <a:prstClr val="white"/>
                </a:solidFill>
                <a:effectLst/>
                <a:uLnTx/>
                <a:uFillTx/>
                <a:latin typeface="Aptos" panose="02110004020202020204"/>
                <a:ea typeface="+mn-ea"/>
                <a:cs typeface="+mn-cs"/>
              </a:rPr>
              <a:t>Ente </a:t>
            </a: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nel caso di soggetto presente in </a:t>
            </a:r>
            <a:r>
              <a:rPr kumimoji="0" lang="it-IT" sz="1600" b="0" i="0" u="none" strike="noStrike" kern="1200" cap="none" spc="0" normalizeH="0" baseline="0" noProof="0" dirty="0" err="1">
                <a:ln>
                  <a:noFill/>
                </a:ln>
                <a:solidFill>
                  <a:prstClr val="white"/>
                </a:solidFill>
                <a:effectLst/>
                <a:uLnTx/>
                <a:uFillTx/>
                <a:latin typeface="Aptos" panose="02110004020202020204"/>
                <a:ea typeface="+mn-ea"/>
                <a:cs typeface="+mn-cs"/>
              </a:rPr>
              <a:t>IndicePA</a:t>
            </a: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6" name="Rettangolo 25">
            <a:extLst>
              <a:ext uri="{FF2B5EF4-FFF2-40B4-BE49-F238E27FC236}">
                <a16:creationId xmlns:a16="http://schemas.microsoft.com/office/drawing/2014/main" id="{F615D980-84C8-053C-DAA2-8244F9F38EE2}"/>
              </a:ext>
            </a:extLst>
          </p:cNvPr>
          <p:cNvSpPr/>
          <p:nvPr/>
        </p:nvSpPr>
        <p:spPr>
          <a:xfrm>
            <a:off x="6277414" y="5895429"/>
            <a:ext cx="2519444" cy="722918"/>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 Inserisci il codice fiscale  e nei casi richiesti il codice AOO o UO</a:t>
            </a:r>
          </a:p>
        </p:txBody>
      </p:sp>
      <p:sp>
        <p:nvSpPr>
          <p:cNvPr id="27" name="Rettangolo 26">
            <a:extLst>
              <a:ext uri="{FF2B5EF4-FFF2-40B4-BE49-F238E27FC236}">
                <a16:creationId xmlns:a16="http://schemas.microsoft.com/office/drawing/2014/main" id="{8C6B43BB-B557-E6D3-1A40-813655A9010F}"/>
              </a:ext>
            </a:extLst>
          </p:cNvPr>
          <p:cNvSpPr/>
          <p:nvPr/>
        </p:nvSpPr>
        <p:spPr>
          <a:xfrm>
            <a:off x="3390992" y="5902487"/>
            <a:ext cx="2519445" cy="71775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 Identifica come operatore l’ente</a:t>
            </a:r>
            <a:r>
              <a:rPr lang="it-IT" sz="1600" dirty="0">
                <a:solidFill>
                  <a:prstClr val="white"/>
                </a:solidFill>
                <a:latin typeface="Aptos" panose="02110004020202020204"/>
              </a:rPr>
              <a:t> o la AOO o UO</a:t>
            </a: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8" name="Rettangolo 27">
            <a:extLst>
              <a:ext uri="{FF2B5EF4-FFF2-40B4-BE49-F238E27FC236}">
                <a16:creationId xmlns:a16="http://schemas.microsoft.com/office/drawing/2014/main" id="{3934A98E-4531-FFBC-EDFE-56BB63604118}"/>
              </a:ext>
            </a:extLst>
          </p:cNvPr>
          <p:cNvSpPr/>
          <p:nvPr/>
        </p:nvSpPr>
        <p:spPr>
          <a:xfrm>
            <a:off x="9144142" y="5893438"/>
            <a:ext cx="2519444" cy="71684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 Clicca su </a:t>
            </a:r>
            <a:r>
              <a:rPr kumimoji="0" lang="it-IT" sz="1600" b="0" i="1" u="none" strike="noStrike" kern="1200" cap="none" spc="0" normalizeH="0" baseline="0" noProof="0" dirty="0">
                <a:ln>
                  <a:noFill/>
                </a:ln>
                <a:solidFill>
                  <a:prstClr val="white"/>
                </a:solidFill>
                <a:effectLst/>
                <a:uLnTx/>
                <a:uFillTx/>
                <a:latin typeface="Aptos" panose="02110004020202020204"/>
                <a:ea typeface="+mn-ea"/>
                <a:cs typeface="+mn-cs"/>
              </a:rPr>
              <a:t>Conferma</a:t>
            </a:r>
          </a:p>
        </p:txBody>
      </p:sp>
      <p:sp>
        <p:nvSpPr>
          <p:cNvPr id="29" name="Ovale 28">
            <a:extLst>
              <a:ext uri="{FF2B5EF4-FFF2-40B4-BE49-F238E27FC236}">
                <a16:creationId xmlns:a16="http://schemas.microsoft.com/office/drawing/2014/main" id="{6AD1AF75-7856-0ABD-B243-C79005A70A00}"/>
              </a:ext>
            </a:extLst>
          </p:cNvPr>
          <p:cNvSpPr/>
          <p:nvPr/>
        </p:nvSpPr>
        <p:spPr>
          <a:xfrm>
            <a:off x="263071" y="5724680"/>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30" name="Ovale 29">
            <a:extLst>
              <a:ext uri="{FF2B5EF4-FFF2-40B4-BE49-F238E27FC236}">
                <a16:creationId xmlns:a16="http://schemas.microsoft.com/office/drawing/2014/main" id="{233D2FF8-17FB-89B7-558B-043968C7821C}"/>
              </a:ext>
            </a:extLst>
          </p:cNvPr>
          <p:cNvSpPr/>
          <p:nvPr/>
        </p:nvSpPr>
        <p:spPr>
          <a:xfrm>
            <a:off x="3168078" y="5724680"/>
            <a:ext cx="378849"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31" name="Ovale 30">
            <a:extLst>
              <a:ext uri="{FF2B5EF4-FFF2-40B4-BE49-F238E27FC236}">
                <a16:creationId xmlns:a16="http://schemas.microsoft.com/office/drawing/2014/main" id="{6A7C5E1C-8B67-884B-2F7E-426215424E6B}"/>
              </a:ext>
            </a:extLst>
          </p:cNvPr>
          <p:cNvSpPr/>
          <p:nvPr/>
        </p:nvSpPr>
        <p:spPr>
          <a:xfrm>
            <a:off x="6073619" y="5713438"/>
            <a:ext cx="341309"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3</a:t>
            </a:r>
          </a:p>
        </p:txBody>
      </p:sp>
      <p:sp>
        <p:nvSpPr>
          <p:cNvPr id="32" name="Ovale 31">
            <a:extLst>
              <a:ext uri="{FF2B5EF4-FFF2-40B4-BE49-F238E27FC236}">
                <a16:creationId xmlns:a16="http://schemas.microsoft.com/office/drawing/2014/main" id="{27B162E6-1529-3017-5D54-802C920A52EE}"/>
              </a:ext>
            </a:extLst>
          </p:cNvPr>
          <p:cNvSpPr/>
          <p:nvPr/>
        </p:nvSpPr>
        <p:spPr>
          <a:xfrm>
            <a:off x="8983835" y="5722487"/>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4</a:t>
            </a:r>
          </a:p>
        </p:txBody>
      </p:sp>
      <p:pic>
        <p:nvPicPr>
          <p:cNvPr id="34" name="Elemento grafico 33" descr="Dorso della mano con indice che punta verso destra con riempimento a tinta unita">
            <a:extLst>
              <a:ext uri="{FF2B5EF4-FFF2-40B4-BE49-F238E27FC236}">
                <a16:creationId xmlns:a16="http://schemas.microsoft.com/office/drawing/2014/main" id="{94506303-2FD2-B9EC-7EC1-2836C2FF892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23683" y="5176438"/>
            <a:ext cx="666932" cy="666932"/>
          </a:xfrm>
          <a:prstGeom prst="rect">
            <a:avLst/>
          </a:prstGeom>
        </p:spPr>
      </p:pic>
      <p:grpSp>
        <p:nvGrpSpPr>
          <p:cNvPr id="11" name="Gruppo 10">
            <a:extLst>
              <a:ext uri="{FF2B5EF4-FFF2-40B4-BE49-F238E27FC236}">
                <a16:creationId xmlns:a16="http://schemas.microsoft.com/office/drawing/2014/main" id="{89DA6ECD-25A3-0E5F-77B9-0034B12959F7}"/>
              </a:ext>
            </a:extLst>
          </p:cNvPr>
          <p:cNvGrpSpPr/>
          <p:nvPr/>
        </p:nvGrpSpPr>
        <p:grpSpPr>
          <a:xfrm>
            <a:off x="0" y="191612"/>
            <a:ext cx="8618806"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1" y="191612"/>
              <a:ext cx="40637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L’accreditamento dell’ente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3" name="Ovale 2">
            <a:extLst>
              <a:ext uri="{FF2B5EF4-FFF2-40B4-BE49-F238E27FC236}">
                <a16:creationId xmlns:a16="http://schemas.microsoft.com/office/drawing/2014/main" id="{ACFAC6D2-28F3-32B4-E687-AE56D603A269}"/>
              </a:ext>
            </a:extLst>
          </p:cNvPr>
          <p:cNvSpPr/>
          <p:nvPr/>
        </p:nvSpPr>
        <p:spPr>
          <a:xfrm>
            <a:off x="9842496" y="5134344"/>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4</a:t>
            </a:r>
          </a:p>
        </p:txBody>
      </p:sp>
    </p:spTree>
    <p:extLst>
      <p:ext uri="{BB962C8B-B14F-4D97-AF65-F5344CB8AC3E}">
        <p14:creationId xmlns:p14="http://schemas.microsoft.com/office/powerpoint/2010/main" val="174997593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15" grpId="0" animBg="1"/>
      <p:bldP spid="14" grpId="0" animBg="1"/>
      <p:bldP spid="8" grpId="0" animBg="1"/>
      <p:bldP spid="24" grpId="0" animBg="1"/>
      <p:bldP spid="26" grpId="0" animBg="1"/>
      <p:bldP spid="27" grpId="0" animBg="1"/>
      <p:bldP spid="28" grpId="0" animBg="1"/>
      <p:bldP spid="29" grpId="0" animBg="1"/>
      <p:bldP spid="30" grpId="0" animBg="1"/>
      <p:bldP spid="31" grpId="0" animBg="1"/>
      <p:bldP spid="3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7" name="Immagine 6">
            <a:extLst>
              <a:ext uri="{FF2B5EF4-FFF2-40B4-BE49-F238E27FC236}">
                <a16:creationId xmlns:a16="http://schemas.microsoft.com/office/drawing/2014/main" id="{0C75585F-78BA-30AA-0851-F8CC7ECD2F63}"/>
              </a:ext>
            </a:extLst>
          </p:cNvPr>
          <p:cNvPicPr>
            <a:picLocks noChangeAspect="1"/>
          </p:cNvPicPr>
          <p:nvPr/>
        </p:nvPicPr>
        <p:blipFill>
          <a:blip r:embed="rId3"/>
          <a:stretch>
            <a:fillRect/>
          </a:stretch>
        </p:blipFill>
        <p:spPr>
          <a:xfrm>
            <a:off x="222953" y="1334812"/>
            <a:ext cx="11633524" cy="4326855"/>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29</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20" name="Rettangolo con angoli arrotondati 19">
            <a:extLst>
              <a:ext uri="{FF2B5EF4-FFF2-40B4-BE49-F238E27FC236}">
                <a16:creationId xmlns:a16="http://schemas.microsoft.com/office/drawing/2014/main" id="{94C7D8E0-9DEC-704A-ADDC-69CAE90A1530}"/>
              </a:ext>
            </a:extLst>
          </p:cNvPr>
          <p:cNvSpPr/>
          <p:nvPr/>
        </p:nvSpPr>
        <p:spPr>
          <a:xfrm>
            <a:off x="558476" y="3911953"/>
            <a:ext cx="3398515" cy="628059"/>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ttangolo con angoli arrotondati 20">
            <a:extLst>
              <a:ext uri="{FF2B5EF4-FFF2-40B4-BE49-F238E27FC236}">
                <a16:creationId xmlns:a16="http://schemas.microsoft.com/office/drawing/2014/main" id="{E9481E4E-55B8-56B2-4A15-B2AF9776744D}"/>
              </a:ext>
            </a:extLst>
          </p:cNvPr>
          <p:cNvSpPr/>
          <p:nvPr/>
        </p:nvSpPr>
        <p:spPr>
          <a:xfrm>
            <a:off x="4435382" y="1856802"/>
            <a:ext cx="7421095" cy="438613"/>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ttangolo con angoli arrotondati 22">
            <a:extLst>
              <a:ext uri="{FF2B5EF4-FFF2-40B4-BE49-F238E27FC236}">
                <a16:creationId xmlns:a16="http://schemas.microsoft.com/office/drawing/2014/main" id="{EF64816D-6541-635F-D80B-81F4591F34FB}"/>
              </a:ext>
            </a:extLst>
          </p:cNvPr>
          <p:cNvSpPr/>
          <p:nvPr/>
        </p:nvSpPr>
        <p:spPr>
          <a:xfrm>
            <a:off x="10925395" y="5251718"/>
            <a:ext cx="827990" cy="37766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e 13">
            <a:extLst>
              <a:ext uri="{FF2B5EF4-FFF2-40B4-BE49-F238E27FC236}">
                <a16:creationId xmlns:a16="http://schemas.microsoft.com/office/drawing/2014/main" id="{5DF91BC2-7EE1-0830-2DEE-A87C1CDCAC59}"/>
              </a:ext>
            </a:extLst>
          </p:cNvPr>
          <p:cNvSpPr/>
          <p:nvPr/>
        </p:nvSpPr>
        <p:spPr>
          <a:xfrm>
            <a:off x="4244740" y="1634989"/>
            <a:ext cx="378849"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8" name="Ovale 7">
            <a:extLst>
              <a:ext uri="{FF2B5EF4-FFF2-40B4-BE49-F238E27FC236}">
                <a16:creationId xmlns:a16="http://schemas.microsoft.com/office/drawing/2014/main" id="{7F092873-FBEB-BFA0-07E9-543D765A0722}"/>
              </a:ext>
            </a:extLst>
          </p:cNvPr>
          <p:cNvSpPr/>
          <p:nvPr/>
        </p:nvSpPr>
        <p:spPr>
          <a:xfrm>
            <a:off x="355300" y="3747022"/>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1</a:t>
            </a:r>
          </a:p>
        </p:txBody>
      </p:sp>
      <p:sp>
        <p:nvSpPr>
          <p:cNvPr id="24" name="Rettangolo 23">
            <a:extLst>
              <a:ext uri="{FF2B5EF4-FFF2-40B4-BE49-F238E27FC236}">
                <a16:creationId xmlns:a16="http://schemas.microsoft.com/office/drawing/2014/main" id="{9C2F211F-D98D-45D7-662B-D311A306AE29}"/>
              </a:ext>
            </a:extLst>
          </p:cNvPr>
          <p:cNvSpPr/>
          <p:nvPr/>
        </p:nvSpPr>
        <p:spPr>
          <a:xfrm>
            <a:off x="524265" y="5893781"/>
            <a:ext cx="2585050" cy="74976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 Seleziona </a:t>
            </a:r>
            <a:r>
              <a:rPr kumimoji="0" lang="it-IT" sz="1600" b="0" i="1" u="none" strike="noStrike" kern="1200" cap="none" spc="0" normalizeH="0" baseline="0" noProof="0" dirty="0">
                <a:ln>
                  <a:noFill/>
                </a:ln>
                <a:solidFill>
                  <a:prstClr val="white"/>
                </a:solidFill>
                <a:effectLst/>
                <a:uLnTx/>
                <a:uFillTx/>
                <a:latin typeface="Aptos" panose="02110004020202020204"/>
                <a:ea typeface="+mn-ea"/>
                <a:cs typeface="+mn-cs"/>
              </a:rPr>
              <a:t>Altro soggetto / organizzazione</a:t>
            </a: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6" name="Rettangolo 25">
            <a:extLst>
              <a:ext uri="{FF2B5EF4-FFF2-40B4-BE49-F238E27FC236}">
                <a16:creationId xmlns:a16="http://schemas.microsoft.com/office/drawing/2014/main" id="{F615D980-84C8-053C-DAA2-8244F9F38EE2}"/>
              </a:ext>
            </a:extLst>
          </p:cNvPr>
          <p:cNvSpPr/>
          <p:nvPr/>
        </p:nvSpPr>
        <p:spPr>
          <a:xfrm>
            <a:off x="6397511" y="5902487"/>
            <a:ext cx="2519444" cy="722918"/>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 Inserisci la PEC</a:t>
            </a:r>
          </a:p>
        </p:txBody>
      </p:sp>
      <p:sp>
        <p:nvSpPr>
          <p:cNvPr id="27" name="Rettangolo 26">
            <a:extLst>
              <a:ext uri="{FF2B5EF4-FFF2-40B4-BE49-F238E27FC236}">
                <a16:creationId xmlns:a16="http://schemas.microsoft.com/office/drawing/2014/main" id="{8C6B43BB-B557-E6D3-1A40-813655A9010F}"/>
              </a:ext>
            </a:extLst>
          </p:cNvPr>
          <p:cNvSpPr/>
          <p:nvPr/>
        </p:nvSpPr>
        <p:spPr>
          <a:xfrm>
            <a:off x="3390992" y="5902487"/>
            <a:ext cx="2724842" cy="720000"/>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 Identifica il soggetto tramite il codice fiscale e l’eventuale partita iva</a:t>
            </a:r>
          </a:p>
        </p:txBody>
      </p:sp>
      <p:sp>
        <p:nvSpPr>
          <p:cNvPr id="28" name="Rettangolo 27">
            <a:extLst>
              <a:ext uri="{FF2B5EF4-FFF2-40B4-BE49-F238E27FC236}">
                <a16:creationId xmlns:a16="http://schemas.microsoft.com/office/drawing/2014/main" id="{3934A98E-4531-FFBC-EDFE-56BB63604118}"/>
              </a:ext>
            </a:extLst>
          </p:cNvPr>
          <p:cNvSpPr/>
          <p:nvPr/>
        </p:nvSpPr>
        <p:spPr>
          <a:xfrm>
            <a:off x="9144142" y="5893438"/>
            <a:ext cx="2519444" cy="71684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 Clicca su </a:t>
            </a:r>
            <a:r>
              <a:rPr kumimoji="0" lang="it-IT" sz="1600" b="0" i="1" u="none" strike="noStrike" kern="1200" cap="none" spc="0" normalizeH="0" baseline="0" noProof="0" dirty="0">
                <a:ln>
                  <a:noFill/>
                </a:ln>
                <a:solidFill>
                  <a:prstClr val="white"/>
                </a:solidFill>
                <a:effectLst/>
                <a:uLnTx/>
                <a:uFillTx/>
                <a:latin typeface="Aptos" panose="02110004020202020204"/>
                <a:ea typeface="+mn-ea"/>
                <a:cs typeface="+mn-cs"/>
              </a:rPr>
              <a:t>Conferma</a:t>
            </a:r>
          </a:p>
        </p:txBody>
      </p:sp>
      <p:sp>
        <p:nvSpPr>
          <p:cNvPr id="29" name="Ovale 28">
            <a:extLst>
              <a:ext uri="{FF2B5EF4-FFF2-40B4-BE49-F238E27FC236}">
                <a16:creationId xmlns:a16="http://schemas.microsoft.com/office/drawing/2014/main" id="{6AD1AF75-7856-0ABD-B243-C79005A70A00}"/>
              </a:ext>
            </a:extLst>
          </p:cNvPr>
          <p:cNvSpPr/>
          <p:nvPr/>
        </p:nvSpPr>
        <p:spPr>
          <a:xfrm>
            <a:off x="344265" y="5726858"/>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30" name="Ovale 29">
            <a:extLst>
              <a:ext uri="{FF2B5EF4-FFF2-40B4-BE49-F238E27FC236}">
                <a16:creationId xmlns:a16="http://schemas.microsoft.com/office/drawing/2014/main" id="{233D2FF8-17FB-89B7-558B-043968C7821C}"/>
              </a:ext>
            </a:extLst>
          </p:cNvPr>
          <p:cNvSpPr/>
          <p:nvPr/>
        </p:nvSpPr>
        <p:spPr>
          <a:xfrm>
            <a:off x="3168078" y="5724680"/>
            <a:ext cx="378849"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31" name="Ovale 30">
            <a:extLst>
              <a:ext uri="{FF2B5EF4-FFF2-40B4-BE49-F238E27FC236}">
                <a16:creationId xmlns:a16="http://schemas.microsoft.com/office/drawing/2014/main" id="{6A7C5E1C-8B67-884B-2F7E-426215424E6B}"/>
              </a:ext>
            </a:extLst>
          </p:cNvPr>
          <p:cNvSpPr/>
          <p:nvPr/>
        </p:nvSpPr>
        <p:spPr>
          <a:xfrm>
            <a:off x="6226856" y="5725495"/>
            <a:ext cx="341309"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3</a:t>
            </a:r>
          </a:p>
        </p:txBody>
      </p:sp>
      <p:sp>
        <p:nvSpPr>
          <p:cNvPr id="32" name="Ovale 31">
            <a:extLst>
              <a:ext uri="{FF2B5EF4-FFF2-40B4-BE49-F238E27FC236}">
                <a16:creationId xmlns:a16="http://schemas.microsoft.com/office/drawing/2014/main" id="{27B162E6-1529-3017-5D54-802C920A52EE}"/>
              </a:ext>
            </a:extLst>
          </p:cNvPr>
          <p:cNvSpPr/>
          <p:nvPr/>
        </p:nvSpPr>
        <p:spPr>
          <a:xfrm>
            <a:off x="8983835" y="5722487"/>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4</a:t>
            </a:r>
          </a:p>
        </p:txBody>
      </p:sp>
      <p:pic>
        <p:nvPicPr>
          <p:cNvPr id="34" name="Elemento grafico 33" descr="Dorso della mano con indice che punta verso destra con riempimento a tinta unita">
            <a:extLst>
              <a:ext uri="{FF2B5EF4-FFF2-40B4-BE49-F238E27FC236}">
                <a16:creationId xmlns:a16="http://schemas.microsoft.com/office/drawing/2014/main" id="{94506303-2FD2-B9EC-7EC1-2836C2FF892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15452" y="5078888"/>
            <a:ext cx="666932" cy="666932"/>
          </a:xfrm>
          <a:prstGeom prst="rect">
            <a:avLst/>
          </a:prstGeom>
        </p:spPr>
      </p:pic>
      <p:grpSp>
        <p:nvGrpSpPr>
          <p:cNvPr id="11" name="Gruppo 10">
            <a:extLst>
              <a:ext uri="{FF2B5EF4-FFF2-40B4-BE49-F238E27FC236}">
                <a16:creationId xmlns:a16="http://schemas.microsoft.com/office/drawing/2014/main" id="{89DA6ECD-25A3-0E5F-77B9-0034B12959F7}"/>
              </a:ext>
            </a:extLst>
          </p:cNvPr>
          <p:cNvGrpSpPr/>
          <p:nvPr/>
        </p:nvGrpSpPr>
        <p:grpSpPr>
          <a:xfrm>
            <a:off x="0" y="191612"/>
            <a:ext cx="8618806"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65221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L’accreditamento di altra organizzazione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4" name="Rettangolo con angoli arrotondati 3">
            <a:extLst>
              <a:ext uri="{FF2B5EF4-FFF2-40B4-BE49-F238E27FC236}">
                <a16:creationId xmlns:a16="http://schemas.microsoft.com/office/drawing/2014/main" id="{A543E8F6-CE2C-2DBE-5BA2-62E8103D61EF}"/>
              </a:ext>
            </a:extLst>
          </p:cNvPr>
          <p:cNvSpPr/>
          <p:nvPr/>
        </p:nvSpPr>
        <p:spPr>
          <a:xfrm>
            <a:off x="4441427" y="2443033"/>
            <a:ext cx="7421095" cy="40219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e 4">
            <a:extLst>
              <a:ext uri="{FF2B5EF4-FFF2-40B4-BE49-F238E27FC236}">
                <a16:creationId xmlns:a16="http://schemas.microsoft.com/office/drawing/2014/main" id="{86D3DC62-AF6A-97B4-C0CB-0B3EE31DEC96}"/>
              </a:ext>
            </a:extLst>
          </p:cNvPr>
          <p:cNvSpPr/>
          <p:nvPr/>
        </p:nvSpPr>
        <p:spPr>
          <a:xfrm>
            <a:off x="4252003" y="2639616"/>
            <a:ext cx="378849"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3</a:t>
            </a:r>
          </a:p>
        </p:txBody>
      </p:sp>
      <p:sp>
        <p:nvSpPr>
          <p:cNvPr id="6" name="Ovale 5">
            <a:extLst>
              <a:ext uri="{FF2B5EF4-FFF2-40B4-BE49-F238E27FC236}">
                <a16:creationId xmlns:a16="http://schemas.microsoft.com/office/drawing/2014/main" id="{206AE8B7-942B-097D-AA25-9839A1118056}"/>
              </a:ext>
            </a:extLst>
          </p:cNvPr>
          <p:cNvSpPr/>
          <p:nvPr/>
        </p:nvSpPr>
        <p:spPr>
          <a:xfrm>
            <a:off x="10696106" y="5010282"/>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4</a:t>
            </a:r>
          </a:p>
        </p:txBody>
      </p:sp>
    </p:spTree>
    <p:extLst>
      <p:ext uri="{BB962C8B-B14F-4D97-AF65-F5344CB8AC3E}">
        <p14:creationId xmlns:p14="http://schemas.microsoft.com/office/powerpoint/2010/main" val="238694176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14" grpId="0" animBg="1"/>
      <p:bldP spid="8" grpId="0" animBg="1"/>
      <p:bldP spid="24" grpId="0" animBg="1"/>
      <p:bldP spid="26" grpId="0" animBg="1"/>
      <p:bldP spid="27" grpId="0" animBg="1"/>
      <p:bldP spid="28" grpId="0" animBg="1"/>
      <p:bldP spid="29" grpId="0" animBg="1"/>
      <p:bldP spid="30" grpId="0" animBg="1"/>
      <p:bldP spid="31" grpId="0" animBg="1"/>
      <p:bldP spid="32"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8" name="Google Shape;68;p14"/>
          <p:cNvSpPr txBox="1"/>
          <p:nvPr/>
        </p:nvSpPr>
        <p:spPr>
          <a:xfrm>
            <a:off x="2774056" y="1381803"/>
            <a:ext cx="6664598" cy="3847167"/>
          </a:xfrm>
          <a:prstGeom prst="rect">
            <a:avLst/>
          </a:prstGeom>
          <a:noFill/>
          <a:ln>
            <a:noFill/>
          </a:ln>
        </p:spPr>
        <p:txBody>
          <a:bodyPr spcFirstLastPara="1" wrap="square" lIns="121900" tIns="121900" rIns="121900" bIns="121900" anchor="t" anchorCtr="0">
            <a:spAutoFit/>
          </a:bodyPr>
          <a:lstStyle/>
          <a:p>
            <a:pPr marL="457200" marR="0" lvl="0" indent="-457200" algn="just" defTabSz="1219170" rtl="0" eaLnBrk="1" fontAlgn="auto" latinLnBrk="0" hangingPunct="1">
              <a:lnSpc>
                <a:spcPct val="100000"/>
              </a:lnSpc>
              <a:spcBef>
                <a:spcPts val="0"/>
              </a:spcBef>
              <a:spcAft>
                <a:spcPts val="0"/>
              </a:spcAft>
              <a:buClr>
                <a:srgbClr val="000000"/>
              </a:buClr>
              <a:buSzPts val="1400"/>
              <a:buFontTx/>
              <a:buAutoNum type="arabicPeriod"/>
              <a:tabLst/>
              <a:defRPr/>
            </a:pPr>
            <a:r>
              <a:rPr lang="it-IT" dirty="0">
                <a:solidFill>
                  <a:srgbClr val="626262"/>
                </a:solidFill>
                <a:latin typeface="Aptos" panose="020B0004020202020204" pitchFamily="34" charset="0"/>
              </a:rPr>
              <a:t>Operatori che devono iscriversi</a:t>
            </a:r>
          </a:p>
          <a:p>
            <a:pPr marL="914400" marR="0" lvl="1" indent="-457200" algn="just" defTabSz="121917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it-IT" dirty="0">
                <a:solidFill>
                  <a:srgbClr val="626262"/>
                </a:solidFill>
                <a:latin typeface="Aptos" panose="020B0004020202020204" pitchFamily="34" charset="0"/>
                <a:sym typeface="Titillium Web"/>
              </a:rPr>
              <a:t>Chi sono</a:t>
            </a:r>
          </a:p>
          <a:p>
            <a:pPr marL="914400" marR="0" lvl="1" indent="-457200" algn="just" defTabSz="121917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it-IT" dirty="0">
                <a:solidFill>
                  <a:srgbClr val="626262"/>
                </a:solidFill>
                <a:latin typeface="Aptos" panose="020B0004020202020204" pitchFamily="34" charset="0"/>
                <a:sym typeface="Titillium Web"/>
              </a:rPr>
              <a:t>Quando si iscrivono </a:t>
            </a:r>
          </a:p>
          <a:p>
            <a:pPr marL="914400" marR="0" lvl="1" indent="-457200" algn="just" defTabSz="121917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it-IT" dirty="0">
                <a:solidFill>
                  <a:srgbClr val="626262"/>
                </a:solidFill>
                <a:latin typeface="Aptos" panose="020B0004020202020204" pitchFamily="34" charset="0"/>
                <a:sym typeface="Titillium Web"/>
              </a:rPr>
              <a:t>Pagamenti </a:t>
            </a:r>
          </a:p>
          <a:p>
            <a:pPr marL="914400" marR="0" lvl="1" indent="-457200" algn="just" defTabSz="121917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it-IT" dirty="0">
                <a:solidFill>
                  <a:srgbClr val="626262"/>
                </a:solidFill>
                <a:latin typeface="Aptos" panose="020B0004020202020204" pitchFamily="34" charset="0"/>
                <a:sym typeface="Titillium Web"/>
              </a:rPr>
              <a:t>I soggetti delegati </a:t>
            </a:r>
          </a:p>
          <a:p>
            <a:pPr marL="380365" marR="0" lvl="0" indent="-380365" algn="just" defTabSz="1219170" rtl="0" eaLnBrk="1" fontAlgn="auto" latinLnBrk="0" hangingPunct="1">
              <a:lnSpc>
                <a:spcPct val="100000"/>
              </a:lnSpc>
              <a:spcBef>
                <a:spcPts val="0"/>
              </a:spcBef>
              <a:spcAft>
                <a:spcPts val="0"/>
              </a:spcAft>
              <a:buClr>
                <a:srgbClr val="000000"/>
              </a:buClr>
              <a:buSzPts val="1400"/>
              <a:buFontTx/>
              <a:buAutoNum type="arabicPeriod"/>
              <a:tabLst/>
              <a:defRPr/>
            </a:pPr>
            <a:r>
              <a:rPr lang="it-IT" dirty="0">
                <a:solidFill>
                  <a:srgbClr val="626262"/>
                </a:solidFill>
                <a:latin typeface="Aptos" panose="020B0004020202020204" pitchFamily="34" charset="0"/>
              </a:rPr>
              <a:t>Produttori di rifiuti non tenuti all’iscrizione</a:t>
            </a:r>
          </a:p>
          <a:p>
            <a:pPr marL="837565" marR="0" lvl="1" indent="-380365" algn="just" defTabSz="121917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it-IT" dirty="0">
                <a:solidFill>
                  <a:srgbClr val="626262"/>
                </a:solidFill>
                <a:latin typeface="Aptos" panose="020B0004020202020204" pitchFamily="34" charset="0"/>
              </a:rPr>
              <a:t>Chi sono </a:t>
            </a:r>
            <a:endParaRPr lang="it-IT" dirty="0">
              <a:solidFill>
                <a:srgbClr val="626262"/>
              </a:solidFill>
              <a:latin typeface="Aptos" panose="020B0004020202020204" pitchFamily="34" charset="0"/>
              <a:sym typeface="Titillium Web"/>
            </a:endParaRPr>
          </a:p>
          <a:p>
            <a:pPr marL="837565" marR="0" lvl="1" indent="-380365" algn="just" defTabSz="121917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it-IT" dirty="0">
                <a:solidFill>
                  <a:srgbClr val="626262"/>
                </a:solidFill>
                <a:latin typeface="Aptos" panose="020B0004020202020204" pitchFamily="34" charset="0"/>
              </a:rPr>
              <a:t>Quali obblighi hanno </a:t>
            </a:r>
            <a:endParaRPr lang="it-IT" dirty="0">
              <a:solidFill>
                <a:srgbClr val="626262"/>
              </a:solidFill>
              <a:latin typeface="Aptos" panose="020B0004020202020204" pitchFamily="34" charset="0"/>
              <a:sym typeface="Titillium Web"/>
            </a:endParaRPr>
          </a:p>
          <a:p>
            <a:pPr marL="457200" marR="0" lvl="0" indent="-457200" algn="just" defTabSz="1219170" rtl="0" eaLnBrk="1" fontAlgn="auto" latinLnBrk="0" hangingPunct="1">
              <a:lnSpc>
                <a:spcPct val="100000"/>
              </a:lnSpc>
              <a:spcBef>
                <a:spcPts val="0"/>
              </a:spcBef>
              <a:spcAft>
                <a:spcPts val="0"/>
              </a:spcAft>
              <a:buClr>
                <a:srgbClr val="000000"/>
              </a:buClr>
              <a:buSzPts val="1400"/>
              <a:buFont typeface="+mj-lt"/>
              <a:buAutoNum type="arabicPeriod"/>
              <a:tabLst/>
              <a:defRPr/>
            </a:pPr>
            <a:r>
              <a:rPr lang="it-IT" dirty="0">
                <a:solidFill>
                  <a:srgbClr val="626262"/>
                </a:solidFill>
                <a:latin typeface="Aptos" panose="020B0004020202020204" pitchFamily="34" charset="0"/>
                <a:sym typeface="Titillium Web"/>
              </a:rPr>
              <a:t>Procedura per l’iscrizione al RENTRI</a:t>
            </a:r>
          </a:p>
          <a:p>
            <a:pPr marL="914400" lvl="1" indent="-457200" algn="just" defTabSz="1219170">
              <a:buClr>
                <a:srgbClr val="000000"/>
              </a:buClr>
              <a:buSzPts val="1400"/>
              <a:buFont typeface="Arial" panose="020B0604020202020204" pitchFamily="34" charset="0"/>
              <a:buChar char="•"/>
              <a:defRPr/>
            </a:pPr>
            <a:r>
              <a:rPr lang="it-IT" dirty="0">
                <a:solidFill>
                  <a:srgbClr val="626262"/>
                </a:solidFill>
                <a:latin typeface="Aptos" panose="020B0004020202020204" pitchFamily="34" charset="0"/>
                <a:sym typeface="Titillium Web"/>
              </a:rPr>
              <a:t>Accesso in area riservata Operatori e iscrizione </a:t>
            </a:r>
          </a:p>
          <a:p>
            <a:pPr marL="914400" marR="0" lvl="1" indent="-457200" algn="just" defTabSz="121917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it-IT" dirty="0">
                <a:solidFill>
                  <a:srgbClr val="626262"/>
                </a:solidFill>
                <a:latin typeface="Aptos" panose="020B0004020202020204" pitchFamily="34" charset="0"/>
                <a:sym typeface="Titillium Web"/>
              </a:rPr>
              <a:t>Gli obblighi oltre l’iscrizione</a:t>
            </a:r>
            <a:endParaRPr lang="it-IT" dirty="0">
              <a:solidFill>
                <a:srgbClr val="626262"/>
              </a:solidFill>
              <a:latin typeface="Aptos" panose="020B0004020202020204" pitchFamily="34" charset="0"/>
            </a:endParaRPr>
          </a:p>
          <a:p>
            <a:pPr marL="380365" lvl="0" indent="-380365" algn="just" defTabSz="1219170">
              <a:buClr>
                <a:srgbClr val="000000"/>
              </a:buClr>
              <a:buSzPts val="1400"/>
              <a:buFont typeface="+mj-lt"/>
              <a:buAutoNum type="arabicPeriod"/>
              <a:defRPr/>
            </a:pPr>
            <a:r>
              <a:rPr lang="it-IT" dirty="0">
                <a:solidFill>
                  <a:srgbClr val="626262"/>
                </a:solidFill>
                <a:latin typeface="Aptos" panose="020B0004020202020204" pitchFamily="34" charset="0"/>
                <a:sym typeface="Titillium Web"/>
              </a:rPr>
              <a:t>Quesiti</a:t>
            </a:r>
          </a:p>
          <a:p>
            <a:pPr marL="380365" lvl="0" indent="-380365" algn="just" defTabSz="1219170">
              <a:buClr>
                <a:srgbClr val="000000"/>
              </a:buClr>
              <a:buSzPts val="1400"/>
              <a:buFont typeface="+mj-lt"/>
              <a:buAutoNum type="arabicPeriod"/>
              <a:defRPr/>
            </a:pPr>
            <a:r>
              <a:rPr lang="it-IT" dirty="0">
                <a:solidFill>
                  <a:srgbClr val="626262"/>
                </a:solidFill>
                <a:latin typeface="Aptos" panose="020B0004020202020204" pitchFamily="34" charset="0"/>
                <a:sym typeface="Titillium Web"/>
              </a:rPr>
              <a:t>Servizi di supporto agli utenti </a:t>
            </a:r>
            <a:endParaRPr lang="it-IT" dirty="0">
              <a:solidFill>
                <a:srgbClr val="626262"/>
              </a:solidFill>
              <a:latin typeface="Aptos" panose="020B0004020202020204" pitchFamily="34" charset="0"/>
            </a:endParaRPr>
          </a:p>
        </p:txBody>
      </p:sp>
      <p:sp>
        <p:nvSpPr>
          <p:cNvPr id="3" name="Google Shape;98;p17">
            <a:extLst>
              <a:ext uri="{FF2B5EF4-FFF2-40B4-BE49-F238E27FC236}">
                <a16:creationId xmlns:a16="http://schemas.microsoft.com/office/drawing/2014/main" id="{2913949D-FB8B-3A01-96AE-97328CE067CE}"/>
              </a:ext>
            </a:extLst>
          </p:cNvPr>
          <p:cNvSpPr txBox="1">
            <a:spLocks/>
          </p:cNvSpPr>
          <p:nvPr/>
        </p:nvSpPr>
        <p:spPr>
          <a:xfrm>
            <a:off x="11114999" y="6236281"/>
            <a:ext cx="731600" cy="5248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lvl="0" fontAlgn="auto">
              <a:tabLst/>
              <a:defRPr/>
            </a:pPr>
            <a:fld id="{00000000-1234-1234-1234-123412341234}" type="slidenum">
              <a:rPr lang="it" sz="800" smtClean="0">
                <a:solidFill>
                  <a:prstClr val="black">
                    <a:tint val="82000"/>
                  </a:prstClr>
                </a:solidFill>
                <a:latin typeface="Aptos" panose="02110004020202020204"/>
                <a:ea typeface="+mn-ea"/>
                <a:cs typeface="+mn-cs"/>
              </a:rPr>
              <a:pPr lvl="0" fontAlgn="auto">
                <a:tabLst/>
                <a:defRPr/>
              </a:pPr>
              <a:t>3</a:t>
            </a:fld>
            <a:endParaRPr lang="it" sz="800" dirty="0">
              <a:solidFill>
                <a:prstClr val="black">
                  <a:tint val="82000"/>
                </a:prstClr>
              </a:solidFill>
              <a:latin typeface="Aptos" panose="02110004020202020204"/>
              <a:ea typeface="+mn-ea"/>
              <a:cs typeface="+mn-cs"/>
            </a:endParaRPr>
          </a:p>
        </p:txBody>
      </p:sp>
      <p:pic>
        <p:nvPicPr>
          <p:cNvPr id="5" name="Google Shape;111;p6">
            <a:extLst>
              <a:ext uri="{FF2B5EF4-FFF2-40B4-BE49-F238E27FC236}">
                <a16:creationId xmlns:a16="http://schemas.microsoft.com/office/drawing/2014/main" id="{EA56C262-49E8-CB38-7515-E402B4A12FEE}"/>
              </a:ext>
            </a:extLst>
          </p:cNvPr>
          <p:cNvPicPr preferRelativeResize="0"/>
          <p:nvPr/>
        </p:nvPicPr>
        <p:blipFill rotWithShape="1">
          <a:blip r:embed="rId3">
            <a:alphaModFix/>
          </a:blip>
          <a:srcRect/>
          <a:stretch/>
        </p:blipFill>
        <p:spPr>
          <a:xfrm>
            <a:off x="11114999" y="133264"/>
            <a:ext cx="763820" cy="578362"/>
          </a:xfrm>
          <a:prstGeom prst="rect">
            <a:avLst/>
          </a:prstGeom>
          <a:noFill/>
          <a:ln>
            <a:noFill/>
          </a:ln>
        </p:spPr>
      </p:pic>
      <p:grpSp>
        <p:nvGrpSpPr>
          <p:cNvPr id="2" name="Gruppo 1">
            <a:extLst>
              <a:ext uri="{FF2B5EF4-FFF2-40B4-BE49-F238E27FC236}">
                <a16:creationId xmlns:a16="http://schemas.microsoft.com/office/drawing/2014/main" id="{4F4F43AB-3591-AE11-2B85-6E4D4C49AB4E}"/>
              </a:ext>
            </a:extLst>
          </p:cNvPr>
          <p:cNvGrpSpPr/>
          <p:nvPr/>
        </p:nvGrpSpPr>
        <p:grpSpPr>
          <a:xfrm>
            <a:off x="0" y="133740"/>
            <a:ext cx="8618806" cy="686631"/>
            <a:chOff x="0" y="133740"/>
            <a:chExt cx="8618806" cy="686631"/>
          </a:xfrm>
        </p:grpSpPr>
        <p:sp>
          <p:nvSpPr>
            <p:cNvPr id="6" name="CasellaDiTesto 5">
              <a:extLst>
                <a:ext uri="{FF2B5EF4-FFF2-40B4-BE49-F238E27FC236}">
                  <a16:creationId xmlns:a16="http://schemas.microsoft.com/office/drawing/2014/main" id="{2AB491F0-E97C-E822-9C4D-AB7B467246E5}"/>
                </a:ext>
              </a:extLst>
            </p:cNvPr>
            <p:cNvSpPr txBox="1"/>
            <p:nvPr/>
          </p:nvSpPr>
          <p:spPr>
            <a:xfrm>
              <a:off x="313181" y="133740"/>
              <a:ext cx="4921751"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corpo)"/>
                </a:rPr>
                <a:t>Programma</a:t>
              </a:r>
            </a:p>
          </p:txBody>
        </p:sp>
        <p:cxnSp>
          <p:nvCxnSpPr>
            <p:cNvPr id="7" name="Connettore diritto 6">
              <a:extLst>
                <a:ext uri="{FF2B5EF4-FFF2-40B4-BE49-F238E27FC236}">
                  <a16:creationId xmlns:a16="http://schemas.microsoft.com/office/drawing/2014/main" id="{8203BBD0-9ED2-0DB1-3248-5DB2EE8A2718}"/>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4782139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30</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0" y="191612"/>
            <a:ext cx="8618806"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65221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2195CE"/>
                  </a:solidFill>
                  <a:effectLst/>
                  <a:uLnTx/>
                  <a:uFillTx/>
                  <a:latin typeface="Aptos" panose="02110004020202020204"/>
                  <a:ea typeface="+mn-ea"/>
                  <a:cs typeface="+mn-cs"/>
                </a:rPr>
                <a:t>Individuazione persone incaricate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pic>
        <p:nvPicPr>
          <p:cNvPr id="3" name="Immagine 2">
            <a:extLst>
              <a:ext uri="{FF2B5EF4-FFF2-40B4-BE49-F238E27FC236}">
                <a16:creationId xmlns:a16="http://schemas.microsoft.com/office/drawing/2014/main" id="{0A86AC39-4E13-3713-A326-64F64DC45F33}"/>
              </a:ext>
            </a:extLst>
          </p:cNvPr>
          <p:cNvPicPr>
            <a:picLocks noChangeAspect="1"/>
          </p:cNvPicPr>
          <p:nvPr/>
        </p:nvPicPr>
        <p:blipFill>
          <a:blip r:embed="rId4"/>
          <a:stretch>
            <a:fillRect/>
          </a:stretch>
        </p:blipFill>
        <p:spPr>
          <a:xfrm>
            <a:off x="3574272" y="2043947"/>
            <a:ext cx="4955324" cy="2262430"/>
          </a:xfrm>
          <a:prstGeom prst="rect">
            <a:avLst/>
          </a:prstGeom>
          <a:ln>
            <a:noFill/>
          </a:ln>
          <a:effectLst>
            <a:outerShdw blurRad="190500" algn="tl" rotWithShape="0">
              <a:srgbClr val="000000">
                <a:alpha val="70000"/>
              </a:srgbClr>
            </a:outerShdw>
          </a:effectLst>
        </p:spPr>
      </p:pic>
      <p:sp>
        <p:nvSpPr>
          <p:cNvPr id="4" name="Rettangolo con angoli arrotondati 3">
            <a:extLst>
              <a:ext uri="{FF2B5EF4-FFF2-40B4-BE49-F238E27FC236}">
                <a16:creationId xmlns:a16="http://schemas.microsoft.com/office/drawing/2014/main" id="{5F9009A9-53DA-5A37-279D-F1F83BD39A8B}"/>
              </a:ext>
            </a:extLst>
          </p:cNvPr>
          <p:cNvSpPr/>
          <p:nvPr/>
        </p:nvSpPr>
        <p:spPr>
          <a:xfrm>
            <a:off x="6095998" y="3294784"/>
            <a:ext cx="2100404" cy="805268"/>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uppo 1">
            <a:extLst>
              <a:ext uri="{FF2B5EF4-FFF2-40B4-BE49-F238E27FC236}">
                <a16:creationId xmlns:a16="http://schemas.microsoft.com/office/drawing/2014/main" id="{0A33D595-2007-4300-CD28-8E50A32B610E}"/>
              </a:ext>
            </a:extLst>
          </p:cNvPr>
          <p:cNvGrpSpPr/>
          <p:nvPr/>
        </p:nvGrpSpPr>
        <p:grpSpPr>
          <a:xfrm>
            <a:off x="4247535" y="5648436"/>
            <a:ext cx="3691982" cy="831587"/>
            <a:chOff x="4247535" y="5648436"/>
            <a:chExt cx="3691982" cy="831587"/>
          </a:xfrm>
        </p:grpSpPr>
        <p:sp>
          <p:nvSpPr>
            <p:cNvPr id="5" name="Rettangolo 4">
              <a:extLst>
                <a:ext uri="{FF2B5EF4-FFF2-40B4-BE49-F238E27FC236}">
                  <a16:creationId xmlns:a16="http://schemas.microsoft.com/office/drawing/2014/main" id="{67F72F88-517D-679C-ACCB-1B821077FF73}"/>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CasellaDiTesto 6">
              <a:extLst>
                <a:ext uri="{FF2B5EF4-FFF2-40B4-BE49-F238E27FC236}">
                  <a16:creationId xmlns:a16="http://schemas.microsoft.com/office/drawing/2014/main" id="{CE162EAA-E848-8847-72FC-5C9AC9E8DE32}"/>
                </a:ext>
              </a:extLst>
            </p:cNvPr>
            <p:cNvSpPr txBox="1"/>
            <p:nvPr/>
          </p:nvSpPr>
          <p:spPr>
            <a:xfrm>
              <a:off x="4285628" y="5649026"/>
              <a:ext cx="361579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Il rappresentante dell’operatore può abilitare una o più persone (incaricati) che operano per suo conto</a:t>
              </a:r>
            </a:p>
          </p:txBody>
        </p:sp>
      </p:grpSp>
    </p:spTree>
    <p:extLst>
      <p:ext uri="{BB962C8B-B14F-4D97-AF65-F5344CB8AC3E}">
        <p14:creationId xmlns:p14="http://schemas.microsoft.com/office/powerpoint/2010/main" val="273214385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18" name="Immagine 17">
            <a:extLst>
              <a:ext uri="{FF2B5EF4-FFF2-40B4-BE49-F238E27FC236}">
                <a16:creationId xmlns:a16="http://schemas.microsoft.com/office/drawing/2014/main" id="{AAE6ABA7-ECF2-C338-A258-949E74FB9EDE}"/>
              </a:ext>
            </a:extLst>
          </p:cNvPr>
          <p:cNvPicPr>
            <a:picLocks noChangeAspect="1"/>
          </p:cNvPicPr>
          <p:nvPr/>
        </p:nvPicPr>
        <p:blipFill>
          <a:blip r:embed="rId4"/>
          <a:stretch>
            <a:fillRect/>
          </a:stretch>
        </p:blipFill>
        <p:spPr>
          <a:xfrm>
            <a:off x="494518" y="2209630"/>
            <a:ext cx="11202963" cy="2438740"/>
          </a:xfrm>
          <a:prstGeom prst="rect">
            <a:avLst/>
          </a:prstGeom>
        </p:spPr>
      </p:pic>
      <p:pic>
        <p:nvPicPr>
          <p:cNvPr id="15" name="Immagine 14">
            <a:extLst>
              <a:ext uri="{FF2B5EF4-FFF2-40B4-BE49-F238E27FC236}">
                <a16:creationId xmlns:a16="http://schemas.microsoft.com/office/drawing/2014/main" id="{F4711A18-B90D-FEAD-0ED9-134854A466FA}"/>
              </a:ext>
            </a:extLst>
          </p:cNvPr>
          <p:cNvPicPr>
            <a:picLocks noChangeAspect="1"/>
          </p:cNvPicPr>
          <p:nvPr/>
        </p:nvPicPr>
        <p:blipFill>
          <a:blip r:embed="rId4"/>
          <a:stretch>
            <a:fillRect/>
          </a:stretch>
        </p:blipFill>
        <p:spPr>
          <a:xfrm>
            <a:off x="494518" y="2209630"/>
            <a:ext cx="11202963" cy="2438740"/>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sz="quarter"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31</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0" y="191612"/>
            <a:ext cx="8618806" cy="628759"/>
            <a:chOff x="0" y="191612"/>
            <a:chExt cx="8618806" cy="628759"/>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65221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2195CE"/>
                  </a:solidFill>
                  <a:effectLst/>
                  <a:uLnTx/>
                  <a:uFillTx/>
                  <a:latin typeface="Aptos" panose="02110004020202020204"/>
                  <a:ea typeface="+mn-ea"/>
                  <a:cs typeface="+mn-cs"/>
                </a:rPr>
                <a:t>Inserimento nuovo incaricato</a:t>
              </a: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4" name="Rettangolo con angoli arrotondati 3">
            <a:extLst>
              <a:ext uri="{FF2B5EF4-FFF2-40B4-BE49-F238E27FC236}">
                <a16:creationId xmlns:a16="http://schemas.microsoft.com/office/drawing/2014/main" id="{5F9009A9-53DA-5A37-279D-F1F83BD39A8B}"/>
              </a:ext>
            </a:extLst>
          </p:cNvPr>
          <p:cNvSpPr/>
          <p:nvPr/>
        </p:nvSpPr>
        <p:spPr>
          <a:xfrm>
            <a:off x="1766751" y="3533960"/>
            <a:ext cx="1487726" cy="535903"/>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 name="Gruppo 4">
            <a:extLst>
              <a:ext uri="{FF2B5EF4-FFF2-40B4-BE49-F238E27FC236}">
                <a16:creationId xmlns:a16="http://schemas.microsoft.com/office/drawing/2014/main" id="{E86D933D-310E-1821-DDFB-4E568D5CD138}"/>
              </a:ext>
            </a:extLst>
          </p:cNvPr>
          <p:cNvGrpSpPr/>
          <p:nvPr/>
        </p:nvGrpSpPr>
        <p:grpSpPr>
          <a:xfrm>
            <a:off x="4247535" y="5648436"/>
            <a:ext cx="3691982" cy="831587"/>
            <a:chOff x="4247535" y="5648436"/>
            <a:chExt cx="3691982" cy="831587"/>
          </a:xfrm>
        </p:grpSpPr>
        <p:sp>
          <p:nvSpPr>
            <p:cNvPr id="7" name="Rettangolo 6">
              <a:extLst>
                <a:ext uri="{FF2B5EF4-FFF2-40B4-BE49-F238E27FC236}">
                  <a16:creationId xmlns:a16="http://schemas.microsoft.com/office/drawing/2014/main" id="{47E8A280-8D59-AD84-3914-A30D1F2D9AD0}"/>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CasellaDiTesto 7">
              <a:extLst>
                <a:ext uri="{FF2B5EF4-FFF2-40B4-BE49-F238E27FC236}">
                  <a16:creationId xmlns:a16="http://schemas.microsoft.com/office/drawing/2014/main" id="{5A22EAD2-D57F-D68B-C484-9B30196FAD74}"/>
                </a:ext>
              </a:extLst>
            </p:cNvPr>
            <p:cNvSpPr txBox="1"/>
            <p:nvPr/>
          </p:nvSpPr>
          <p:spPr>
            <a:xfrm>
              <a:off x="4250009" y="5671814"/>
              <a:ext cx="3615796" cy="7848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white"/>
                  </a:solidFill>
                  <a:effectLst/>
                  <a:uLnTx/>
                  <a:uFillTx/>
                  <a:latin typeface="Aptos" panose="02110004020202020204"/>
                  <a:ea typeface="+mn-ea"/>
                  <a:cs typeface="+mn-cs"/>
                </a:rPr>
                <a:t>Per inserire i nominativi degli incaricati l’utente, rappresentante dell’operatore, deve utilizzare la voce </a:t>
              </a:r>
              <a:r>
                <a:rPr kumimoji="0" lang="it-IT" sz="1500" b="0" i="1" u="none" strike="noStrike" kern="1200" cap="none" spc="0" normalizeH="0" baseline="0" noProof="0" dirty="0">
                  <a:ln>
                    <a:noFill/>
                  </a:ln>
                  <a:solidFill>
                    <a:prstClr val="white"/>
                  </a:solidFill>
                  <a:effectLst/>
                  <a:uLnTx/>
                  <a:uFillTx/>
                  <a:latin typeface="Aptos" panose="02110004020202020204"/>
                  <a:ea typeface="+mn-ea"/>
                  <a:cs typeface="+mn-cs"/>
                </a:rPr>
                <a:t>Nuovo Incaricato</a:t>
              </a:r>
            </a:p>
          </p:txBody>
        </p:sp>
      </p:grpSp>
    </p:spTree>
    <p:extLst>
      <p:ext uri="{BB962C8B-B14F-4D97-AF65-F5344CB8AC3E}">
        <p14:creationId xmlns:p14="http://schemas.microsoft.com/office/powerpoint/2010/main" val="14114334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68B88C7A-4FBE-CA6C-11F7-DE256923CC55}"/>
              </a:ext>
            </a:extLst>
          </p:cNvPr>
          <p:cNvPicPr>
            <a:picLocks noChangeAspect="1"/>
          </p:cNvPicPr>
          <p:nvPr/>
        </p:nvPicPr>
        <p:blipFill>
          <a:blip r:embed="rId4"/>
          <a:stretch>
            <a:fillRect/>
          </a:stretch>
        </p:blipFill>
        <p:spPr>
          <a:xfrm>
            <a:off x="1390254" y="1512598"/>
            <a:ext cx="9411489" cy="2761954"/>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sz="quarter"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32</a:t>
            </a:fld>
            <a:endParaRPr kumimoji="0" sz="8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0" y="191612"/>
            <a:ext cx="8618806" cy="628759"/>
            <a:chOff x="0" y="191612"/>
            <a:chExt cx="8618806" cy="628759"/>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75526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Dati da inserire per abilitare un nuovo incaricato</a:t>
              </a: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4" name="Rettangolo con angoli arrotondati 3">
            <a:extLst>
              <a:ext uri="{FF2B5EF4-FFF2-40B4-BE49-F238E27FC236}">
                <a16:creationId xmlns:a16="http://schemas.microsoft.com/office/drawing/2014/main" id="{5F9009A9-53DA-5A37-279D-F1F83BD39A8B}"/>
              </a:ext>
            </a:extLst>
          </p:cNvPr>
          <p:cNvSpPr/>
          <p:nvPr/>
        </p:nvSpPr>
        <p:spPr>
          <a:xfrm>
            <a:off x="1408260" y="2137194"/>
            <a:ext cx="2963433" cy="39305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tangolo con angoli arrotondati 5">
            <a:extLst>
              <a:ext uri="{FF2B5EF4-FFF2-40B4-BE49-F238E27FC236}">
                <a16:creationId xmlns:a16="http://schemas.microsoft.com/office/drawing/2014/main" id="{B705D5D6-F236-2109-BB2F-80F4410E228B}"/>
              </a:ext>
            </a:extLst>
          </p:cNvPr>
          <p:cNvSpPr/>
          <p:nvPr/>
        </p:nvSpPr>
        <p:spPr>
          <a:xfrm>
            <a:off x="6105001" y="2134327"/>
            <a:ext cx="2963433" cy="39305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ttangolo con angoli arrotondati 8">
            <a:extLst>
              <a:ext uri="{FF2B5EF4-FFF2-40B4-BE49-F238E27FC236}">
                <a16:creationId xmlns:a16="http://schemas.microsoft.com/office/drawing/2014/main" id="{3B9F1A5B-EBE5-4682-29D2-D3FB46008B0D}"/>
              </a:ext>
            </a:extLst>
          </p:cNvPr>
          <p:cNvSpPr/>
          <p:nvPr/>
        </p:nvSpPr>
        <p:spPr>
          <a:xfrm>
            <a:off x="9393015" y="3947904"/>
            <a:ext cx="742387" cy="374202"/>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Elemento grafico 9" descr="Dorso della mano con indice che punta verso destra con riempimento a tinta unita">
            <a:extLst>
              <a:ext uri="{FF2B5EF4-FFF2-40B4-BE49-F238E27FC236}">
                <a16:creationId xmlns:a16="http://schemas.microsoft.com/office/drawing/2014/main" id="{6A1084DD-36F3-9B66-C0A8-CE3F21523FC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582042" y="3893722"/>
            <a:ext cx="666932" cy="666932"/>
          </a:xfrm>
          <a:prstGeom prst="rect">
            <a:avLst/>
          </a:prstGeom>
        </p:spPr>
      </p:pic>
      <p:sp>
        <p:nvSpPr>
          <p:cNvPr id="17" name="Ovale 16">
            <a:extLst>
              <a:ext uri="{FF2B5EF4-FFF2-40B4-BE49-F238E27FC236}">
                <a16:creationId xmlns:a16="http://schemas.microsoft.com/office/drawing/2014/main" id="{C01250FC-D54C-0746-398B-A1A79B534321}"/>
              </a:ext>
            </a:extLst>
          </p:cNvPr>
          <p:cNvSpPr/>
          <p:nvPr/>
        </p:nvSpPr>
        <p:spPr>
          <a:xfrm>
            <a:off x="5915576" y="1920793"/>
            <a:ext cx="378849"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2</a:t>
            </a:r>
          </a:p>
        </p:txBody>
      </p:sp>
      <p:sp>
        <p:nvSpPr>
          <p:cNvPr id="19" name="Ovale 18">
            <a:extLst>
              <a:ext uri="{FF2B5EF4-FFF2-40B4-BE49-F238E27FC236}">
                <a16:creationId xmlns:a16="http://schemas.microsoft.com/office/drawing/2014/main" id="{5608166C-79E8-A402-E986-6CD4594A740E}"/>
              </a:ext>
            </a:extLst>
          </p:cNvPr>
          <p:cNvSpPr/>
          <p:nvPr/>
        </p:nvSpPr>
        <p:spPr>
          <a:xfrm>
            <a:off x="1210254" y="1920793"/>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1</a:t>
            </a:r>
          </a:p>
        </p:txBody>
      </p:sp>
      <p:sp>
        <p:nvSpPr>
          <p:cNvPr id="2" name="Ovale 1">
            <a:extLst>
              <a:ext uri="{FF2B5EF4-FFF2-40B4-BE49-F238E27FC236}">
                <a16:creationId xmlns:a16="http://schemas.microsoft.com/office/drawing/2014/main" id="{711A387F-9FE3-9C40-4D66-DBFA9F661AD6}"/>
              </a:ext>
            </a:extLst>
          </p:cNvPr>
          <p:cNvSpPr/>
          <p:nvPr/>
        </p:nvSpPr>
        <p:spPr>
          <a:xfrm>
            <a:off x="9203590" y="3716930"/>
            <a:ext cx="378849"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3</a:t>
            </a:r>
          </a:p>
        </p:txBody>
      </p:sp>
      <p:sp>
        <p:nvSpPr>
          <p:cNvPr id="8" name="Rettangolo 7">
            <a:extLst>
              <a:ext uri="{FF2B5EF4-FFF2-40B4-BE49-F238E27FC236}">
                <a16:creationId xmlns:a16="http://schemas.microsoft.com/office/drawing/2014/main" id="{3A3DC3CD-E8FE-F257-AAE2-13965DFEF1E6}"/>
              </a:ext>
            </a:extLst>
          </p:cNvPr>
          <p:cNvSpPr/>
          <p:nvPr/>
        </p:nvSpPr>
        <p:spPr>
          <a:xfrm>
            <a:off x="497601" y="5651479"/>
            <a:ext cx="3236916" cy="86087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Inserisci il codice fiscale dell’incaricato</a:t>
            </a:r>
          </a:p>
        </p:txBody>
      </p:sp>
      <p:sp>
        <p:nvSpPr>
          <p:cNvPr id="15" name="Rettangolo 14">
            <a:extLst>
              <a:ext uri="{FF2B5EF4-FFF2-40B4-BE49-F238E27FC236}">
                <a16:creationId xmlns:a16="http://schemas.microsoft.com/office/drawing/2014/main" id="{77A289EB-1E41-CB0D-DBA7-27ED162E0573}"/>
              </a:ext>
            </a:extLst>
          </p:cNvPr>
          <p:cNvSpPr/>
          <p:nvPr/>
        </p:nvSpPr>
        <p:spPr>
          <a:xfrm>
            <a:off x="8458110" y="5659649"/>
            <a:ext cx="3204301" cy="86087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Clicca su </a:t>
            </a: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Salva</a:t>
            </a: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per abilitare l’incaricato</a:t>
            </a:r>
          </a:p>
        </p:txBody>
      </p:sp>
      <p:sp>
        <p:nvSpPr>
          <p:cNvPr id="18" name="Rettangolo 17">
            <a:extLst>
              <a:ext uri="{FF2B5EF4-FFF2-40B4-BE49-F238E27FC236}">
                <a16:creationId xmlns:a16="http://schemas.microsoft.com/office/drawing/2014/main" id="{E511B80C-068C-4BE6-FBAF-4E80A70CF9D3}"/>
              </a:ext>
            </a:extLst>
          </p:cNvPr>
          <p:cNvSpPr/>
          <p:nvPr/>
        </p:nvSpPr>
        <p:spPr>
          <a:xfrm>
            <a:off x="4494163" y="5651479"/>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Inserisci il cognome e nome dell’incaricato</a:t>
            </a:r>
          </a:p>
        </p:txBody>
      </p:sp>
      <p:sp>
        <p:nvSpPr>
          <p:cNvPr id="23" name="Ovale 22">
            <a:extLst>
              <a:ext uri="{FF2B5EF4-FFF2-40B4-BE49-F238E27FC236}">
                <a16:creationId xmlns:a16="http://schemas.microsoft.com/office/drawing/2014/main" id="{42ABA3A0-EBBF-384A-D966-C773C11483FE}"/>
              </a:ext>
            </a:extLst>
          </p:cNvPr>
          <p:cNvSpPr/>
          <p:nvPr/>
        </p:nvSpPr>
        <p:spPr>
          <a:xfrm>
            <a:off x="4314163" y="5444789"/>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25" name="Ovale 24">
            <a:extLst>
              <a:ext uri="{FF2B5EF4-FFF2-40B4-BE49-F238E27FC236}">
                <a16:creationId xmlns:a16="http://schemas.microsoft.com/office/drawing/2014/main" id="{272DFF51-8DDF-09C6-58C0-697A552CAA5A}"/>
              </a:ext>
            </a:extLst>
          </p:cNvPr>
          <p:cNvSpPr/>
          <p:nvPr/>
        </p:nvSpPr>
        <p:spPr>
          <a:xfrm>
            <a:off x="8278110" y="5444789"/>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3</a:t>
            </a:r>
          </a:p>
        </p:txBody>
      </p:sp>
      <p:sp>
        <p:nvSpPr>
          <p:cNvPr id="21" name="Ovale 20">
            <a:extLst>
              <a:ext uri="{FF2B5EF4-FFF2-40B4-BE49-F238E27FC236}">
                <a16:creationId xmlns:a16="http://schemas.microsoft.com/office/drawing/2014/main" id="{538E1A32-9BA8-1347-B635-BC8C8D353737}"/>
              </a:ext>
            </a:extLst>
          </p:cNvPr>
          <p:cNvSpPr/>
          <p:nvPr/>
        </p:nvSpPr>
        <p:spPr>
          <a:xfrm>
            <a:off x="317601" y="5444789"/>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1</a:t>
            </a:r>
          </a:p>
        </p:txBody>
      </p:sp>
    </p:spTree>
    <p:extLst>
      <p:ext uri="{BB962C8B-B14F-4D97-AF65-F5344CB8AC3E}">
        <p14:creationId xmlns:p14="http://schemas.microsoft.com/office/powerpoint/2010/main" val="37601203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7" grpId="0" animBg="1"/>
      <p:bldP spid="19" grpId="0" animBg="1"/>
      <p:bldP spid="2" grpId="0" animBg="1"/>
      <p:bldP spid="8" grpId="0" animBg="1"/>
      <p:bldP spid="15" grpId="0" animBg="1"/>
      <p:bldP spid="18" grpId="0" animBg="1"/>
      <p:bldP spid="23" grpId="0" animBg="1"/>
      <p:bldP spid="25"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D7796975-EF40-D7BD-0A3B-439B8B95C4A1}"/>
            </a:ext>
          </a:extLst>
        </p:cNvPr>
        <p:cNvGrpSpPr/>
        <p:nvPr/>
      </p:nvGrpSpPr>
      <p:grpSpPr>
        <a:xfrm>
          <a:off x="0" y="0"/>
          <a:ext cx="0" cy="0"/>
          <a:chOff x="0" y="0"/>
          <a:chExt cx="0" cy="0"/>
        </a:xfrm>
      </p:grpSpPr>
      <p:pic>
        <p:nvPicPr>
          <p:cNvPr id="28" name="Immagine 27">
            <a:extLst>
              <a:ext uri="{FF2B5EF4-FFF2-40B4-BE49-F238E27FC236}">
                <a16:creationId xmlns:a16="http://schemas.microsoft.com/office/drawing/2014/main" id="{22E93253-6CFD-CCC1-068E-38035F697468}"/>
              </a:ext>
            </a:extLst>
          </p:cNvPr>
          <p:cNvPicPr>
            <a:picLocks noChangeAspect="1"/>
          </p:cNvPicPr>
          <p:nvPr/>
        </p:nvPicPr>
        <p:blipFill>
          <a:blip r:embed="rId3"/>
          <a:stretch>
            <a:fillRect/>
          </a:stretch>
        </p:blipFill>
        <p:spPr>
          <a:xfrm>
            <a:off x="472457" y="3404985"/>
            <a:ext cx="11296800" cy="1422560"/>
          </a:xfrm>
          <a:prstGeom prst="rect">
            <a:avLst/>
          </a:prstGeom>
          <a:effectLst>
            <a:outerShdw blurRad="292100" dist="139700" dir="2700000" algn="tl" rotWithShape="0">
              <a:prstClr val="black">
                <a:alpha val="65000"/>
              </a:prstClr>
            </a:outerShdw>
          </a:effectLst>
        </p:spPr>
      </p:pic>
      <p:sp>
        <p:nvSpPr>
          <p:cNvPr id="107" name="Google Shape;107;p6">
            <a:extLst>
              <a:ext uri="{FF2B5EF4-FFF2-40B4-BE49-F238E27FC236}">
                <a16:creationId xmlns:a16="http://schemas.microsoft.com/office/drawing/2014/main" id="{1251B2D2-8C80-A568-E246-FE47A6D2E515}"/>
              </a:ext>
            </a:extLst>
          </p:cNvPr>
          <p:cNvSpPr txBox="1">
            <a:spLocks noGrp="1"/>
          </p:cNvSpPr>
          <p:nvPr>
            <p:ph type="sldNum" sz="quarter"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33</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EA838348-0E34-7E5B-5E49-6EA89A4010E5}"/>
              </a:ext>
            </a:extLst>
          </p:cNvPr>
          <p:cNvGrpSpPr/>
          <p:nvPr/>
        </p:nvGrpSpPr>
        <p:grpSpPr>
          <a:xfrm>
            <a:off x="-1" y="190258"/>
            <a:ext cx="10929257" cy="630113"/>
            <a:chOff x="0" y="190258"/>
            <a:chExt cx="8618806" cy="630113"/>
          </a:xfrm>
        </p:grpSpPr>
        <p:sp>
          <p:nvSpPr>
            <p:cNvPr id="12" name="CasellaDiTesto 11">
              <a:extLst>
                <a:ext uri="{FF2B5EF4-FFF2-40B4-BE49-F238E27FC236}">
                  <a16:creationId xmlns:a16="http://schemas.microsoft.com/office/drawing/2014/main" id="{33A48AAA-55F4-ECD1-A891-73DFE82593EA}"/>
                </a:ext>
              </a:extLst>
            </p:cNvPr>
            <p:cNvSpPr txBox="1"/>
            <p:nvPr/>
          </p:nvSpPr>
          <p:spPr>
            <a:xfrm>
              <a:off x="153055" y="190258"/>
              <a:ext cx="837183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2195CE"/>
                  </a:solidFill>
                  <a:effectLst/>
                  <a:uLnTx/>
                  <a:uFillTx/>
                  <a:latin typeface="Aptos" panose="02110004020202020204"/>
                  <a:ea typeface="+mn-ea"/>
                  <a:cs typeface="+mn-cs"/>
                </a:rPr>
                <a:t>Abilitazione di un incaricato già individuato in area «Produttori di rifiuti non iscritti» </a:t>
              </a:r>
            </a:p>
          </p:txBody>
        </p:sp>
        <p:cxnSp>
          <p:nvCxnSpPr>
            <p:cNvPr id="13" name="Connettore diritto 12">
              <a:extLst>
                <a:ext uri="{FF2B5EF4-FFF2-40B4-BE49-F238E27FC236}">
                  <a16:creationId xmlns:a16="http://schemas.microsoft.com/office/drawing/2014/main" id="{26344216-0563-48C5-9C0B-EFE9E953F410}"/>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D4C2E10B-65AF-8CE0-9AB9-E719D6857C0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pic>
        <p:nvPicPr>
          <p:cNvPr id="9" name="Immagine 8">
            <a:extLst>
              <a:ext uri="{FF2B5EF4-FFF2-40B4-BE49-F238E27FC236}">
                <a16:creationId xmlns:a16="http://schemas.microsoft.com/office/drawing/2014/main" id="{2F40227B-4FF1-61B6-094F-66FC495F2928}"/>
              </a:ext>
            </a:extLst>
          </p:cNvPr>
          <p:cNvPicPr>
            <a:picLocks noChangeAspect="1"/>
          </p:cNvPicPr>
          <p:nvPr/>
        </p:nvPicPr>
        <p:blipFill>
          <a:blip r:embed="rId5"/>
          <a:stretch>
            <a:fillRect/>
          </a:stretch>
        </p:blipFill>
        <p:spPr>
          <a:xfrm>
            <a:off x="447694" y="1243185"/>
            <a:ext cx="11296611" cy="1968051"/>
          </a:xfrm>
          <a:prstGeom prst="rect">
            <a:avLst/>
          </a:prstGeom>
          <a:ln>
            <a:noFill/>
          </a:ln>
          <a:effectLst>
            <a:outerShdw blurRad="292100" dist="139700" dir="2700000" algn="tl" rotWithShape="0">
              <a:srgbClr val="333333">
                <a:alpha val="65000"/>
              </a:srgbClr>
            </a:outerShdw>
          </a:effectLst>
        </p:spPr>
      </p:pic>
      <p:grpSp>
        <p:nvGrpSpPr>
          <p:cNvPr id="2" name="Gruppo 1">
            <a:extLst>
              <a:ext uri="{FF2B5EF4-FFF2-40B4-BE49-F238E27FC236}">
                <a16:creationId xmlns:a16="http://schemas.microsoft.com/office/drawing/2014/main" id="{80726FBD-EC18-9BF3-4E96-AE4848AA4430}"/>
              </a:ext>
            </a:extLst>
          </p:cNvPr>
          <p:cNvGrpSpPr/>
          <p:nvPr/>
        </p:nvGrpSpPr>
        <p:grpSpPr>
          <a:xfrm>
            <a:off x="10675254" y="2166211"/>
            <a:ext cx="790306" cy="1323895"/>
            <a:chOff x="10675254" y="2166211"/>
            <a:chExt cx="790306" cy="1323895"/>
          </a:xfrm>
        </p:grpSpPr>
        <p:pic>
          <p:nvPicPr>
            <p:cNvPr id="6" name="Elemento grafico 5" descr="Dorso della mano con indice che punta verso destra con riempimento a tinta unita">
              <a:extLst>
                <a:ext uri="{FF2B5EF4-FFF2-40B4-BE49-F238E27FC236}">
                  <a16:creationId xmlns:a16="http://schemas.microsoft.com/office/drawing/2014/main" id="{33368116-2390-3D78-33AC-4ECA847E8F3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10798628" y="2823174"/>
              <a:ext cx="666932" cy="666932"/>
            </a:xfrm>
            <a:prstGeom prst="rect">
              <a:avLst/>
            </a:prstGeom>
          </p:spPr>
        </p:pic>
        <p:grpSp>
          <p:nvGrpSpPr>
            <p:cNvPr id="29" name="Gruppo 28">
              <a:extLst>
                <a:ext uri="{FF2B5EF4-FFF2-40B4-BE49-F238E27FC236}">
                  <a16:creationId xmlns:a16="http://schemas.microsoft.com/office/drawing/2014/main" id="{3E85A745-6773-07AE-50E7-B2F686CA943F}"/>
                </a:ext>
              </a:extLst>
            </p:cNvPr>
            <p:cNvGrpSpPr/>
            <p:nvPr/>
          </p:nvGrpSpPr>
          <p:grpSpPr>
            <a:xfrm>
              <a:off x="10675254" y="2166211"/>
              <a:ext cx="621357" cy="635046"/>
              <a:chOff x="10675254" y="2166211"/>
              <a:chExt cx="621357" cy="635046"/>
            </a:xfrm>
          </p:grpSpPr>
          <p:sp>
            <p:nvSpPr>
              <p:cNvPr id="10" name="Rettangolo con angoli arrotondati 9">
                <a:extLst>
                  <a:ext uri="{FF2B5EF4-FFF2-40B4-BE49-F238E27FC236}">
                    <a16:creationId xmlns:a16="http://schemas.microsoft.com/office/drawing/2014/main" id="{DD6D9698-A16C-D599-D351-947113F34F9A}"/>
                  </a:ext>
                </a:extLst>
              </p:cNvPr>
              <p:cNvSpPr/>
              <p:nvPr/>
            </p:nvSpPr>
            <p:spPr>
              <a:xfrm>
                <a:off x="10929256" y="2404777"/>
                <a:ext cx="367355" cy="39648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e 19">
                <a:extLst>
                  <a:ext uri="{FF2B5EF4-FFF2-40B4-BE49-F238E27FC236}">
                    <a16:creationId xmlns:a16="http://schemas.microsoft.com/office/drawing/2014/main" id="{2ADAC3C7-7D48-B9AC-3C18-0B50EC3B7DE4}"/>
                  </a:ext>
                </a:extLst>
              </p:cNvPr>
              <p:cNvSpPr/>
              <p:nvPr/>
            </p:nvSpPr>
            <p:spPr>
              <a:xfrm>
                <a:off x="10675254" y="2166211"/>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1</a:t>
                </a:r>
              </a:p>
            </p:txBody>
          </p:sp>
        </p:grpSp>
      </p:grpSp>
      <p:grpSp>
        <p:nvGrpSpPr>
          <p:cNvPr id="31" name="Gruppo 30">
            <a:extLst>
              <a:ext uri="{FF2B5EF4-FFF2-40B4-BE49-F238E27FC236}">
                <a16:creationId xmlns:a16="http://schemas.microsoft.com/office/drawing/2014/main" id="{E4E6EBDD-ACE2-842D-C51F-B12EF8F2C8ED}"/>
              </a:ext>
            </a:extLst>
          </p:cNvPr>
          <p:cNvGrpSpPr/>
          <p:nvPr/>
        </p:nvGrpSpPr>
        <p:grpSpPr>
          <a:xfrm>
            <a:off x="592531" y="4946605"/>
            <a:ext cx="4812613" cy="1477432"/>
            <a:chOff x="592531" y="4946605"/>
            <a:chExt cx="4812613" cy="1477432"/>
          </a:xfrm>
        </p:grpSpPr>
        <p:grpSp>
          <p:nvGrpSpPr>
            <p:cNvPr id="14" name="Gruppo 13">
              <a:extLst>
                <a:ext uri="{FF2B5EF4-FFF2-40B4-BE49-F238E27FC236}">
                  <a16:creationId xmlns:a16="http://schemas.microsoft.com/office/drawing/2014/main" id="{21F14937-4530-C84B-A726-4B935FC2F0FE}"/>
                </a:ext>
              </a:extLst>
            </p:cNvPr>
            <p:cNvGrpSpPr/>
            <p:nvPr/>
          </p:nvGrpSpPr>
          <p:grpSpPr>
            <a:xfrm>
              <a:off x="772531" y="5164037"/>
              <a:ext cx="4632613" cy="1260000"/>
              <a:chOff x="4247535" y="5648436"/>
              <a:chExt cx="3691982" cy="831587"/>
            </a:xfrm>
          </p:grpSpPr>
          <p:sp>
            <p:nvSpPr>
              <p:cNvPr id="17" name="Rettangolo 16">
                <a:extLst>
                  <a:ext uri="{FF2B5EF4-FFF2-40B4-BE49-F238E27FC236}">
                    <a16:creationId xmlns:a16="http://schemas.microsoft.com/office/drawing/2014/main" id="{709A1BFB-AC81-E266-5014-D5AF8E01121C}"/>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CasellaDiTesto 18">
                <a:extLst>
                  <a:ext uri="{FF2B5EF4-FFF2-40B4-BE49-F238E27FC236}">
                    <a16:creationId xmlns:a16="http://schemas.microsoft.com/office/drawing/2014/main" id="{69DF9796-C3CF-5C43-C058-67156495A61C}"/>
                  </a:ext>
                </a:extLst>
              </p:cNvPr>
              <p:cNvSpPr txBox="1"/>
              <p:nvPr/>
            </p:nvSpPr>
            <p:spPr>
              <a:xfrm>
                <a:off x="4290087" y="5729065"/>
                <a:ext cx="3615796" cy="6703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white"/>
                    </a:solidFill>
                    <a:effectLst/>
                    <a:uLnTx/>
                    <a:uFillTx/>
                    <a:latin typeface="Aptos" panose="02110004020202020204"/>
                    <a:ea typeface="+mn-ea"/>
                    <a:cs typeface="+mn-cs"/>
                  </a:rPr>
                  <a:t>Per  abilitare un incaricato  già presente in area Produttori di rifiuti non iscritti, il rappresentante dell’operatore individua l’incaricato nell’AREA OPERATORI e utilizza il tasto </a:t>
                </a:r>
                <a:r>
                  <a:rPr kumimoji="0" lang="it-IT" sz="1500" b="0" i="1" u="none" strike="noStrike" kern="1200" cap="none" spc="0" normalizeH="0" baseline="0" noProof="0" dirty="0">
                    <a:ln>
                      <a:noFill/>
                    </a:ln>
                    <a:solidFill>
                      <a:prstClr val="white"/>
                    </a:solidFill>
                    <a:effectLst/>
                    <a:uLnTx/>
                    <a:uFillTx/>
                    <a:latin typeface="Aptos" panose="02110004020202020204"/>
                    <a:ea typeface="+mn-ea"/>
                    <a:cs typeface="+mn-cs"/>
                  </a:rPr>
                  <a:t>Matita </a:t>
                </a:r>
              </a:p>
            </p:txBody>
          </p:sp>
        </p:grpSp>
        <p:sp>
          <p:nvSpPr>
            <p:cNvPr id="21" name="Ovale 20">
              <a:extLst>
                <a:ext uri="{FF2B5EF4-FFF2-40B4-BE49-F238E27FC236}">
                  <a16:creationId xmlns:a16="http://schemas.microsoft.com/office/drawing/2014/main" id="{3493F894-F5A5-3951-0FE3-1AE504217D37}"/>
                </a:ext>
              </a:extLst>
            </p:cNvPr>
            <p:cNvSpPr/>
            <p:nvPr/>
          </p:nvSpPr>
          <p:spPr>
            <a:xfrm>
              <a:off x="592531" y="4946605"/>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1</a:t>
              </a:r>
            </a:p>
          </p:txBody>
        </p:sp>
      </p:grpSp>
      <p:grpSp>
        <p:nvGrpSpPr>
          <p:cNvPr id="32" name="Gruppo 31">
            <a:extLst>
              <a:ext uri="{FF2B5EF4-FFF2-40B4-BE49-F238E27FC236}">
                <a16:creationId xmlns:a16="http://schemas.microsoft.com/office/drawing/2014/main" id="{EFD5878D-7673-2E6D-51F3-BE826DDAE645}"/>
              </a:ext>
            </a:extLst>
          </p:cNvPr>
          <p:cNvGrpSpPr/>
          <p:nvPr/>
        </p:nvGrpSpPr>
        <p:grpSpPr>
          <a:xfrm>
            <a:off x="6606858" y="4946605"/>
            <a:ext cx="4812610" cy="1477431"/>
            <a:chOff x="6606858" y="4946605"/>
            <a:chExt cx="4812610" cy="1477431"/>
          </a:xfrm>
        </p:grpSpPr>
        <p:grpSp>
          <p:nvGrpSpPr>
            <p:cNvPr id="5" name="Gruppo 4">
              <a:extLst>
                <a:ext uri="{FF2B5EF4-FFF2-40B4-BE49-F238E27FC236}">
                  <a16:creationId xmlns:a16="http://schemas.microsoft.com/office/drawing/2014/main" id="{D2F7DD2C-114D-647E-B89E-6BE359587FA3}"/>
                </a:ext>
              </a:extLst>
            </p:cNvPr>
            <p:cNvGrpSpPr/>
            <p:nvPr/>
          </p:nvGrpSpPr>
          <p:grpSpPr>
            <a:xfrm>
              <a:off x="6883468" y="5164036"/>
              <a:ext cx="4536000" cy="1260000"/>
              <a:chOff x="4247535" y="5648436"/>
              <a:chExt cx="3691982" cy="831587"/>
            </a:xfrm>
          </p:grpSpPr>
          <p:sp>
            <p:nvSpPr>
              <p:cNvPr id="7" name="Rettangolo 6">
                <a:extLst>
                  <a:ext uri="{FF2B5EF4-FFF2-40B4-BE49-F238E27FC236}">
                    <a16:creationId xmlns:a16="http://schemas.microsoft.com/office/drawing/2014/main" id="{E89A00ED-D090-6679-3EF7-A53025A4F98B}"/>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CasellaDiTesto 7">
                <a:extLst>
                  <a:ext uri="{FF2B5EF4-FFF2-40B4-BE49-F238E27FC236}">
                    <a16:creationId xmlns:a16="http://schemas.microsoft.com/office/drawing/2014/main" id="{1FC0EC41-C01F-537A-21FA-21A7F20ADF7B}"/>
                  </a:ext>
                </a:extLst>
              </p:cNvPr>
              <p:cNvSpPr txBox="1"/>
              <p:nvPr/>
            </p:nvSpPr>
            <p:spPr>
              <a:xfrm>
                <a:off x="4285628" y="5745643"/>
                <a:ext cx="3615796" cy="5179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500" dirty="0">
                    <a:solidFill>
                      <a:prstClr val="white"/>
                    </a:solidFill>
                    <a:latin typeface="Aptos" panose="02110004020202020204"/>
                  </a:rPr>
                  <a:t>Il rappresentante dell’operatore s</a:t>
                </a:r>
                <a:r>
                  <a:rPr kumimoji="0" lang="it-IT" sz="1500" b="0" i="0" u="none" strike="noStrike" kern="1200" cap="none" spc="0" normalizeH="0" baseline="0" noProof="0" dirty="0" err="1">
                    <a:ln>
                      <a:noFill/>
                    </a:ln>
                    <a:solidFill>
                      <a:prstClr val="white"/>
                    </a:solidFill>
                    <a:effectLst/>
                    <a:uLnTx/>
                    <a:uFillTx/>
                    <a:latin typeface="Aptos" panose="02110004020202020204"/>
                    <a:ea typeface="+mn-ea"/>
                    <a:cs typeface="+mn-cs"/>
                  </a:rPr>
                  <a:t>eleziona</a:t>
                </a:r>
                <a:r>
                  <a:rPr kumimoji="0" lang="it-IT" sz="1500" b="0" i="0" u="none" strike="noStrike" kern="1200" cap="none" spc="0" normalizeH="0" baseline="0" noProof="0" dirty="0">
                    <a:ln>
                      <a:noFill/>
                    </a:ln>
                    <a:solidFill>
                      <a:prstClr val="white"/>
                    </a:solidFill>
                    <a:effectLst/>
                    <a:uLnTx/>
                    <a:uFillTx/>
                    <a:latin typeface="Aptos" panose="02110004020202020204"/>
                    <a:ea typeface="+mn-ea"/>
                    <a:cs typeface="+mn-cs"/>
                  </a:rPr>
                  <a:t> il Flag  </a:t>
                </a:r>
                <a:r>
                  <a:rPr kumimoji="0" lang="it-IT" sz="1500" b="0" i="1" u="none" strike="noStrike" kern="1200" cap="none" spc="0" normalizeH="0" baseline="0" noProof="0" dirty="0">
                    <a:ln>
                      <a:noFill/>
                    </a:ln>
                    <a:solidFill>
                      <a:prstClr val="white"/>
                    </a:solidFill>
                    <a:effectLst/>
                    <a:uLnTx/>
                    <a:uFillTx/>
                    <a:latin typeface="Aptos" panose="02110004020202020204"/>
                    <a:ea typeface="+mn-ea"/>
                    <a:cs typeface="+mn-cs"/>
                  </a:rPr>
                  <a:t>Abilita incaricato ad operare in area riservata Operatori</a:t>
                </a:r>
                <a:r>
                  <a:rPr kumimoji="0" lang="it-IT" sz="1500" b="0" u="none" strike="noStrike" kern="1200" cap="none" spc="0" normalizeH="0" baseline="0" noProof="0" dirty="0">
                    <a:ln>
                      <a:noFill/>
                    </a:ln>
                    <a:solidFill>
                      <a:prstClr val="white"/>
                    </a:solidFill>
                    <a:effectLst/>
                    <a:uLnTx/>
                    <a:uFillTx/>
                    <a:latin typeface="Aptos" panose="02110004020202020204"/>
                    <a:ea typeface="+mn-ea"/>
                    <a:cs typeface="+mn-cs"/>
                  </a:rPr>
                  <a:t> e poi Salva</a:t>
                </a:r>
              </a:p>
            </p:txBody>
          </p:sp>
        </p:grpSp>
        <p:sp>
          <p:nvSpPr>
            <p:cNvPr id="23" name="Ovale 22">
              <a:extLst>
                <a:ext uri="{FF2B5EF4-FFF2-40B4-BE49-F238E27FC236}">
                  <a16:creationId xmlns:a16="http://schemas.microsoft.com/office/drawing/2014/main" id="{544151BA-E0F2-4C34-6B1E-905CB7C041CE}"/>
                </a:ext>
              </a:extLst>
            </p:cNvPr>
            <p:cNvSpPr/>
            <p:nvPr/>
          </p:nvSpPr>
          <p:spPr>
            <a:xfrm>
              <a:off x="6606858" y="4946605"/>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2</a:t>
              </a:r>
            </a:p>
          </p:txBody>
        </p:sp>
      </p:grpSp>
      <p:grpSp>
        <p:nvGrpSpPr>
          <p:cNvPr id="3" name="Gruppo 2">
            <a:extLst>
              <a:ext uri="{FF2B5EF4-FFF2-40B4-BE49-F238E27FC236}">
                <a16:creationId xmlns:a16="http://schemas.microsoft.com/office/drawing/2014/main" id="{D2B2D79C-25E7-70F5-BD5A-6D5B7AD803A9}"/>
              </a:ext>
            </a:extLst>
          </p:cNvPr>
          <p:cNvGrpSpPr/>
          <p:nvPr/>
        </p:nvGrpSpPr>
        <p:grpSpPr>
          <a:xfrm>
            <a:off x="4805802" y="3715761"/>
            <a:ext cx="1805118" cy="826226"/>
            <a:chOff x="4805802" y="3715761"/>
            <a:chExt cx="1805118" cy="826226"/>
          </a:xfrm>
        </p:grpSpPr>
        <p:pic>
          <p:nvPicPr>
            <p:cNvPr id="22" name="Elemento grafico 21" descr="Dorso della mano con indice che punta verso destra con riempimento a tinta unita">
              <a:extLst>
                <a:ext uri="{FF2B5EF4-FFF2-40B4-BE49-F238E27FC236}">
                  <a16:creationId xmlns:a16="http://schemas.microsoft.com/office/drawing/2014/main" id="{7A49908D-1F1F-4DC4-8B32-B476218DAD4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5842940" y="3715761"/>
              <a:ext cx="767980" cy="666932"/>
            </a:xfrm>
            <a:prstGeom prst="rect">
              <a:avLst/>
            </a:prstGeom>
          </p:spPr>
        </p:pic>
        <p:grpSp>
          <p:nvGrpSpPr>
            <p:cNvPr id="30" name="Gruppo 29">
              <a:extLst>
                <a:ext uri="{FF2B5EF4-FFF2-40B4-BE49-F238E27FC236}">
                  <a16:creationId xmlns:a16="http://schemas.microsoft.com/office/drawing/2014/main" id="{07BB9817-5E02-8443-3127-709859BCEB6D}"/>
                </a:ext>
              </a:extLst>
            </p:cNvPr>
            <p:cNvGrpSpPr/>
            <p:nvPr/>
          </p:nvGrpSpPr>
          <p:grpSpPr>
            <a:xfrm>
              <a:off x="4805802" y="3906275"/>
              <a:ext cx="957374" cy="635712"/>
              <a:chOff x="4805802" y="3906275"/>
              <a:chExt cx="957374" cy="635712"/>
            </a:xfrm>
          </p:grpSpPr>
          <p:sp>
            <p:nvSpPr>
              <p:cNvPr id="4" name="Rettangolo con angoli arrotondati 3">
                <a:extLst>
                  <a:ext uri="{FF2B5EF4-FFF2-40B4-BE49-F238E27FC236}">
                    <a16:creationId xmlns:a16="http://schemas.microsoft.com/office/drawing/2014/main" id="{2E89BF5B-8464-E893-B1DE-BC0BA220A0D7}"/>
                  </a:ext>
                </a:extLst>
              </p:cNvPr>
              <p:cNvSpPr/>
              <p:nvPr/>
            </p:nvSpPr>
            <p:spPr>
              <a:xfrm>
                <a:off x="4805802" y="3906275"/>
                <a:ext cx="696320" cy="360000"/>
              </a:xfrm>
              <a:prstGeom prst="roundRect">
                <a:avLst>
                  <a:gd name="adj" fmla="val 0"/>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Ovale 23">
                <a:extLst>
                  <a:ext uri="{FF2B5EF4-FFF2-40B4-BE49-F238E27FC236}">
                    <a16:creationId xmlns:a16="http://schemas.microsoft.com/office/drawing/2014/main" id="{304FC6EF-3870-F40B-75CF-7519B8D5BE10}"/>
                  </a:ext>
                </a:extLst>
              </p:cNvPr>
              <p:cNvSpPr/>
              <p:nvPr/>
            </p:nvSpPr>
            <p:spPr>
              <a:xfrm>
                <a:off x="5348632" y="4181987"/>
                <a:ext cx="414544"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2</a:t>
                </a:r>
              </a:p>
            </p:txBody>
          </p:sp>
        </p:grpSp>
      </p:grpSp>
    </p:spTree>
    <p:extLst>
      <p:ext uri="{BB962C8B-B14F-4D97-AF65-F5344CB8AC3E}">
        <p14:creationId xmlns:p14="http://schemas.microsoft.com/office/powerpoint/2010/main" val="187159730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
          <a:extLst>
            <a:ext uri="{FF2B5EF4-FFF2-40B4-BE49-F238E27FC236}">
              <a16:creationId xmlns:a16="http://schemas.microsoft.com/office/drawing/2014/main" id="{43036C46-A001-0BEE-F534-E5067A575F37}"/>
            </a:ext>
          </a:extLst>
        </p:cNvPr>
        <p:cNvGrpSpPr/>
        <p:nvPr/>
      </p:nvGrpSpPr>
      <p:grpSpPr>
        <a:xfrm>
          <a:off x="0" y="0"/>
          <a:ext cx="0" cy="0"/>
          <a:chOff x="0" y="0"/>
          <a:chExt cx="0" cy="0"/>
        </a:xfrm>
      </p:grpSpPr>
      <p:pic>
        <p:nvPicPr>
          <p:cNvPr id="50" name="Google Shape;50;p1">
            <a:extLst>
              <a:ext uri="{FF2B5EF4-FFF2-40B4-BE49-F238E27FC236}">
                <a16:creationId xmlns:a16="http://schemas.microsoft.com/office/drawing/2014/main" id="{DD16F7FC-F197-A8F4-779E-14E071812A8E}"/>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0" y="0"/>
            <a:ext cx="12191999" cy="5274164"/>
          </a:xfrm>
          <a:prstGeom prst="rect">
            <a:avLst/>
          </a:prstGeom>
          <a:noFill/>
          <a:ln>
            <a:noFill/>
          </a:ln>
        </p:spPr>
      </p:pic>
      <p:sp>
        <p:nvSpPr>
          <p:cNvPr id="51" name="Google Shape;51;p1">
            <a:extLst>
              <a:ext uri="{FF2B5EF4-FFF2-40B4-BE49-F238E27FC236}">
                <a16:creationId xmlns:a16="http://schemas.microsoft.com/office/drawing/2014/main" id="{8C2378C1-AF7C-3546-F7A3-3FF13337B2B6}"/>
              </a:ext>
            </a:extLst>
          </p:cNvPr>
          <p:cNvSpPr/>
          <p:nvPr/>
        </p:nvSpPr>
        <p:spPr>
          <a:xfrm>
            <a:off x="0" y="-6036"/>
            <a:ext cx="12230400" cy="5280200"/>
          </a:xfrm>
          <a:prstGeom prst="rect">
            <a:avLst/>
          </a:prstGeom>
          <a:solidFill>
            <a:srgbClr val="000000">
              <a:alpha val="39607"/>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2" name="Google Shape;52;p1">
            <a:extLst>
              <a:ext uri="{FF2B5EF4-FFF2-40B4-BE49-F238E27FC236}">
                <a16:creationId xmlns:a16="http://schemas.microsoft.com/office/drawing/2014/main" id="{B03B0DD8-A355-79EA-94DA-6364F1A9C2BE}"/>
              </a:ext>
            </a:extLst>
          </p:cNvPr>
          <p:cNvSpPr txBox="1"/>
          <p:nvPr/>
        </p:nvSpPr>
        <p:spPr>
          <a:xfrm>
            <a:off x="0" y="2687038"/>
            <a:ext cx="12192000" cy="800179"/>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Tx/>
              <a:buNone/>
              <a:tabLst/>
              <a:defRPr/>
            </a:pPr>
            <a:r>
              <a:rPr kumimoji="0" lang="it-IT" sz="2400" b="1" i="0" u="none" strike="noStrike" kern="1200" cap="none" spc="0" normalizeH="0" baseline="0" noProof="0" dirty="0">
                <a:ln>
                  <a:noFill/>
                </a:ln>
                <a:solidFill>
                  <a:prstClr val="white"/>
                </a:solidFill>
                <a:effectLst/>
                <a:uLnTx/>
                <a:uFillTx/>
                <a:latin typeface="Aptos (corpo)"/>
                <a:ea typeface="Arial"/>
                <a:cs typeface="Arial"/>
                <a:sym typeface="Arial"/>
              </a:rPr>
              <a:t>ISCRIZIONE </a:t>
            </a:r>
            <a:r>
              <a:rPr lang="it-IT" sz="2400" b="1" dirty="0">
                <a:solidFill>
                  <a:prstClr val="white"/>
                </a:solidFill>
                <a:latin typeface="Aptos (corpo)"/>
                <a:ea typeface="Arial"/>
                <a:cs typeface="Arial"/>
                <a:sym typeface="Arial"/>
              </a:rPr>
              <a:t>DI UN </a:t>
            </a:r>
            <a:r>
              <a:rPr lang="it-IT" sz="2400" b="1" dirty="0">
                <a:solidFill>
                  <a:prstClr val="white"/>
                </a:solidFill>
                <a:latin typeface="Aptos (corpo)"/>
                <a:cs typeface="Arial"/>
                <a:sym typeface="Arial"/>
              </a:rPr>
              <a:t>PRODUTTORE</a:t>
            </a:r>
            <a:r>
              <a:rPr kumimoji="0" lang="it-IT" sz="2400" b="1" i="0" u="none" strike="noStrike" kern="1200" cap="none" spc="0" normalizeH="0" baseline="0" noProof="0" dirty="0">
                <a:ln>
                  <a:noFill/>
                </a:ln>
                <a:solidFill>
                  <a:prstClr val="white"/>
                </a:solidFill>
                <a:effectLst/>
                <a:uLnTx/>
                <a:uFillTx/>
                <a:latin typeface="Aptos (corpo)"/>
                <a:ea typeface="Arial"/>
                <a:cs typeface="Arial"/>
                <a:sym typeface="Arial"/>
              </a:rPr>
              <a:t> AL RENTRI</a:t>
            </a:r>
          </a:p>
          <a:p>
            <a:pPr marL="0" marR="0" lvl="0" indent="0" algn="ctr" defTabSz="914400" rtl="0" eaLnBrk="1" fontAlgn="auto" latinLnBrk="0" hangingPunct="1">
              <a:lnSpc>
                <a:spcPct val="100000"/>
              </a:lnSpc>
              <a:spcBef>
                <a:spcPts val="0"/>
              </a:spcBef>
              <a:spcAft>
                <a:spcPts val="0"/>
              </a:spcAft>
              <a:buClr>
                <a:srgbClr val="000000"/>
              </a:buClr>
              <a:buSzPts val="3600"/>
              <a:buFontTx/>
              <a:buNone/>
              <a:tabLst/>
              <a:defRPr/>
            </a:pPr>
            <a:endParaRPr kumimoji="0" lang="it-IT"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3" name="Google Shape;53;p1">
            <a:extLst>
              <a:ext uri="{FF2B5EF4-FFF2-40B4-BE49-F238E27FC236}">
                <a16:creationId xmlns:a16="http://schemas.microsoft.com/office/drawing/2014/main" id="{3E686535-90B1-1829-3C13-55D8E46586B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r="-1121"/>
          <a:stretch/>
        </p:blipFill>
        <p:spPr>
          <a:xfrm>
            <a:off x="3642050" y="1073179"/>
            <a:ext cx="4946300" cy="985200"/>
          </a:xfrm>
          <a:prstGeom prst="rect">
            <a:avLst/>
          </a:prstGeom>
          <a:noFill/>
          <a:ln>
            <a:noFill/>
          </a:ln>
        </p:spPr>
      </p:pic>
      <p:grpSp>
        <p:nvGrpSpPr>
          <p:cNvPr id="2" name="Gruppo 1">
            <a:extLst>
              <a:ext uri="{FF2B5EF4-FFF2-40B4-BE49-F238E27FC236}">
                <a16:creationId xmlns:a16="http://schemas.microsoft.com/office/drawing/2014/main" id="{DC9FA550-A814-032F-DF45-B54F16F75DE1}"/>
              </a:ext>
            </a:extLst>
          </p:cNvPr>
          <p:cNvGrpSpPr/>
          <p:nvPr/>
        </p:nvGrpSpPr>
        <p:grpSpPr>
          <a:xfrm>
            <a:off x="246209" y="5495030"/>
            <a:ext cx="11771000" cy="1103546"/>
            <a:chOff x="246209" y="5495030"/>
            <a:chExt cx="11771000" cy="1103546"/>
          </a:xfrm>
        </p:grpSpPr>
        <p:pic>
          <p:nvPicPr>
            <p:cNvPr id="3" name="Google Shape;54;p1">
              <a:extLst>
                <a:ext uri="{FF2B5EF4-FFF2-40B4-BE49-F238E27FC236}">
                  <a16:creationId xmlns:a16="http://schemas.microsoft.com/office/drawing/2014/main" id="{7276068D-03C2-0280-A15B-A0BACF744F3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0143" y="5982976"/>
              <a:ext cx="3989709" cy="615600"/>
            </a:xfrm>
            <a:prstGeom prst="rect">
              <a:avLst/>
            </a:prstGeom>
            <a:noFill/>
            <a:ln>
              <a:noFill/>
            </a:ln>
          </p:spPr>
        </p:pic>
        <p:sp>
          <p:nvSpPr>
            <p:cNvPr id="4" name="Google Shape;55;p1">
              <a:extLst>
                <a:ext uri="{FF2B5EF4-FFF2-40B4-BE49-F238E27FC236}">
                  <a16:creationId xmlns:a16="http://schemas.microsoft.com/office/drawing/2014/main" id="{A05E3CC4-FFB8-6D4C-C565-F33FEAC8C53C}"/>
                </a:ext>
              </a:extLst>
            </p:cNvPr>
            <p:cNvSpPr txBox="1"/>
            <p:nvPr/>
          </p:nvSpPr>
          <p:spPr>
            <a:xfrm>
              <a:off x="246209" y="5495030"/>
              <a:ext cx="2825600" cy="47194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it-IT" sz="1467" b="0" i="0" u="none" strike="noStrike" kern="1200" cap="none" spc="0" normalizeH="0" baseline="0" noProof="0">
                  <a:ln>
                    <a:noFill/>
                  </a:ln>
                  <a:solidFill>
                    <a:srgbClr val="44515F"/>
                  </a:solidFill>
                  <a:effectLst/>
                  <a:uLnTx/>
                  <a:uFillTx/>
                  <a:latin typeface="AUTHENTIC Sans 60"/>
                  <a:ea typeface="Arial"/>
                  <a:cs typeface="Arial"/>
                  <a:sym typeface="Arial"/>
                </a:rPr>
                <a:t>sito gestito da</a:t>
              </a:r>
              <a:endParaRPr kumimoji="0" sz="1467" b="0" i="0" u="none" strike="noStrike" kern="1200" cap="none" spc="0" normalizeH="0" baseline="0" noProof="0">
                <a:ln>
                  <a:noFill/>
                </a:ln>
                <a:solidFill>
                  <a:srgbClr val="44515F"/>
                </a:solidFill>
                <a:effectLst/>
                <a:uLnTx/>
                <a:uFillTx/>
                <a:latin typeface="AUTHENTIC Sans 60"/>
                <a:ea typeface="Arial"/>
                <a:cs typeface="Arial"/>
                <a:sym typeface="Arial"/>
              </a:endParaRPr>
            </a:p>
          </p:txBody>
        </p:sp>
        <p:pic>
          <p:nvPicPr>
            <p:cNvPr id="5" name="Google Shape;56;p1">
              <a:extLst>
                <a:ext uri="{FF2B5EF4-FFF2-40B4-BE49-F238E27FC236}">
                  <a16:creationId xmlns:a16="http://schemas.microsoft.com/office/drawing/2014/main" id="{DA3B4CF3-BEBE-27A8-9F68-5A16CCAC90CC}"/>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465194" y="6054775"/>
              <a:ext cx="3415749" cy="472000"/>
            </a:xfrm>
            <a:prstGeom prst="rect">
              <a:avLst/>
            </a:prstGeom>
            <a:noFill/>
            <a:ln>
              <a:noFill/>
            </a:ln>
          </p:spPr>
        </p:pic>
        <p:sp>
          <p:nvSpPr>
            <p:cNvPr id="6" name="Google Shape;57;p1">
              <a:extLst>
                <a:ext uri="{FF2B5EF4-FFF2-40B4-BE49-F238E27FC236}">
                  <a16:creationId xmlns:a16="http://schemas.microsoft.com/office/drawing/2014/main" id="{651AC9DD-DA7A-DD7B-5C51-14B64296316A}"/>
                </a:ext>
              </a:extLst>
            </p:cNvPr>
            <p:cNvSpPr txBox="1"/>
            <p:nvPr/>
          </p:nvSpPr>
          <p:spPr>
            <a:xfrm>
              <a:off x="9191609" y="5495030"/>
              <a:ext cx="2825600" cy="471948"/>
            </a:xfrm>
            <a:prstGeom prst="rect">
              <a:avLst/>
            </a:prstGeom>
            <a:noFill/>
            <a:ln>
              <a:noFill/>
            </a:ln>
          </p:spPr>
          <p:txBody>
            <a:bodyPr spcFirstLastPara="1" wrap="square" lIns="121900" tIns="121900" rIns="121900" bIns="1219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Tx/>
                <a:buNone/>
                <a:tabLst/>
                <a:defRPr/>
              </a:pPr>
              <a:r>
                <a:rPr kumimoji="0" lang="it-IT" sz="1467" b="0" i="0" u="none" strike="noStrike" kern="1200" cap="none" spc="0" normalizeH="0" baseline="0" noProof="0">
                  <a:ln>
                    <a:noFill/>
                  </a:ln>
                  <a:solidFill>
                    <a:srgbClr val="44515F"/>
                  </a:solidFill>
                  <a:effectLst/>
                  <a:uLnTx/>
                  <a:uFillTx/>
                  <a:latin typeface="AUTHENTIC Sans 60"/>
                  <a:ea typeface="Arial"/>
                  <a:cs typeface="Arial"/>
                  <a:sym typeface="Arial"/>
                </a:rPr>
                <a:t>con il supporto di</a:t>
              </a:r>
              <a:endParaRPr kumimoji="0" sz="1467" b="0" i="0" u="none" strike="noStrike" kern="1200" cap="none" spc="0" normalizeH="0" baseline="0" noProof="0">
                <a:ln>
                  <a:noFill/>
                </a:ln>
                <a:solidFill>
                  <a:srgbClr val="44515F"/>
                </a:solidFill>
                <a:effectLst/>
                <a:uLnTx/>
                <a:uFillTx/>
                <a:latin typeface="AUTHENTIC Sans 60"/>
                <a:ea typeface="Arial"/>
                <a:cs typeface="Arial"/>
                <a:sym typeface="Arial"/>
              </a:endParaRPr>
            </a:p>
          </p:txBody>
        </p:sp>
      </p:grpSp>
    </p:spTree>
    <p:extLst>
      <p:ext uri="{BB962C8B-B14F-4D97-AF65-F5344CB8AC3E}">
        <p14:creationId xmlns:p14="http://schemas.microsoft.com/office/powerpoint/2010/main" val="260725718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5529FCCF-4FEB-C24D-C45C-2F2515AFBF62}"/>
              </a:ext>
            </a:extLst>
          </p:cNvPr>
          <p:cNvPicPr>
            <a:picLocks noChangeAspect="1"/>
          </p:cNvPicPr>
          <p:nvPr/>
        </p:nvPicPr>
        <p:blipFill>
          <a:blip r:embed="rId3"/>
          <a:stretch>
            <a:fillRect/>
          </a:stretch>
        </p:blipFill>
        <p:spPr>
          <a:xfrm>
            <a:off x="1804388" y="2200103"/>
            <a:ext cx="8583223" cy="2457793"/>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35</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0" y="191612"/>
            <a:ext cx="8618806"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65221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2195CE"/>
                  </a:solidFill>
                  <a:effectLst/>
                  <a:uLnTx/>
                  <a:uFillTx/>
                  <a:latin typeface="Aptos" panose="02110004020202020204"/>
                  <a:ea typeface="+mn-ea"/>
                  <a:cs typeface="+mn-cs"/>
                </a:rPr>
                <a:t>Pratica di iscrizione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4" name="Rettangolo con angoli arrotondati 3">
            <a:extLst>
              <a:ext uri="{FF2B5EF4-FFF2-40B4-BE49-F238E27FC236}">
                <a16:creationId xmlns:a16="http://schemas.microsoft.com/office/drawing/2014/main" id="{5F9009A9-53DA-5A37-279D-F1F83BD39A8B}"/>
              </a:ext>
            </a:extLst>
          </p:cNvPr>
          <p:cNvSpPr/>
          <p:nvPr/>
        </p:nvSpPr>
        <p:spPr>
          <a:xfrm>
            <a:off x="2295943" y="3753144"/>
            <a:ext cx="958894" cy="779527"/>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uppo 1">
            <a:extLst>
              <a:ext uri="{FF2B5EF4-FFF2-40B4-BE49-F238E27FC236}">
                <a16:creationId xmlns:a16="http://schemas.microsoft.com/office/drawing/2014/main" id="{8CD30FA3-E6C4-132B-B99B-0727DBCC7532}"/>
              </a:ext>
            </a:extLst>
          </p:cNvPr>
          <p:cNvGrpSpPr/>
          <p:nvPr/>
        </p:nvGrpSpPr>
        <p:grpSpPr>
          <a:xfrm>
            <a:off x="4208206" y="5648436"/>
            <a:ext cx="3770640" cy="831587"/>
            <a:chOff x="4208206" y="5648436"/>
            <a:chExt cx="3770640" cy="831587"/>
          </a:xfrm>
        </p:grpSpPr>
        <p:sp>
          <p:nvSpPr>
            <p:cNvPr id="3" name="Rettangolo 2">
              <a:extLst>
                <a:ext uri="{FF2B5EF4-FFF2-40B4-BE49-F238E27FC236}">
                  <a16:creationId xmlns:a16="http://schemas.microsoft.com/office/drawing/2014/main" id="{404253B4-DA76-B49B-8C99-FD3A821B97BC}"/>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CasellaDiTesto 6">
              <a:extLst>
                <a:ext uri="{FF2B5EF4-FFF2-40B4-BE49-F238E27FC236}">
                  <a16:creationId xmlns:a16="http://schemas.microsoft.com/office/drawing/2014/main" id="{115814B2-1BD7-4AD9-D0F3-050E99EBAFE7}"/>
                </a:ext>
              </a:extLst>
            </p:cNvPr>
            <p:cNvSpPr txBox="1"/>
            <p:nvPr/>
          </p:nvSpPr>
          <p:spPr>
            <a:xfrm>
              <a:off x="4208206" y="5694897"/>
              <a:ext cx="377064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white"/>
                  </a:solidFill>
                  <a:effectLst/>
                  <a:uLnTx/>
                  <a:uFillTx/>
                  <a:latin typeface="Aptos" panose="02110004020202020204"/>
                  <a:ea typeface="+mn-ea"/>
                  <a:cs typeface="+mn-cs"/>
                </a:rPr>
                <a:t>Per compilare la pratica di iscrizione l’utente (il rappresentante dell’operatore o l’incaricato) utilizza la voce </a:t>
              </a:r>
              <a:r>
                <a:rPr kumimoji="0" lang="it-IT" sz="1400" b="0" i="1" u="none" strike="noStrike" kern="1200" cap="none" spc="0" normalizeH="0" baseline="0" noProof="0" dirty="0">
                  <a:ln>
                    <a:noFill/>
                  </a:ln>
                  <a:solidFill>
                    <a:prstClr val="white"/>
                  </a:solidFill>
                  <a:effectLst/>
                  <a:uLnTx/>
                  <a:uFillTx/>
                  <a:latin typeface="Aptos" panose="02110004020202020204"/>
                  <a:ea typeface="+mn-ea"/>
                  <a:cs typeface="+mn-cs"/>
                </a:rPr>
                <a:t>Iscrizione</a:t>
              </a:r>
              <a:r>
                <a:rPr kumimoji="0" lang="it-IT" sz="1400" b="0" i="0" u="none" strike="noStrike" kern="1200" cap="none" spc="0" normalizeH="0" baseline="0" noProof="0" dirty="0">
                  <a:ln>
                    <a:noFill/>
                  </a:ln>
                  <a:solidFill>
                    <a:prstClr val="white"/>
                  </a:solidFill>
                  <a:effectLst/>
                  <a:uLnTx/>
                  <a:uFillTx/>
                  <a:latin typeface="Aptos" panose="02110004020202020204"/>
                  <a:ea typeface="+mn-ea"/>
                  <a:cs typeface="+mn-cs"/>
                </a:rPr>
                <a:t> nella Home</a:t>
              </a:r>
            </a:p>
          </p:txBody>
        </p:sp>
      </p:grpSp>
    </p:spTree>
    <p:extLst>
      <p:ext uri="{BB962C8B-B14F-4D97-AF65-F5344CB8AC3E}">
        <p14:creationId xmlns:p14="http://schemas.microsoft.com/office/powerpoint/2010/main" val="306600729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10BF08A1-0F3A-7237-7851-0CA48ED14475}"/>
              </a:ext>
            </a:extLst>
          </p:cNvPr>
          <p:cNvPicPr>
            <a:picLocks noChangeAspect="1"/>
          </p:cNvPicPr>
          <p:nvPr/>
        </p:nvPicPr>
        <p:blipFill>
          <a:blip r:embed="rId3"/>
          <a:stretch>
            <a:fillRect/>
          </a:stretch>
        </p:blipFill>
        <p:spPr>
          <a:xfrm>
            <a:off x="341970" y="1538051"/>
            <a:ext cx="11508059" cy="3707471"/>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36</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0" y="191612"/>
            <a:ext cx="8618806"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65221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Iscrizione: selezione operatore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4" name="Rettangolo con angoli arrotondati 3">
            <a:extLst>
              <a:ext uri="{FF2B5EF4-FFF2-40B4-BE49-F238E27FC236}">
                <a16:creationId xmlns:a16="http://schemas.microsoft.com/office/drawing/2014/main" id="{5F9009A9-53DA-5A37-279D-F1F83BD39A8B}"/>
              </a:ext>
            </a:extLst>
          </p:cNvPr>
          <p:cNvSpPr/>
          <p:nvPr/>
        </p:nvSpPr>
        <p:spPr>
          <a:xfrm>
            <a:off x="493180" y="2446551"/>
            <a:ext cx="11269666" cy="578217"/>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Ovale 6">
            <a:extLst>
              <a:ext uri="{FF2B5EF4-FFF2-40B4-BE49-F238E27FC236}">
                <a16:creationId xmlns:a16="http://schemas.microsoft.com/office/drawing/2014/main" id="{C6218A05-D562-05A1-58CE-52D9059B0C13}"/>
              </a:ext>
            </a:extLst>
          </p:cNvPr>
          <p:cNvSpPr/>
          <p:nvPr/>
        </p:nvSpPr>
        <p:spPr>
          <a:xfrm>
            <a:off x="313180" y="2266551"/>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pic>
        <p:nvPicPr>
          <p:cNvPr id="10" name="Elemento grafico 9" descr="Dorso della mano con indice che punta verso destra con riempimento a tinta unita">
            <a:extLst>
              <a:ext uri="{FF2B5EF4-FFF2-40B4-BE49-F238E27FC236}">
                <a16:creationId xmlns:a16="http://schemas.microsoft.com/office/drawing/2014/main" id="{167740D8-B997-0831-2EA4-E6A108C4EAB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76476" y="4736388"/>
            <a:ext cx="666932" cy="666932"/>
          </a:xfrm>
          <a:prstGeom prst="rect">
            <a:avLst/>
          </a:prstGeom>
        </p:spPr>
      </p:pic>
      <p:sp>
        <p:nvSpPr>
          <p:cNvPr id="14" name="Rettangolo con angoli arrotondati 13">
            <a:extLst>
              <a:ext uri="{FF2B5EF4-FFF2-40B4-BE49-F238E27FC236}">
                <a16:creationId xmlns:a16="http://schemas.microsoft.com/office/drawing/2014/main" id="{9EC23F2E-E9BB-4B7C-F992-4B4560A6E5C8}"/>
              </a:ext>
            </a:extLst>
          </p:cNvPr>
          <p:cNvSpPr/>
          <p:nvPr/>
        </p:nvSpPr>
        <p:spPr>
          <a:xfrm>
            <a:off x="10537803" y="4896693"/>
            <a:ext cx="1016893" cy="39020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ttangolo 1">
            <a:extLst>
              <a:ext uri="{FF2B5EF4-FFF2-40B4-BE49-F238E27FC236}">
                <a16:creationId xmlns:a16="http://schemas.microsoft.com/office/drawing/2014/main" id="{E46C3C0B-31CC-A697-5E16-BEB54B74EDA7}"/>
              </a:ext>
            </a:extLst>
          </p:cNvPr>
          <p:cNvSpPr/>
          <p:nvPr/>
        </p:nvSpPr>
        <p:spPr>
          <a:xfrm>
            <a:off x="1500371" y="5666809"/>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Seleziona dall’elenco l’operatore per conto del quale si presenta la pratica</a:t>
            </a:r>
            <a:endPar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Rettangolo 2">
            <a:extLst>
              <a:ext uri="{FF2B5EF4-FFF2-40B4-BE49-F238E27FC236}">
                <a16:creationId xmlns:a16="http://schemas.microsoft.com/office/drawing/2014/main" id="{2E5149A9-F322-1C8E-19DC-E02B87FA59DB}"/>
              </a:ext>
            </a:extLst>
          </p:cNvPr>
          <p:cNvSpPr/>
          <p:nvPr/>
        </p:nvSpPr>
        <p:spPr>
          <a:xfrm>
            <a:off x="7492997" y="5648299"/>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Clicca su </a:t>
            </a: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Avanti </a:t>
            </a: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per procedere</a:t>
            </a:r>
          </a:p>
        </p:txBody>
      </p:sp>
      <p:sp>
        <p:nvSpPr>
          <p:cNvPr id="15" name="Ovale 14">
            <a:extLst>
              <a:ext uri="{FF2B5EF4-FFF2-40B4-BE49-F238E27FC236}">
                <a16:creationId xmlns:a16="http://schemas.microsoft.com/office/drawing/2014/main" id="{E988CB09-75D3-5AEF-8A7C-3B02E95B71F8}"/>
              </a:ext>
            </a:extLst>
          </p:cNvPr>
          <p:cNvSpPr/>
          <p:nvPr/>
        </p:nvSpPr>
        <p:spPr>
          <a:xfrm>
            <a:off x="1314702" y="5468299"/>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18" name="Ovale 17">
            <a:extLst>
              <a:ext uri="{FF2B5EF4-FFF2-40B4-BE49-F238E27FC236}">
                <a16:creationId xmlns:a16="http://schemas.microsoft.com/office/drawing/2014/main" id="{B5B5C554-D953-8CE1-4474-A13B14D7541F}"/>
              </a:ext>
            </a:extLst>
          </p:cNvPr>
          <p:cNvSpPr/>
          <p:nvPr/>
        </p:nvSpPr>
        <p:spPr>
          <a:xfrm>
            <a:off x="7307330" y="5486809"/>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8" name="Ovale 7">
            <a:extLst>
              <a:ext uri="{FF2B5EF4-FFF2-40B4-BE49-F238E27FC236}">
                <a16:creationId xmlns:a16="http://schemas.microsoft.com/office/drawing/2014/main" id="{AA8238D4-FBA8-4E13-194A-3758AEE2C079}"/>
              </a:ext>
            </a:extLst>
          </p:cNvPr>
          <p:cNvSpPr/>
          <p:nvPr/>
        </p:nvSpPr>
        <p:spPr>
          <a:xfrm>
            <a:off x="10357803" y="4674763"/>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Tree>
    <p:extLst>
      <p:ext uri="{BB962C8B-B14F-4D97-AF65-F5344CB8AC3E}">
        <p14:creationId xmlns:p14="http://schemas.microsoft.com/office/powerpoint/2010/main" val="75163277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4" grpId="0" animBg="1"/>
      <p:bldP spid="2" grpId="0" animBg="1"/>
      <p:bldP spid="3" grpId="0" animBg="1"/>
      <p:bldP spid="15" grpId="0" animBg="1"/>
      <p:bldP spid="18"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E30916C9-2516-53B7-8BFB-A8BFD59A9A73}"/>
              </a:ext>
            </a:extLst>
          </p:cNvPr>
          <p:cNvPicPr>
            <a:picLocks noChangeAspect="1"/>
          </p:cNvPicPr>
          <p:nvPr/>
        </p:nvPicPr>
        <p:blipFill>
          <a:blip r:embed="rId3"/>
          <a:stretch>
            <a:fillRect/>
          </a:stretch>
        </p:blipFill>
        <p:spPr>
          <a:xfrm>
            <a:off x="232412" y="1099861"/>
            <a:ext cx="11722227" cy="4315546"/>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37</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0" y="191612"/>
            <a:ext cx="8618806"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65221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2195CE"/>
                  </a:solidFill>
                  <a:effectLst/>
                  <a:uLnTx/>
                  <a:uFillTx/>
                  <a:latin typeface="Aptos" panose="02110004020202020204"/>
                  <a:ea typeface="+mn-ea"/>
                  <a:cs typeface="+mn-cs"/>
                </a:rPr>
                <a:t>Recupero dati anagrafici dell’operatore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grpSp>
        <p:nvGrpSpPr>
          <p:cNvPr id="2" name="Gruppo 1">
            <a:extLst>
              <a:ext uri="{FF2B5EF4-FFF2-40B4-BE49-F238E27FC236}">
                <a16:creationId xmlns:a16="http://schemas.microsoft.com/office/drawing/2014/main" id="{4FCDF162-8C06-F469-267B-0CEB84AA0C0B}"/>
              </a:ext>
            </a:extLst>
          </p:cNvPr>
          <p:cNvGrpSpPr/>
          <p:nvPr/>
        </p:nvGrpSpPr>
        <p:grpSpPr>
          <a:xfrm>
            <a:off x="4208205" y="5648436"/>
            <a:ext cx="3770640" cy="831587"/>
            <a:chOff x="4208205" y="5648436"/>
            <a:chExt cx="3770640" cy="831587"/>
          </a:xfrm>
        </p:grpSpPr>
        <p:sp>
          <p:nvSpPr>
            <p:cNvPr id="3" name="Rettangolo 2">
              <a:extLst>
                <a:ext uri="{FF2B5EF4-FFF2-40B4-BE49-F238E27FC236}">
                  <a16:creationId xmlns:a16="http://schemas.microsoft.com/office/drawing/2014/main" id="{0803E4F1-6CA4-02B0-C491-88031CB4AAC0}"/>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CasellaDiTesto 3">
              <a:extLst>
                <a:ext uri="{FF2B5EF4-FFF2-40B4-BE49-F238E27FC236}">
                  <a16:creationId xmlns:a16="http://schemas.microsoft.com/office/drawing/2014/main" id="{7654351E-2602-291C-8150-DDB1955B2DD5}"/>
                </a:ext>
              </a:extLst>
            </p:cNvPr>
            <p:cNvSpPr txBox="1"/>
            <p:nvPr/>
          </p:nvSpPr>
          <p:spPr>
            <a:xfrm>
              <a:off x="4208205" y="5648436"/>
              <a:ext cx="377064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Recupero dei dati anagrafici dell’operatore dal Registro imprese o altre banche dati ufficiali</a:t>
              </a:r>
            </a:p>
          </p:txBody>
        </p:sp>
      </p:grpSp>
    </p:spTree>
    <p:extLst>
      <p:ext uri="{BB962C8B-B14F-4D97-AF65-F5344CB8AC3E}">
        <p14:creationId xmlns:p14="http://schemas.microsoft.com/office/powerpoint/2010/main" val="305558004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13E1DDB4-A50E-1B2B-BF47-1B44574EB462}"/>
              </a:ext>
            </a:extLst>
          </p:cNvPr>
          <p:cNvPicPr>
            <a:picLocks noChangeAspect="1"/>
          </p:cNvPicPr>
          <p:nvPr/>
        </p:nvPicPr>
        <p:blipFill>
          <a:blip r:embed="rId3"/>
          <a:stretch>
            <a:fillRect/>
          </a:stretch>
        </p:blipFill>
        <p:spPr>
          <a:xfrm>
            <a:off x="234886" y="1126225"/>
            <a:ext cx="11722227" cy="4315546"/>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38</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0" y="191612"/>
            <a:ext cx="8618806"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65221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Inserimento: numero dipendenti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4" name="Rettangolo con angoli arrotondati 3">
            <a:extLst>
              <a:ext uri="{FF2B5EF4-FFF2-40B4-BE49-F238E27FC236}">
                <a16:creationId xmlns:a16="http://schemas.microsoft.com/office/drawing/2014/main" id="{5F9009A9-53DA-5A37-279D-F1F83BD39A8B}"/>
              </a:ext>
            </a:extLst>
          </p:cNvPr>
          <p:cNvSpPr/>
          <p:nvPr/>
        </p:nvSpPr>
        <p:spPr>
          <a:xfrm>
            <a:off x="571195" y="2305399"/>
            <a:ext cx="3497266" cy="461414"/>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Ovale 2">
            <a:extLst>
              <a:ext uri="{FF2B5EF4-FFF2-40B4-BE49-F238E27FC236}">
                <a16:creationId xmlns:a16="http://schemas.microsoft.com/office/drawing/2014/main" id="{28A6F315-2F2D-32FD-80ED-0E4C6E79E291}"/>
              </a:ext>
            </a:extLst>
          </p:cNvPr>
          <p:cNvSpPr/>
          <p:nvPr/>
        </p:nvSpPr>
        <p:spPr>
          <a:xfrm>
            <a:off x="391195" y="2098705"/>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pic>
        <p:nvPicPr>
          <p:cNvPr id="7" name="Elemento grafico 6" descr="Dorso della mano con indice che punta verso destra con riempimento a tinta unita">
            <a:extLst>
              <a:ext uri="{FF2B5EF4-FFF2-40B4-BE49-F238E27FC236}">
                <a16:creationId xmlns:a16="http://schemas.microsoft.com/office/drawing/2014/main" id="{5387BA69-86DF-0598-211E-D74175C5381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24994" y="4923974"/>
            <a:ext cx="666932" cy="666932"/>
          </a:xfrm>
          <a:prstGeom prst="rect">
            <a:avLst/>
          </a:prstGeom>
        </p:spPr>
      </p:pic>
      <p:sp>
        <p:nvSpPr>
          <p:cNvPr id="8" name="Rettangolo con angoli arrotondati 7">
            <a:extLst>
              <a:ext uri="{FF2B5EF4-FFF2-40B4-BE49-F238E27FC236}">
                <a16:creationId xmlns:a16="http://schemas.microsoft.com/office/drawing/2014/main" id="{7E674F6B-7AD5-2C2F-0AE5-82B405DD553B}"/>
              </a:ext>
            </a:extLst>
          </p:cNvPr>
          <p:cNvSpPr/>
          <p:nvPr/>
        </p:nvSpPr>
        <p:spPr>
          <a:xfrm>
            <a:off x="10861926" y="5077440"/>
            <a:ext cx="1016893" cy="39020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e 4">
            <a:extLst>
              <a:ext uri="{FF2B5EF4-FFF2-40B4-BE49-F238E27FC236}">
                <a16:creationId xmlns:a16="http://schemas.microsoft.com/office/drawing/2014/main" id="{929E30D6-4124-363E-6F4C-170D6345929A}"/>
              </a:ext>
            </a:extLst>
          </p:cNvPr>
          <p:cNvSpPr/>
          <p:nvPr/>
        </p:nvSpPr>
        <p:spPr>
          <a:xfrm>
            <a:off x="10681926" y="4897440"/>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15" name="Rettangolo 14">
            <a:extLst>
              <a:ext uri="{FF2B5EF4-FFF2-40B4-BE49-F238E27FC236}">
                <a16:creationId xmlns:a16="http://schemas.microsoft.com/office/drawing/2014/main" id="{68A76CF6-183B-6231-D10C-259B2FE2C5B9}"/>
              </a:ext>
            </a:extLst>
          </p:cNvPr>
          <p:cNvSpPr/>
          <p:nvPr/>
        </p:nvSpPr>
        <p:spPr>
          <a:xfrm>
            <a:off x="1587535" y="5728873"/>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Per le imprese l’informazione viene recuperata dal Registro imprese</a:t>
            </a:r>
            <a:endPar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Ovale 13">
            <a:extLst>
              <a:ext uri="{FF2B5EF4-FFF2-40B4-BE49-F238E27FC236}">
                <a16:creationId xmlns:a16="http://schemas.microsoft.com/office/drawing/2014/main" id="{EE7BB099-4325-B1FD-E1F1-D755D8F264CC}"/>
              </a:ext>
            </a:extLst>
          </p:cNvPr>
          <p:cNvSpPr/>
          <p:nvPr/>
        </p:nvSpPr>
        <p:spPr>
          <a:xfrm>
            <a:off x="1407535" y="5545387"/>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1</a:t>
            </a:r>
          </a:p>
        </p:txBody>
      </p:sp>
      <p:sp>
        <p:nvSpPr>
          <p:cNvPr id="17" name="Rettangolo 16">
            <a:extLst>
              <a:ext uri="{FF2B5EF4-FFF2-40B4-BE49-F238E27FC236}">
                <a16:creationId xmlns:a16="http://schemas.microsoft.com/office/drawing/2014/main" id="{7EA2DFF9-539C-00C3-EA3E-5C16E2F52ABB}"/>
              </a:ext>
            </a:extLst>
          </p:cNvPr>
          <p:cNvSpPr/>
          <p:nvPr/>
        </p:nvSpPr>
        <p:spPr>
          <a:xfrm>
            <a:off x="7580161" y="5710363"/>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Clicca su </a:t>
            </a: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Avanti </a:t>
            </a: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per procedere</a:t>
            </a:r>
          </a:p>
        </p:txBody>
      </p:sp>
      <p:sp>
        <p:nvSpPr>
          <p:cNvPr id="10" name="Ovale 9">
            <a:extLst>
              <a:ext uri="{FF2B5EF4-FFF2-40B4-BE49-F238E27FC236}">
                <a16:creationId xmlns:a16="http://schemas.microsoft.com/office/drawing/2014/main" id="{59E52172-E836-C8F0-F58E-917880FC173D}"/>
              </a:ext>
            </a:extLst>
          </p:cNvPr>
          <p:cNvSpPr/>
          <p:nvPr/>
        </p:nvSpPr>
        <p:spPr>
          <a:xfrm>
            <a:off x="7394494" y="5547926"/>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2</a:t>
            </a:r>
          </a:p>
        </p:txBody>
      </p:sp>
    </p:spTree>
    <p:extLst>
      <p:ext uri="{BB962C8B-B14F-4D97-AF65-F5344CB8AC3E}">
        <p14:creationId xmlns:p14="http://schemas.microsoft.com/office/powerpoint/2010/main" val="188953269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8" grpId="0" animBg="1"/>
      <p:bldP spid="5" grpId="0" animBg="1"/>
      <p:bldP spid="15" grpId="0" animBg="1"/>
      <p:bldP spid="14" grpId="0" animBg="1"/>
      <p:bldP spid="17"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DC6709FD-EC2A-0830-5799-E5B621A794FD}"/>
              </a:ext>
            </a:extLst>
          </p:cNvPr>
          <p:cNvPicPr>
            <a:picLocks noChangeAspect="1"/>
          </p:cNvPicPr>
          <p:nvPr/>
        </p:nvPicPr>
        <p:blipFill>
          <a:blip r:embed="rId3"/>
          <a:stretch>
            <a:fillRect/>
          </a:stretch>
        </p:blipFill>
        <p:spPr>
          <a:xfrm>
            <a:off x="607126" y="2835649"/>
            <a:ext cx="10972800" cy="1298789"/>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39</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0" y="191612"/>
            <a:ext cx="8618806"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65221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Iscrizione: inserimento unità locali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4" name="Rettangolo con angoli arrotondati 3">
            <a:extLst>
              <a:ext uri="{FF2B5EF4-FFF2-40B4-BE49-F238E27FC236}">
                <a16:creationId xmlns:a16="http://schemas.microsoft.com/office/drawing/2014/main" id="{5F9009A9-53DA-5A37-279D-F1F83BD39A8B}"/>
              </a:ext>
            </a:extLst>
          </p:cNvPr>
          <p:cNvSpPr/>
          <p:nvPr/>
        </p:nvSpPr>
        <p:spPr>
          <a:xfrm>
            <a:off x="1426353" y="3677238"/>
            <a:ext cx="1444666" cy="530968"/>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Elemento grafico 9" descr="Dorso della mano con indice che punta verso destra con riempimento a tinta unita">
            <a:extLst>
              <a:ext uri="{FF2B5EF4-FFF2-40B4-BE49-F238E27FC236}">
                <a16:creationId xmlns:a16="http://schemas.microsoft.com/office/drawing/2014/main" id="{D926DCAB-550F-E72B-944C-EE133A5A5C8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2991941" y="3609256"/>
            <a:ext cx="658856" cy="666932"/>
          </a:xfrm>
          <a:prstGeom prst="rect">
            <a:avLst/>
          </a:prstGeom>
        </p:spPr>
      </p:pic>
      <p:grpSp>
        <p:nvGrpSpPr>
          <p:cNvPr id="2" name="Gruppo 1">
            <a:extLst>
              <a:ext uri="{FF2B5EF4-FFF2-40B4-BE49-F238E27FC236}">
                <a16:creationId xmlns:a16="http://schemas.microsoft.com/office/drawing/2014/main" id="{7836F008-F993-ECA2-189E-F9FDCD5D5C3C}"/>
              </a:ext>
            </a:extLst>
          </p:cNvPr>
          <p:cNvGrpSpPr/>
          <p:nvPr/>
        </p:nvGrpSpPr>
        <p:grpSpPr>
          <a:xfrm>
            <a:off x="4208206" y="5648436"/>
            <a:ext cx="3770640" cy="831587"/>
            <a:chOff x="4208206" y="5648436"/>
            <a:chExt cx="3770640" cy="831587"/>
          </a:xfrm>
        </p:grpSpPr>
        <p:sp>
          <p:nvSpPr>
            <p:cNvPr id="3" name="Rettangolo 2">
              <a:extLst>
                <a:ext uri="{FF2B5EF4-FFF2-40B4-BE49-F238E27FC236}">
                  <a16:creationId xmlns:a16="http://schemas.microsoft.com/office/drawing/2014/main" id="{B3790FD6-F0E8-2335-50FF-D51E3DAD9D4E}"/>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asellaDiTesto 4">
              <a:extLst>
                <a:ext uri="{FF2B5EF4-FFF2-40B4-BE49-F238E27FC236}">
                  <a16:creationId xmlns:a16="http://schemas.microsoft.com/office/drawing/2014/main" id="{0EED4C5F-D653-B721-9C02-8183A9563AEF}"/>
                </a:ext>
              </a:extLst>
            </p:cNvPr>
            <p:cNvSpPr txBox="1"/>
            <p:nvPr/>
          </p:nvSpPr>
          <p:spPr>
            <a:xfrm>
              <a:off x="4208206" y="5745241"/>
              <a:ext cx="377064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Clicca su </a:t>
              </a:r>
              <a:r>
                <a:rPr kumimoji="0" lang="it-IT" sz="1600" b="0" i="1" u="none" strike="noStrike" kern="1200" cap="none" spc="0" normalizeH="0" baseline="0" noProof="0" dirty="0">
                  <a:ln>
                    <a:noFill/>
                  </a:ln>
                  <a:solidFill>
                    <a:prstClr val="white"/>
                  </a:solidFill>
                  <a:effectLst/>
                  <a:uLnTx/>
                  <a:uFillTx/>
                  <a:latin typeface="Aptos" panose="02110004020202020204"/>
                  <a:ea typeface="+mn-ea"/>
                  <a:cs typeface="+mn-cs"/>
                </a:rPr>
                <a:t>Aggiungi unità locale </a:t>
              </a: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per inserire la prima unità locale da iscrivere</a:t>
              </a:r>
            </a:p>
          </p:txBody>
        </p:sp>
      </p:grpSp>
    </p:spTree>
    <p:extLst>
      <p:ext uri="{BB962C8B-B14F-4D97-AF65-F5344CB8AC3E}">
        <p14:creationId xmlns:p14="http://schemas.microsoft.com/office/powerpoint/2010/main" val="90655831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
          <a:extLst>
            <a:ext uri="{FF2B5EF4-FFF2-40B4-BE49-F238E27FC236}">
              <a16:creationId xmlns:a16="http://schemas.microsoft.com/office/drawing/2014/main" id="{43036C46-A001-0BEE-F534-E5067A575F37}"/>
            </a:ext>
          </a:extLst>
        </p:cNvPr>
        <p:cNvGrpSpPr/>
        <p:nvPr/>
      </p:nvGrpSpPr>
      <p:grpSpPr>
        <a:xfrm>
          <a:off x="0" y="0"/>
          <a:ext cx="0" cy="0"/>
          <a:chOff x="0" y="0"/>
          <a:chExt cx="0" cy="0"/>
        </a:xfrm>
      </p:grpSpPr>
      <p:pic>
        <p:nvPicPr>
          <p:cNvPr id="50" name="Google Shape;50;p1">
            <a:extLst>
              <a:ext uri="{FF2B5EF4-FFF2-40B4-BE49-F238E27FC236}">
                <a16:creationId xmlns:a16="http://schemas.microsoft.com/office/drawing/2014/main" id="{DD16F7FC-F197-A8F4-779E-14E071812A8E}"/>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3962" y="-5672"/>
            <a:ext cx="12191999" cy="5274164"/>
          </a:xfrm>
          <a:prstGeom prst="rect">
            <a:avLst/>
          </a:prstGeom>
          <a:noFill/>
          <a:ln>
            <a:noFill/>
          </a:ln>
        </p:spPr>
      </p:pic>
      <p:sp>
        <p:nvSpPr>
          <p:cNvPr id="51" name="Google Shape;51;p1">
            <a:extLst>
              <a:ext uri="{FF2B5EF4-FFF2-40B4-BE49-F238E27FC236}">
                <a16:creationId xmlns:a16="http://schemas.microsoft.com/office/drawing/2014/main" id="{8C2378C1-AF7C-3546-F7A3-3FF13337B2B6}"/>
              </a:ext>
            </a:extLst>
          </p:cNvPr>
          <p:cNvSpPr/>
          <p:nvPr/>
        </p:nvSpPr>
        <p:spPr>
          <a:xfrm>
            <a:off x="-38400" y="-8690"/>
            <a:ext cx="12230400" cy="5280200"/>
          </a:xfrm>
          <a:prstGeom prst="rect">
            <a:avLst/>
          </a:prstGeom>
          <a:solidFill>
            <a:srgbClr val="000000">
              <a:alpha val="39607"/>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53" name="Google Shape;53;p1">
            <a:extLst>
              <a:ext uri="{FF2B5EF4-FFF2-40B4-BE49-F238E27FC236}">
                <a16:creationId xmlns:a16="http://schemas.microsoft.com/office/drawing/2014/main" id="{3E686535-90B1-1829-3C13-55D8E46586B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r="-1121"/>
          <a:stretch/>
        </p:blipFill>
        <p:spPr>
          <a:xfrm>
            <a:off x="3622851" y="1088041"/>
            <a:ext cx="4946300" cy="985200"/>
          </a:xfrm>
          <a:prstGeom prst="rect">
            <a:avLst/>
          </a:prstGeom>
          <a:noFill/>
          <a:ln>
            <a:noFill/>
          </a:ln>
        </p:spPr>
      </p:pic>
      <p:grpSp>
        <p:nvGrpSpPr>
          <p:cNvPr id="2" name="Gruppo 1">
            <a:extLst>
              <a:ext uri="{FF2B5EF4-FFF2-40B4-BE49-F238E27FC236}">
                <a16:creationId xmlns:a16="http://schemas.microsoft.com/office/drawing/2014/main" id="{DC9FA550-A814-032F-DF45-B54F16F75DE1}"/>
              </a:ext>
            </a:extLst>
          </p:cNvPr>
          <p:cNvGrpSpPr/>
          <p:nvPr/>
        </p:nvGrpSpPr>
        <p:grpSpPr>
          <a:xfrm>
            <a:off x="246209" y="5495030"/>
            <a:ext cx="11771000" cy="1103546"/>
            <a:chOff x="246209" y="5495030"/>
            <a:chExt cx="11771000" cy="1103546"/>
          </a:xfrm>
        </p:grpSpPr>
        <p:pic>
          <p:nvPicPr>
            <p:cNvPr id="3" name="Google Shape;54;p1">
              <a:extLst>
                <a:ext uri="{FF2B5EF4-FFF2-40B4-BE49-F238E27FC236}">
                  <a16:creationId xmlns:a16="http://schemas.microsoft.com/office/drawing/2014/main" id="{7276068D-03C2-0280-A15B-A0BACF744F3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0143" y="5982976"/>
              <a:ext cx="3989709" cy="615600"/>
            </a:xfrm>
            <a:prstGeom prst="rect">
              <a:avLst/>
            </a:prstGeom>
            <a:noFill/>
            <a:ln>
              <a:noFill/>
            </a:ln>
          </p:spPr>
        </p:pic>
        <p:sp>
          <p:nvSpPr>
            <p:cNvPr id="4" name="Google Shape;55;p1">
              <a:extLst>
                <a:ext uri="{FF2B5EF4-FFF2-40B4-BE49-F238E27FC236}">
                  <a16:creationId xmlns:a16="http://schemas.microsoft.com/office/drawing/2014/main" id="{A05E3CC4-FFB8-6D4C-C565-F33FEAC8C53C}"/>
                </a:ext>
              </a:extLst>
            </p:cNvPr>
            <p:cNvSpPr txBox="1"/>
            <p:nvPr/>
          </p:nvSpPr>
          <p:spPr>
            <a:xfrm>
              <a:off x="246209" y="5495030"/>
              <a:ext cx="2825600" cy="47194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it-IT" sz="1400" b="0" i="0" u="none" strike="noStrike" kern="1200" cap="none" spc="0" normalizeH="0" baseline="0" noProof="0" dirty="0">
                  <a:ln>
                    <a:noFill/>
                  </a:ln>
                  <a:solidFill>
                    <a:srgbClr val="44515F"/>
                  </a:solidFill>
                  <a:effectLst/>
                  <a:uLnTx/>
                  <a:uFillTx/>
                  <a:latin typeface="Aptos (corpo)"/>
                  <a:ea typeface="Arial"/>
                  <a:cs typeface="Arial"/>
                  <a:sym typeface="Arial"/>
                </a:rPr>
                <a:t>sito gestito da</a:t>
              </a:r>
              <a:endParaRPr kumimoji="0" sz="1400" b="0" i="0" u="none" strike="noStrike" kern="1200" cap="none" spc="0" normalizeH="0" baseline="0" noProof="0" dirty="0">
                <a:ln>
                  <a:noFill/>
                </a:ln>
                <a:solidFill>
                  <a:srgbClr val="44515F"/>
                </a:solidFill>
                <a:effectLst/>
                <a:uLnTx/>
                <a:uFillTx/>
                <a:latin typeface="Aptos (corpo)"/>
                <a:ea typeface="Arial"/>
                <a:cs typeface="Arial"/>
                <a:sym typeface="Arial"/>
              </a:endParaRPr>
            </a:p>
          </p:txBody>
        </p:sp>
        <p:pic>
          <p:nvPicPr>
            <p:cNvPr id="5" name="Google Shape;56;p1">
              <a:extLst>
                <a:ext uri="{FF2B5EF4-FFF2-40B4-BE49-F238E27FC236}">
                  <a16:creationId xmlns:a16="http://schemas.microsoft.com/office/drawing/2014/main" id="{DA3B4CF3-BEBE-27A8-9F68-5A16CCAC90CC}"/>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465194" y="6054775"/>
              <a:ext cx="3415749" cy="472000"/>
            </a:xfrm>
            <a:prstGeom prst="rect">
              <a:avLst/>
            </a:prstGeom>
            <a:noFill/>
            <a:ln>
              <a:noFill/>
            </a:ln>
          </p:spPr>
        </p:pic>
        <p:sp>
          <p:nvSpPr>
            <p:cNvPr id="6" name="Google Shape;57;p1">
              <a:extLst>
                <a:ext uri="{FF2B5EF4-FFF2-40B4-BE49-F238E27FC236}">
                  <a16:creationId xmlns:a16="http://schemas.microsoft.com/office/drawing/2014/main" id="{651AC9DD-DA7A-DD7B-5C51-14B64296316A}"/>
                </a:ext>
              </a:extLst>
            </p:cNvPr>
            <p:cNvSpPr txBox="1"/>
            <p:nvPr/>
          </p:nvSpPr>
          <p:spPr>
            <a:xfrm>
              <a:off x="9191609" y="5495030"/>
              <a:ext cx="2825600" cy="471948"/>
            </a:xfrm>
            <a:prstGeom prst="rect">
              <a:avLst/>
            </a:prstGeom>
            <a:noFill/>
            <a:ln>
              <a:noFill/>
            </a:ln>
          </p:spPr>
          <p:txBody>
            <a:bodyPr spcFirstLastPara="1" wrap="square" lIns="121900" tIns="121900" rIns="121900" bIns="121900" anchor="t" anchorCtr="0">
              <a:spAutoFit/>
            </a:bodyPr>
            <a:lstStyle/>
            <a:p>
              <a:pPr algn="r">
                <a:buClr>
                  <a:srgbClr val="000000"/>
                </a:buClr>
                <a:buSzPts val="1100"/>
                <a:defRPr/>
              </a:pPr>
              <a:r>
                <a:rPr lang="it-IT" sz="1400" dirty="0">
                  <a:solidFill>
                    <a:srgbClr val="44515F"/>
                  </a:solidFill>
                  <a:latin typeface="Aptos (corpo)"/>
                  <a:cs typeface="Arial"/>
                  <a:sym typeface="Arial"/>
                </a:rPr>
                <a:t>con il supporto di</a:t>
              </a:r>
              <a:endParaRPr sz="1400" dirty="0">
                <a:solidFill>
                  <a:srgbClr val="44515F"/>
                </a:solidFill>
                <a:latin typeface="Aptos (corpo)"/>
                <a:cs typeface="Arial"/>
                <a:sym typeface="Arial"/>
              </a:endParaRPr>
            </a:p>
          </p:txBody>
        </p:sp>
      </p:grpSp>
      <p:sp>
        <p:nvSpPr>
          <p:cNvPr id="7" name="Google Shape;56;p13">
            <a:extLst>
              <a:ext uri="{FF2B5EF4-FFF2-40B4-BE49-F238E27FC236}">
                <a16:creationId xmlns:a16="http://schemas.microsoft.com/office/drawing/2014/main" id="{054C6ABC-8C7D-B7A3-6EA5-70E265DF509F}"/>
              </a:ext>
            </a:extLst>
          </p:cNvPr>
          <p:cNvSpPr txBox="1"/>
          <p:nvPr/>
        </p:nvSpPr>
        <p:spPr>
          <a:xfrm>
            <a:off x="0" y="2687038"/>
            <a:ext cx="12192000" cy="615513"/>
          </a:xfrm>
          <a:prstGeom prst="rect">
            <a:avLst/>
          </a:prstGeom>
          <a:noFill/>
          <a:ln>
            <a:noFill/>
          </a:ln>
        </p:spPr>
        <p:txBody>
          <a:bodyPr spcFirstLastPara="1" wrap="square" lIns="121900" tIns="121900" rIns="121900" bIns="121900" anchor="t" anchorCtr="0">
            <a:spAutoFit/>
          </a:bodyPr>
          <a:lstStyle/>
          <a:p>
            <a:pPr algn="ctr">
              <a:buClr>
                <a:srgbClr val="000000"/>
              </a:buClr>
              <a:buSzPts val="3600"/>
            </a:pPr>
            <a:r>
              <a:rPr lang="it-IT" sz="2400" b="1" dirty="0">
                <a:solidFill>
                  <a:schemeClr val="lt1"/>
                </a:solidFill>
                <a:latin typeface="Aptos (corpo)"/>
                <a:ea typeface="AUTHENTIC Sans 130" pitchFamily="2" charset="77"/>
                <a:cs typeface="Titillium Web"/>
                <a:sym typeface="Titillium Web"/>
              </a:rPr>
              <a:t>OPERATORI CHE SI ISCRIVONO: CHI SONO, QUANDO E COME </a:t>
            </a:r>
          </a:p>
        </p:txBody>
      </p:sp>
    </p:spTree>
    <p:extLst>
      <p:ext uri="{BB962C8B-B14F-4D97-AF65-F5344CB8AC3E}">
        <p14:creationId xmlns:p14="http://schemas.microsoft.com/office/powerpoint/2010/main" val="174544794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A2526EE5-1817-A1FF-95B8-41CB69664872}"/>
              </a:ext>
            </a:extLst>
          </p:cNvPr>
          <p:cNvPicPr>
            <a:picLocks noChangeAspect="1"/>
          </p:cNvPicPr>
          <p:nvPr/>
        </p:nvPicPr>
        <p:blipFill>
          <a:blip r:embed="rId3"/>
          <a:stretch>
            <a:fillRect/>
          </a:stretch>
        </p:blipFill>
        <p:spPr>
          <a:xfrm>
            <a:off x="445220" y="2573710"/>
            <a:ext cx="11296611" cy="2131741"/>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40</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0" y="191612"/>
            <a:ext cx="8618806"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65221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2195CE"/>
                  </a:solidFill>
                  <a:effectLst/>
                  <a:uLnTx/>
                  <a:uFillTx/>
                  <a:latin typeface="Aptos" panose="02110004020202020204"/>
                  <a:ea typeface="+mn-ea"/>
                  <a:cs typeface="+mn-cs"/>
                </a:rPr>
                <a:t>Unità locali importate dal Registro imprese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4" name="Rettangolo con angoli arrotondati 3">
            <a:extLst>
              <a:ext uri="{FF2B5EF4-FFF2-40B4-BE49-F238E27FC236}">
                <a16:creationId xmlns:a16="http://schemas.microsoft.com/office/drawing/2014/main" id="{5F9009A9-53DA-5A37-279D-F1F83BD39A8B}"/>
              </a:ext>
            </a:extLst>
          </p:cNvPr>
          <p:cNvSpPr/>
          <p:nvPr/>
        </p:nvSpPr>
        <p:spPr>
          <a:xfrm>
            <a:off x="1363524" y="4284290"/>
            <a:ext cx="2141196" cy="346616"/>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Elemento grafico 9" descr="Dorso della mano con indice che punta verso destra con riempimento a tinta unita">
            <a:extLst>
              <a:ext uri="{FF2B5EF4-FFF2-40B4-BE49-F238E27FC236}">
                <a16:creationId xmlns:a16="http://schemas.microsoft.com/office/drawing/2014/main" id="{D926DCAB-550F-E72B-944C-EE133A5A5C8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3650547" y="4124132"/>
            <a:ext cx="658856" cy="666932"/>
          </a:xfrm>
          <a:prstGeom prst="rect">
            <a:avLst/>
          </a:prstGeom>
        </p:spPr>
      </p:pic>
      <p:grpSp>
        <p:nvGrpSpPr>
          <p:cNvPr id="2" name="Gruppo 1">
            <a:extLst>
              <a:ext uri="{FF2B5EF4-FFF2-40B4-BE49-F238E27FC236}">
                <a16:creationId xmlns:a16="http://schemas.microsoft.com/office/drawing/2014/main" id="{A5FFD3FB-FD5D-C9A2-D62C-3B9A2CF2DEDD}"/>
              </a:ext>
            </a:extLst>
          </p:cNvPr>
          <p:cNvGrpSpPr/>
          <p:nvPr/>
        </p:nvGrpSpPr>
        <p:grpSpPr>
          <a:xfrm>
            <a:off x="4208206" y="5648436"/>
            <a:ext cx="3770640" cy="1077218"/>
            <a:chOff x="4208206" y="5648436"/>
            <a:chExt cx="3770640" cy="1077218"/>
          </a:xfrm>
        </p:grpSpPr>
        <p:sp>
          <p:nvSpPr>
            <p:cNvPr id="5" name="Rettangolo 4">
              <a:extLst>
                <a:ext uri="{FF2B5EF4-FFF2-40B4-BE49-F238E27FC236}">
                  <a16:creationId xmlns:a16="http://schemas.microsoft.com/office/drawing/2014/main" id="{532ECB31-9FA5-F718-406F-5945ACE4E179}"/>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CasellaDiTesto 6">
              <a:extLst>
                <a:ext uri="{FF2B5EF4-FFF2-40B4-BE49-F238E27FC236}">
                  <a16:creationId xmlns:a16="http://schemas.microsoft.com/office/drawing/2014/main" id="{D9B400C1-C82A-3EDD-C569-878D715E8D85}"/>
                </a:ext>
              </a:extLst>
            </p:cNvPr>
            <p:cNvSpPr txBox="1"/>
            <p:nvPr/>
          </p:nvSpPr>
          <p:spPr>
            <a:xfrm>
              <a:off x="4208206" y="5648436"/>
              <a:ext cx="377064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Clicca su </a:t>
              </a:r>
              <a:r>
                <a:rPr kumimoji="0" lang="it-IT" sz="1600" b="0" i="1" u="none" strike="noStrike" kern="1200" cap="none" spc="0" normalizeH="0" baseline="0" noProof="0" dirty="0">
                  <a:ln>
                    <a:noFill/>
                  </a:ln>
                  <a:solidFill>
                    <a:prstClr val="white"/>
                  </a:solidFill>
                  <a:effectLst/>
                  <a:uLnTx/>
                  <a:uFillTx/>
                  <a:latin typeface="Aptos" panose="02110004020202020204"/>
                  <a:ea typeface="+mn-ea"/>
                  <a:cs typeface="+mn-cs"/>
                </a:rPr>
                <a:t>Importazione da Registro Imprese </a:t>
              </a: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per recuperare l’unità locale dal Registro Imprese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3561588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4E74A2A0-47BB-B054-8D49-03FAC3890434}"/>
              </a:ext>
            </a:extLst>
          </p:cNvPr>
          <p:cNvPicPr>
            <a:picLocks noChangeAspect="1"/>
          </p:cNvPicPr>
          <p:nvPr/>
        </p:nvPicPr>
        <p:blipFill>
          <a:blip r:embed="rId3"/>
          <a:stretch>
            <a:fillRect/>
          </a:stretch>
        </p:blipFill>
        <p:spPr>
          <a:xfrm>
            <a:off x="1230845" y="921512"/>
            <a:ext cx="9730306" cy="4576433"/>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41</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0" y="191612"/>
            <a:ext cx="8618806"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76759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Importazione dell’unità locale dal Registro imprese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4" name="Rettangolo con angoli arrotondati 3">
            <a:extLst>
              <a:ext uri="{FF2B5EF4-FFF2-40B4-BE49-F238E27FC236}">
                <a16:creationId xmlns:a16="http://schemas.microsoft.com/office/drawing/2014/main" id="{5F9009A9-53DA-5A37-279D-F1F83BD39A8B}"/>
              </a:ext>
            </a:extLst>
          </p:cNvPr>
          <p:cNvSpPr/>
          <p:nvPr/>
        </p:nvSpPr>
        <p:spPr>
          <a:xfrm>
            <a:off x="1369709" y="3295530"/>
            <a:ext cx="5266101" cy="289932"/>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Elemento grafico 9" descr="Dorso della mano con indice che punta verso destra con riempimento a tinta unita">
            <a:extLst>
              <a:ext uri="{FF2B5EF4-FFF2-40B4-BE49-F238E27FC236}">
                <a16:creationId xmlns:a16="http://schemas.microsoft.com/office/drawing/2014/main" id="{D926DCAB-550F-E72B-944C-EE133A5A5C8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1114999" y="4918620"/>
            <a:ext cx="658856" cy="666932"/>
          </a:xfrm>
          <a:prstGeom prst="rect">
            <a:avLst/>
          </a:prstGeom>
        </p:spPr>
      </p:pic>
      <p:sp>
        <p:nvSpPr>
          <p:cNvPr id="9" name="Rettangolo con angoli arrotondati 8">
            <a:extLst>
              <a:ext uri="{FF2B5EF4-FFF2-40B4-BE49-F238E27FC236}">
                <a16:creationId xmlns:a16="http://schemas.microsoft.com/office/drawing/2014/main" id="{B006422D-C039-D31C-5608-835B939913D4}"/>
              </a:ext>
            </a:extLst>
          </p:cNvPr>
          <p:cNvSpPr/>
          <p:nvPr/>
        </p:nvSpPr>
        <p:spPr>
          <a:xfrm>
            <a:off x="1369109" y="3849205"/>
            <a:ext cx="5266101" cy="289932"/>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Ovale 26">
            <a:extLst>
              <a:ext uri="{FF2B5EF4-FFF2-40B4-BE49-F238E27FC236}">
                <a16:creationId xmlns:a16="http://schemas.microsoft.com/office/drawing/2014/main" id="{4EEA6D69-6302-6D0A-8E3F-02DB60AC64C9}"/>
              </a:ext>
            </a:extLst>
          </p:cNvPr>
          <p:cNvSpPr/>
          <p:nvPr/>
        </p:nvSpPr>
        <p:spPr>
          <a:xfrm>
            <a:off x="1095198" y="3671097"/>
            <a:ext cx="378849"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28" name="Ovale 27">
            <a:extLst>
              <a:ext uri="{FF2B5EF4-FFF2-40B4-BE49-F238E27FC236}">
                <a16:creationId xmlns:a16="http://schemas.microsoft.com/office/drawing/2014/main" id="{9F96CF2C-D02D-3132-360F-4E08BB246A42}"/>
              </a:ext>
            </a:extLst>
          </p:cNvPr>
          <p:cNvSpPr/>
          <p:nvPr/>
        </p:nvSpPr>
        <p:spPr>
          <a:xfrm>
            <a:off x="1120277" y="3047354"/>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29" name="Rettangolo con angoli arrotondati 28">
            <a:extLst>
              <a:ext uri="{FF2B5EF4-FFF2-40B4-BE49-F238E27FC236}">
                <a16:creationId xmlns:a16="http://schemas.microsoft.com/office/drawing/2014/main" id="{48B629F2-F060-C8F9-517C-3AD7CD9DC2D4}"/>
              </a:ext>
            </a:extLst>
          </p:cNvPr>
          <p:cNvSpPr/>
          <p:nvPr/>
        </p:nvSpPr>
        <p:spPr>
          <a:xfrm>
            <a:off x="9870646" y="5112007"/>
            <a:ext cx="1151359" cy="38155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ttangolo 2">
            <a:extLst>
              <a:ext uri="{FF2B5EF4-FFF2-40B4-BE49-F238E27FC236}">
                <a16:creationId xmlns:a16="http://schemas.microsoft.com/office/drawing/2014/main" id="{8348FCC9-788A-053F-F3FE-EFF36A8C5485}"/>
              </a:ext>
            </a:extLst>
          </p:cNvPr>
          <p:cNvSpPr/>
          <p:nvPr/>
        </p:nvSpPr>
        <p:spPr>
          <a:xfrm>
            <a:off x="497601" y="5746121"/>
            <a:ext cx="3236916" cy="86087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Seleziona l’unità locale da importare</a:t>
            </a:r>
          </a:p>
        </p:txBody>
      </p:sp>
      <p:sp>
        <p:nvSpPr>
          <p:cNvPr id="5" name="Rettangolo 4">
            <a:extLst>
              <a:ext uri="{FF2B5EF4-FFF2-40B4-BE49-F238E27FC236}">
                <a16:creationId xmlns:a16="http://schemas.microsoft.com/office/drawing/2014/main" id="{25642436-B709-92D4-150E-F6907742BEF1}"/>
              </a:ext>
            </a:extLst>
          </p:cNvPr>
          <p:cNvSpPr/>
          <p:nvPr/>
        </p:nvSpPr>
        <p:spPr>
          <a:xfrm>
            <a:off x="8458110" y="5754291"/>
            <a:ext cx="3204301" cy="86087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Clicca su </a:t>
            </a: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Conferma</a:t>
            </a:r>
          </a:p>
        </p:txBody>
      </p:sp>
      <p:sp>
        <p:nvSpPr>
          <p:cNvPr id="6" name="Rettangolo 5">
            <a:extLst>
              <a:ext uri="{FF2B5EF4-FFF2-40B4-BE49-F238E27FC236}">
                <a16:creationId xmlns:a16="http://schemas.microsoft.com/office/drawing/2014/main" id="{A7C64022-81F5-9269-0DFA-CB6169912117}"/>
              </a:ext>
            </a:extLst>
          </p:cNvPr>
          <p:cNvSpPr/>
          <p:nvPr/>
        </p:nvSpPr>
        <p:spPr>
          <a:xfrm>
            <a:off x="4494163" y="5746121"/>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Eventualmente seleziona la seconda unità locale</a:t>
            </a:r>
          </a:p>
        </p:txBody>
      </p:sp>
      <p:sp>
        <p:nvSpPr>
          <p:cNvPr id="7" name="Ovale 6">
            <a:extLst>
              <a:ext uri="{FF2B5EF4-FFF2-40B4-BE49-F238E27FC236}">
                <a16:creationId xmlns:a16="http://schemas.microsoft.com/office/drawing/2014/main" id="{1ADED9A4-6A1B-F4DD-F53B-EB5AD1BF9FC6}"/>
              </a:ext>
            </a:extLst>
          </p:cNvPr>
          <p:cNvSpPr/>
          <p:nvPr/>
        </p:nvSpPr>
        <p:spPr>
          <a:xfrm>
            <a:off x="296050" y="5539431"/>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1</a:t>
            </a:r>
          </a:p>
        </p:txBody>
      </p:sp>
      <p:sp>
        <p:nvSpPr>
          <p:cNvPr id="14" name="Ovale 13">
            <a:extLst>
              <a:ext uri="{FF2B5EF4-FFF2-40B4-BE49-F238E27FC236}">
                <a16:creationId xmlns:a16="http://schemas.microsoft.com/office/drawing/2014/main" id="{7A92E8E6-4D08-6D9C-4F68-9FB751279329}"/>
              </a:ext>
            </a:extLst>
          </p:cNvPr>
          <p:cNvSpPr/>
          <p:nvPr/>
        </p:nvSpPr>
        <p:spPr>
          <a:xfrm>
            <a:off x="4314163" y="5539431"/>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15" name="Ovale 14">
            <a:extLst>
              <a:ext uri="{FF2B5EF4-FFF2-40B4-BE49-F238E27FC236}">
                <a16:creationId xmlns:a16="http://schemas.microsoft.com/office/drawing/2014/main" id="{63BCA29B-BC30-F440-9872-5BC3C69EAFCA}"/>
              </a:ext>
            </a:extLst>
          </p:cNvPr>
          <p:cNvSpPr/>
          <p:nvPr/>
        </p:nvSpPr>
        <p:spPr>
          <a:xfrm>
            <a:off x="8278110" y="5539431"/>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3</a:t>
            </a:r>
          </a:p>
        </p:txBody>
      </p:sp>
      <p:sp>
        <p:nvSpPr>
          <p:cNvPr id="17" name="Ovale 16">
            <a:extLst>
              <a:ext uri="{FF2B5EF4-FFF2-40B4-BE49-F238E27FC236}">
                <a16:creationId xmlns:a16="http://schemas.microsoft.com/office/drawing/2014/main" id="{93D72B2F-F36E-2C5F-B4A2-B2E0D6488DF6}"/>
              </a:ext>
            </a:extLst>
          </p:cNvPr>
          <p:cNvSpPr/>
          <p:nvPr/>
        </p:nvSpPr>
        <p:spPr>
          <a:xfrm>
            <a:off x="9677220" y="4892086"/>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3</a:t>
            </a:r>
          </a:p>
        </p:txBody>
      </p:sp>
    </p:spTree>
    <p:extLst>
      <p:ext uri="{BB962C8B-B14F-4D97-AF65-F5344CB8AC3E}">
        <p14:creationId xmlns:p14="http://schemas.microsoft.com/office/powerpoint/2010/main" val="123675798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27" grpId="0" animBg="1"/>
      <p:bldP spid="28" grpId="0" animBg="1"/>
      <p:bldP spid="29" grpId="0" animBg="1"/>
      <p:bldP spid="3" grpId="0" animBg="1"/>
      <p:bldP spid="5" grpId="0" animBg="1"/>
      <p:bldP spid="6" grpId="0" animBg="1"/>
      <p:bldP spid="7" grpId="0" animBg="1"/>
      <p:bldP spid="14" grpId="0" animBg="1"/>
      <p:bldP spid="15"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A2526EE5-1817-A1FF-95B8-41CB69664872}"/>
              </a:ext>
            </a:extLst>
          </p:cNvPr>
          <p:cNvPicPr>
            <a:picLocks noChangeAspect="1"/>
          </p:cNvPicPr>
          <p:nvPr/>
        </p:nvPicPr>
        <p:blipFill>
          <a:blip r:embed="rId3"/>
          <a:stretch>
            <a:fillRect/>
          </a:stretch>
        </p:blipFill>
        <p:spPr>
          <a:xfrm>
            <a:off x="445220" y="2474055"/>
            <a:ext cx="11296611" cy="2131741"/>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42</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0" y="191612"/>
            <a:ext cx="8618806"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65221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2195CE"/>
                  </a:solidFill>
                  <a:effectLst/>
                  <a:uLnTx/>
                  <a:uFillTx/>
                  <a:latin typeface="Aptos" panose="02110004020202020204"/>
                  <a:ea typeface="+mn-ea"/>
                  <a:cs typeface="+mn-cs"/>
                </a:rPr>
                <a:t>Unità locali inserite manualmente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4" name="Rettangolo con angoli arrotondati 3">
            <a:extLst>
              <a:ext uri="{FF2B5EF4-FFF2-40B4-BE49-F238E27FC236}">
                <a16:creationId xmlns:a16="http://schemas.microsoft.com/office/drawing/2014/main" id="{5F9009A9-53DA-5A37-279D-F1F83BD39A8B}"/>
              </a:ext>
            </a:extLst>
          </p:cNvPr>
          <p:cNvSpPr/>
          <p:nvPr/>
        </p:nvSpPr>
        <p:spPr>
          <a:xfrm>
            <a:off x="1390322" y="3888297"/>
            <a:ext cx="1750443" cy="339146"/>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Elemento grafico 9" descr="Dorso della mano con indice che punta verso destra con riempimento a tinta unita">
            <a:extLst>
              <a:ext uri="{FF2B5EF4-FFF2-40B4-BE49-F238E27FC236}">
                <a16:creationId xmlns:a16="http://schemas.microsoft.com/office/drawing/2014/main" id="{D926DCAB-550F-E72B-944C-EE133A5A5C8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3244844" y="3724404"/>
            <a:ext cx="658856" cy="666932"/>
          </a:xfrm>
          <a:prstGeom prst="rect">
            <a:avLst/>
          </a:prstGeom>
        </p:spPr>
      </p:pic>
      <p:grpSp>
        <p:nvGrpSpPr>
          <p:cNvPr id="2" name="Gruppo 1">
            <a:extLst>
              <a:ext uri="{FF2B5EF4-FFF2-40B4-BE49-F238E27FC236}">
                <a16:creationId xmlns:a16="http://schemas.microsoft.com/office/drawing/2014/main" id="{6ACB8E21-376C-AFC4-32CC-F6BB140EAA29}"/>
              </a:ext>
            </a:extLst>
          </p:cNvPr>
          <p:cNvGrpSpPr/>
          <p:nvPr/>
        </p:nvGrpSpPr>
        <p:grpSpPr>
          <a:xfrm>
            <a:off x="4208205" y="5648436"/>
            <a:ext cx="3770640" cy="831587"/>
            <a:chOff x="4208205" y="5648436"/>
            <a:chExt cx="3770640" cy="831587"/>
          </a:xfrm>
        </p:grpSpPr>
        <p:sp>
          <p:nvSpPr>
            <p:cNvPr id="5" name="Rettangolo 4">
              <a:extLst>
                <a:ext uri="{FF2B5EF4-FFF2-40B4-BE49-F238E27FC236}">
                  <a16:creationId xmlns:a16="http://schemas.microsoft.com/office/drawing/2014/main" id="{354A9F77-9D42-9C5A-E9A0-B1D49DB3E5A2}"/>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CasellaDiTesto 6">
              <a:extLst>
                <a:ext uri="{FF2B5EF4-FFF2-40B4-BE49-F238E27FC236}">
                  <a16:creationId xmlns:a16="http://schemas.microsoft.com/office/drawing/2014/main" id="{67B9E142-0F06-19F2-34F1-DB98AC482178}"/>
                </a:ext>
              </a:extLst>
            </p:cNvPr>
            <p:cNvSpPr txBox="1"/>
            <p:nvPr/>
          </p:nvSpPr>
          <p:spPr>
            <a:xfrm>
              <a:off x="4208205" y="5649026"/>
              <a:ext cx="377064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Clicca su </a:t>
              </a:r>
              <a:r>
                <a:rPr kumimoji="0" lang="it-IT" sz="1600" b="0" i="1" u="none" strike="noStrike" kern="1200" cap="none" spc="0" normalizeH="0" baseline="0" noProof="0" dirty="0">
                  <a:ln>
                    <a:noFill/>
                  </a:ln>
                  <a:solidFill>
                    <a:prstClr val="white"/>
                  </a:solidFill>
                  <a:effectLst/>
                  <a:uLnTx/>
                  <a:uFillTx/>
                  <a:latin typeface="Aptos" panose="02110004020202020204"/>
                  <a:ea typeface="+mn-ea"/>
                  <a:cs typeface="+mn-cs"/>
                </a:rPr>
                <a:t>Inserimento manuale </a:t>
              </a: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per inserire l’unità locale che non è presente nel Registro Imprese </a:t>
              </a:r>
            </a:p>
          </p:txBody>
        </p:sp>
      </p:grpSp>
    </p:spTree>
    <p:extLst>
      <p:ext uri="{BB962C8B-B14F-4D97-AF65-F5344CB8AC3E}">
        <p14:creationId xmlns:p14="http://schemas.microsoft.com/office/powerpoint/2010/main" val="108346246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F721A7A9-6970-9B6A-C019-FBB92DB3F6B8}"/>
              </a:ext>
            </a:extLst>
          </p:cNvPr>
          <p:cNvPicPr>
            <a:picLocks noChangeAspect="1"/>
          </p:cNvPicPr>
          <p:nvPr/>
        </p:nvPicPr>
        <p:blipFill>
          <a:blip r:embed="rId3"/>
          <a:stretch>
            <a:fillRect/>
          </a:stretch>
        </p:blipFill>
        <p:spPr>
          <a:xfrm>
            <a:off x="732676" y="1885734"/>
            <a:ext cx="10726647" cy="3086531"/>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43</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0" y="191612"/>
            <a:ext cx="8618806"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65221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2195CE"/>
                  </a:solidFill>
                  <a:effectLst/>
                  <a:uLnTx/>
                  <a:uFillTx/>
                  <a:latin typeface="Aptos" panose="02110004020202020204"/>
                  <a:ea typeface="+mn-ea"/>
                  <a:cs typeface="+mn-cs"/>
                </a:rPr>
                <a:t>Unità locale inserita manualmente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4" name="Rettangolo con angoli arrotondati 3">
            <a:extLst>
              <a:ext uri="{FF2B5EF4-FFF2-40B4-BE49-F238E27FC236}">
                <a16:creationId xmlns:a16="http://schemas.microsoft.com/office/drawing/2014/main" id="{5F9009A9-53DA-5A37-279D-F1F83BD39A8B}"/>
              </a:ext>
            </a:extLst>
          </p:cNvPr>
          <p:cNvSpPr/>
          <p:nvPr/>
        </p:nvSpPr>
        <p:spPr>
          <a:xfrm>
            <a:off x="10381784" y="4568413"/>
            <a:ext cx="1151359" cy="38155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Elemento grafico 9" descr="Dorso della mano con indice che punta verso destra con riempimento a tinta unita">
            <a:extLst>
              <a:ext uri="{FF2B5EF4-FFF2-40B4-BE49-F238E27FC236}">
                <a16:creationId xmlns:a16="http://schemas.microsoft.com/office/drawing/2014/main" id="{D926DCAB-550F-E72B-944C-EE133A5A5C8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1533144" y="4430557"/>
            <a:ext cx="658856" cy="666932"/>
          </a:xfrm>
          <a:prstGeom prst="rect">
            <a:avLst/>
          </a:prstGeom>
        </p:spPr>
      </p:pic>
      <p:sp>
        <p:nvSpPr>
          <p:cNvPr id="20" name="Rettangolo con angoli arrotondati 19">
            <a:extLst>
              <a:ext uri="{FF2B5EF4-FFF2-40B4-BE49-F238E27FC236}">
                <a16:creationId xmlns:a16="http://schemas.microsoft.com/office/drawing/2014/main" id="{5C379080-88BB-55D2-D88E-4C5958B7595A}"/>
              </a:ext>
            </a:extLst>
          </p:cNvPr>
          <p:cNvSpPr/>
          <p:nvPr/>
        </p:nvSpPr>
        <p:spPr>
          <a:xfrm>
            <a:off x="1221602" y="2486766"/>
            <a:ext cx="3963715" cy="36000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ttangolo con angoli arrotondati 20">
            <a:extLst>
              <a:ext uri="{FF2B5EF4-FFF2-40B4-BE49-F238E27FC236}">
                <a16:creationId xmlns:a16="http://schemas.microsoft.com/office/drawing/2014/main" id="{1AB8C4C1-9ADE-462C-9EBB-2D5A16082FA7}"/>
              </a:ext>
            </a:extLst>
          </p:cNvPr>
          <p:cNvSpPr/>
          <p:nvPr/>
        </p:nvSpPr>
        <p:spPr>
          <a:xfrm>
            <a:off x="1197711" y="3077237"/>
            <a:ext cx="10042684" cy="38155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e 21">
            <a:extLst>
              <a:ext uri="{FF2B5EF4-FFF2-40B4-BE49-F238E27FC236}">
                <a16:creationId xmlns:a16="http://schemas.microsoft.com/office/drawing/2014/main" id="{EF56743E-1AE0-5E4F-0B85-0FAF18DDD89A}"/>
              </a:ext>
            </a:extLst>
          </p:cNvPr>
          <p:cNvSpPr/>
          <p:nvPr/>
        </p:nvSpPr>
        <p:spPr>
          <a:xfrm>
            <a:off x="10164874" y="4357502"/>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4</a:t>
            </a:r>
          </a:p>
        </p:txBody>
      </p:sp>
      <p:sp>
        <p:nvSpPr>
          <p:cNvPr id="23" name="Ovale 22">
            <a:extLst>
              <a:ext uri="{FF2B5EF4-FFF2-40B4-BE49-F238E27FC236}">
                <a16:creationId xmlns:a16="http://schemas.microsoft.com/office/drawing/2014/main" id="{CACA67B3-6D5C-755D-4B6E-D25C1BE45726}"/>
              </a:ext>
            </a:extLst>
          </p:cNvPr>
          <p:cNvSpPr/>
          <p:nvPr/>
        </p:nvSpPr>
        <p:spPr>
          <a:xfrm>
            <a:off x="1019506" y="2887173"/>
            <a:ext cx="378849"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24" name="Ovale 23">
            <a:extLst>
              <a:ext uri="{FF2B5EF4-FFF2-40B4-BE49-F238E27FC236}">
                <a16:creationId xmlns:a16="http://schemas.microsoft.com/office/drawing/2014/main" id="{1BBA34FE-9F17-9160-DC77-96A38E1D0BFB}"/>
              </a:ext>
            </a:extLst>
          </p:cNvPr>
          <p:cNvSpPr/>
          <p:nvPr/>
        </p:nvSpPr>
        <p:spPr>
          <a:xfrm>
            <a:off x="1017711" y="2222216"/>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25" name="Rettangolo con angoli arrotondati 24">
            <a:extLst>
              <a:ext uri="{FF2B5EF4-FFF2-40B4-BE49-F238E27FC236}">
                <a16:creationId xmlns:a16="http://schemas.microsoft.com/office/drawing/2014/main" id="{72396EF0-4257-0120-BDC8-2B45C7B3ACE2}"/>
              </a:ext>
            </a:extLst>
          </p:cNvPr>
          <p:cNvSpPr/>
          <p:nvPr/>
        </p:nvSpPr>
        <p:spPr>
          <a:xfrm>
            <a:off x="1208929" y="3555168"/>
            <a:ext cx="10042683" cy="48665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e 25">
            <a:extLst>
              <a:ext uri="{FF2B5EF4-FFF2-40B4-BE49-F238E27FC236}">
                <a16:creationId xmlns:a16="http://schemas.microsoft.com/office/drawing/2014/main" id="{709287F1-E90C-5D1F-B502-1954731CC4B6}"/>
              </a:ext>
            </a:extLst>
          </p:cNvPr>
          <p:cNvSpPr/>
          <p:nvPr/>
        </p:nvSpPr>
        <p:spPr>
          <a:xfrm>
            <a:off x="998862" y="3915785"/>
            <a:ext cx="378849"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3</a:t>
            </a:r>
          </a:p>
        </p:txBody>
      </p:sp>
      <p:sp>
        <p:nvSpPr>
          <p:cNvPr id="35" name="Rettangolo 34">
            <a:extLst>
              <a:ext uri="{FF2B5EF4-FFF2-40B4-BE49-F238E27FC236}">
                <a16:creationId xmlns:a16="http://schemas.microsoft.com/office/drawing/2014/main" id="{EAB1D972-84ED-F924-B74E-BE3BF7D5231C}"/>
              </a:ext>
            </a:extLst>
          </p:cNvPr>
          <p:cNvSpPr/>
          <p:nvPr/>
        </p:nvSpPr>
        <p:spPr>
          <a:xfrm>
            <a:off x="524265" y="5893781"/>
            <a:ext cx="2585050" cy="74976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  Inserisci il nome dell’unità locale</a:t>
            </a:r>
          </a:p>
        </p:txBody>
      </p:sp>
      <p:sp>
        <p:nvSpPr>
          <p:cNvPr id="36" name="Rettangolo 35">
            <a:extLst>
              <a:ext uri="{FF2B5EF4-FFF2-40B4-BE49-F238E27FC236}">
                <a16:creationId xmlns:a16="http://schemas.microsoft.com/office/drawing/2014/main" id="{EBE6BAEF-9E01-6B5B-CC3F-4D030A8D4F52}"/>
              </a:ext>
            </a:extLst>
          </p:cNvPr>
          <p:cNvSpPr/>
          <p:nvPr/>
        </p:nvSpPr>
        <p:spPr>
          <a:xfrm>
            <a:off x="6397511" y="5902487"/>
            <a:ext cx="2519444" cy="722918"/>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 Seleziona la provincia e il comune</a:t>
            </a:r>
          </a:p>
        </p:txBody>
      </p:sp>
      <p:sp>
        <p:nvSpPr>
          <p:cNvPr id="37" name="Rettangolo 36">
            <a:extLst>
              <a:ext uri="{FF2B5EF4-FFF2-40B4-BE49-F238E27FC236}">
                <a16:creationId xmlns:a16="http://schemas.microsoft.com/office/drawing/2014/main" id="{FEF0F280-D292-76D8-1F5C-8237ECC72D22}"/>
              </a:ext>
            </a:extLst>
          </p:cNvPr>
          <p:cNvSpPr/>
          <p:nvPr/>
        </p:nvSpPr>
        <p:spPr>
          <a:xfrm>
            <a:off x="3390992" y="5902487"/>
            <a:ext cx="2724842" cy="720000"/>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 Inserisci l’indirizzo e il civico dove è ubicata l’unità locale</a:t>
            </a:r>
          </a:p>
        </p:txBody>
      </p:sp>
      <p:sp>
        <p:nvSpPr>
          <p:cNvPr id="38" name="Rettangolo 37">
            <a:extLst>
              <a:ext uri="{FF2B5EF4-FFF2-40B4-BE49-F238E27FC236}">
                <a16:creationId xmlns:a16="http://schemas.microsoft.com/office/drawing/2014/main" id="{67B54760-CE3E-C6AA-8464-109FF7472446}"/>
              </a:ext>
            </a:extLst>
          </p:cNvPr>
          <p:cNvSpPr/>
          <p:nvPr/>
        </p:nvSpPr>
        <p:spPr>
          <a:xfrm>
            <a:off x="9144142" y="5893438"/>
            <a:ext cx="2519444" cy="71684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 Clicca su </a:t>
            </a:r>
            <a:r>
              <a:rPr kumimoji="0" lang="it-IT" sz="1600" b="0" i="1" u="none" strike="noStrike" kern="1200" cap="none" spc="0" normalizeH="0" baseline="0" noProof="0" dirty="0">
                <a:ln>
                  <a:noFill/>
                </a:ln>
                <a:solidFill>
                  <a:prstClr val="white"/>
                </a:solidFill>
                <a:effectLst/>
                <a:uLnTx/>
                <a:uFillTx/>
                <a:latin typeface="Aptos" panose="02110004020202020204"/>
                <a:ea typeface="+mn-ea"/>
                <a:cs typeface="+mn-cs"/>
              </a:rPr>
              <a:t>Conferma</a:t>
            </a:r>
          </a:p>
        </p:txBody>
      </p:sp>
      <p:sp>
        <p:nvSpPr>
          <p:cNvPr id="39" name="Ovale 38">
            <a:extLst>
              <a:ext uri="{FF2B5EF4-FFF2-40B4-BE49-F238E27FC236}">
                <a16:creationId xmlns:a16="http://schemas.microsoft.com/office/drawing/2014/main" id="{08690619-FE47-92F1-062A-FC73F33EC950}"/>
              </a:ext>
            </a:extLst>
          </p:cNvPr>
          <p:cNvSpPr/>
          <p:nvPr/>
        </p:nvSpPr>
        <p:spPr>
          <a:xfrm>
            <a:off x="344265" y="5726858"/>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40" name="Ovale 39">
            <a:extLst>
              <a:ext uri="{FF2B5EF4-FFF2-40B4-BE49-F238E27FC236}">
                <a16:creationId xmlns:a16="http://schemas.microsoft.com/office/drawing/2014/main" id="{B7CE7D83-1EE8-123F-D3A3-1ECF70A46F05}"/>
              </a:ext>
            </a:extLst>
          </p:cNvPr>
          <p:cNvSpPr/>
          <p:nvPr/>
        </p:nvSpPr>
        <p:spPr>
          <a:xfrm>
            <a:off x="3168078" y="5724680"/>
            <a:ext cx="378849"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41" name="Ovale 40">
            <a:extLst>
              <a:ext uri="{FF2B5EF4-FFF2-40B4-BE49-F238E27FC236}">
                <a16:creationId xmlns:a16="http://schemas.microsoft.com/office/drawing/2014/main" id="{B68FC521-EF19-0518-4EBE-E341CFD3328F}"/>
              </a:ext>
            </a:extLst>
          </p:cNvPr>
          <p:cNvSpPr/>
          <p:nvPr/>
        </p:nvSpPr>
        <p:spPr>
          <a:xfrm>
            <a:off x="6226856" y="5725495"/>
            <a:ext cx="341309"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3</a:t>
            </a:r>
          </a:p>
        </p:txBody>
      </p:sp>
      <p:sp>
        <p:nvSpPr>
          <p:cNvPr id="42" name="Ovale 41">
            <a:extLst>
              <a:ext uri="{FF2B5EF4-FFF2-40B4-BE49-F238E27FC236}">
                <a16:creationId xmlns:a16="http://schemas.microsoft.com/office/drawing/2014/main" id="{5E9E0838-68AF-E6A9-E3B4-C1F058D7940C}"/>
              </a:ext>
            </a:extLst>
          </p:cNvPr>
          <p:cNvSpPr/>
          <p:nvPr/>
        </p:nvSpPr>
        <p:spPr>
          <a:xfrm>
            <a:off x="8983835" y="5722487"/>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4</a:t>
            </a:r>
          </a:p>
        </p:txBody>
      </p:sp>
    </p:spTree>
    <p:extLst>
      <p:ext uri="{BB962C8B-B14F-4D97-AF65-F5344CB8AC3E}">
        <p14:creationId xmlns:p14="http://schemas.microsoft.com/office/powerpoint/2010/main" val="300001954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P spid="21" grpId="0" animBg="1"/>
      <p:bldP spid="22" grpId="0" animBg="1"/>
      <p:bldP spid="23" grpId="0" animBg="1"/>
      <p:bldP spid="24" grpId="0" animBg="1"/>
      <p:bldP spid="25" grpId="0" animBg="1"/>
      <p:bldP spid="26"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44</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1" y="191612"/>
            <a:ext cx="9222059" cy="1200329"/>
            <a:chOff x="0" y="191612"/>
            <a:chExt cx="8618806" cy="1200329"/>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652218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2195CE"/>
                  </a:solidFill>
                  <a:effectLst/>
                  <a:uLnTx/>
                  <a:uFillTx/>
                  <a:latin typeface="Aptos" panose="02110004020202020204"/>
                  <a:ea typeface="+mn-ea"/>
                  <a:cs typeface="+mn-cs"/>
                </a:rPr>
                <a:t>Inserimento dell’attività svolta nell’unità locale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pic>
        <p:nvPicPr>
          <p:cNvPr id="3" name="Immagine 2">
            <a:extLst>
              <a:ext uri="{FF2B5EF4-FFF2-40B4-BE49-F238E27FC236}">
                <a16:creationId xmlns:a16="http://schemas.microsoft.com/office/drawing/2014/main" id="{2484AD65-95D9-1A51-9D29-9FDE050C479F}"/>
              </a:ext>
            </a:extLst>
          </p:cNvPr>
          <p:cNvPicPr>
            <a:picLocks noChangeAspect="1"/>
          </p:cNvPicPr>
          <p:nvPr/>
        </p:nvPicPr>
        <p:blipFill>
          <a:blip r:embed="rId4"/>
          <a:stretch>
            <a:fillRect/>
          </a:stretch>
        </p:blipFill>
        <p:spPr>
          <a:xfrm>
            <a:off x="313180" y="1760511"/>
            <a:ext cx="11616617" cy="2874419"/>
          </a:xfrm>
          <a:prstGeom prst="rect">
            <a:avLst/>
          </a:prstGeom>
          <a:ln>
            <a:noFill/>
          </a:ln>
          <a:effectLst>
            <a:outerShdw blurRad="292100" dist="139700" dir="2700000" algn="tl" rotWithShape="0">
              <a:srgbClr val="333333">
                <a:alpha val="65000"/>
              </a:srgbClr>
            </a:outerShdw>
          </a:effectLst>
        </p:spPr>
      </p:pic>
      <p:sp>
        <p:nvSpPr>
          <p:cNvPr id="2" name="Rettangolo con angoli arrotondati 1">
            <a:extLst>
              <a:ext uri="{FF2B5EF4-FFF2-40B4-BE49-F238E27FC236}">
                <a16:creationId xmlns:a16="http://schemas.microsoft.com/office/drawing/2014/main" id="{1F12ED69-BFF3-7C92-31FB-0FC38726CBBA}"/>
              </a:ext>
            </a:extLst>
          </p:cNvPr>
          <p:cNvSpPr/>
          <p:nvPr/>
        </p:nvSpPr>
        <p:spPr>
          <a:xfrm>
            <a:off x="8218449" y="3080903"/>
            <a:ext cx="981308" cy="275613"/>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Elemento grafico 3" descr="Dorso della mano con indice che punta verso destra con riempimento a tinta unita">
            <a:extLst>
              <a:ext uri="{FF2B5EF4-FFF2-40B4-BE49-F238E27FC236}">
                <a16:creationId xmlns:a16="http://schemas.microsoft.com/office/drawing/2014/main" id="{8FA76897-3743-A438-777A-86421B72780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9199757" y="2885243"/>
            <a:ext cx="658856" cy="666932"/>
          </a:xfrm>
          <a:prstGeom prst="rect">
            <a:avLst/>
          </a:prstGeom>
        </p:spPr>
      </p:pic>
      <p:grpSp>
        <p:nvGrpSpPr>
          <p:cNvPr id="5" name="Gruppo 4">
            <a:extLst>
              <a:ext uri="{FF2B5EF4-FFF2-40B4-BE49-F238E27FC236}">
                <a16:creationId xmlns:a16="http://schemas.microsoft.com/office/drawing/2014/main" id="{87DC8626-A7E0-56B8-5063-08CB88FF7429}"/>
              </a:ext>
            </a:extLst>
          </p:cNvPr>
          <p:cNvGrpSpPr/>
          <p:nvPr/>
        </p:nvGrpSpPr>
        <p:grpSpPr>
          <a:xfrm>
            <a:off x="4208206" y="5648436"/>
            <a:ext cx="3770640" cy="831587"/>
            <a:chOff x="4208206" y="5648436"/>
            <a:chExt cx="3770640" cy="831587"/>
          </a:xfrm>
        </p:grpSpPr>
        <p:sp>
          <p:nvSpPr>
            <p:cNvPr id="7" name="Rettangolo 6">
              <a:extLst>
                <a:ext uri="{FF2B5EF4-FFF2-40B4-BE49-F238E27FC236}">
                  <a16:creationId xmlns:a16="http://schemas.microsoft.com/office/drawing/2014/main" id="{493A544E-FD98-FC3A-D9D9-5A82E4299B11}"/>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CasellaDiTesto 7">
              <a:extLst>
                <a:ext uri="{FF2B5EF4-FFF2-40B4-BE49-F238E27FC236}">
                  <a16:creationId xmlns:a16="http://schemas.microsoft.com/office/drawing/2014/main" id="{3F8E2072-BD87-3174-1C90-140615345EC4}"/>
                </a:ext>
              </a:extLst>
            </p:cNvPr>
            <p:cNvSpPr txBox="1"/>
            <p:nvPr/>
          </p:nvSpPr>
          <p:spPr>
            <a:xfrm>
              <a:off x="4208206" y="5771841"/>
              <a:ext cx="377064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Inserisci l’attività svolta nell’unità locale cliccando su </a:t>
              </a:r>
              <a:r>
                <a:rPr kumimoji="0" lang="it-IT" sz="1600" b="0" i="1" u="none" strike="noStrike" kern="1200" cap="none" spc="0" normalizeH="0" baseline="0" noProof="0" dirty="0">
                  <a:ln>
                    <a:noFill/>
                  </a:ln>
                  <a:solidFill>
                    <a:prstClr val="white"/>
                  </a:solidFill>
                  <a:effectLst/>
                  <a:uLnTx/>
                  <a:uFillTx/>
                  <a:latin typeface="Aptos" panose="02110004020202020204"/>
                  <a:ea typeface="+mn-ea"/>
                  <a:cs typeface="+mn-cs"/>
                </a:rPr>
                <a:t>Assegna attività </a:t>
              </a:r>
            </a:p>
          </p:txBody>
        </p:sp>
      </p:grpSp>
    </p:spTree>
    <p:extLst>
      <p:ext uri="{BB962C8B-B14F-4D97-AF65-F5344CB8AC3E}">
        <p14:creationId xmlns:p14="http://schemas.microsoft.com/office/powerpoint/2010/main" val="110677997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986F7BE3-7409-0B3F-EF87-5DFB8ACEB06F}"/>
              </a:ext>
            </a:extLst>
          </p:cNvPr>
          <p:cNvPicPr>
            <a:picLocks noChangeAspect="1"/>
          </p:cNvPicPr>
          <p:nvPr/>
        </p:nvPicPr>
        <p:blipFill>
          <a:blip r:embed="rId3"/>
          <a:stretch>
            <a:fillRect/>
          </a:stretch>
        </p:blipFill>
        <p:spPr>
          <a:xfrm>
            <a:off x="766018" y="1785825"/>
            <a:ext cx="10568479" cy="3315046"/>
          </a:xfrm>
          <a:prstGeom prst="rect">
            <a:avLst/>
          </a:prstGeom>
          <a:ln>
            <a:noFill/>
          </a:ln>
          <a:effectLst>
            <a:outerShdw blurRad="292100" dist="139700" dir="2700000" algn="tl" rotWithShape="0">
              <a:srgbClr val="333333">
                <a:alpha val="65000"/>
              </a:srgbClr>
            </a:outerShdw>
          </a:effectLst>
        </p:spPr>
      </p:pic>
      <p:pic>
        <p:nvPicPr>
          <p:cNvPr id="29" name="Elemento grafico 28" descr="Dorso della mano con indice che punta verso destra con riempimento a tinta unita">
            <a:extLst>
              <a:ext uri="{FF2B5EF4-FFF2-40B4-BE49-F238E27FC236}">
                <a16:creationId xmlns:a16="http://schemas.microsoft.com/office/drawing/2014/main" id="{4A92D95C-E418-41DF-EB0C-7AD1CE303AA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11369355" y="4495929"/>
            <a:ext cx="658856" cy="666932"/>
          </a:xfrm>
          <a:prstGeom prst="rect">
            <a:avLst/>
          </a:prstGeom>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45</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0" y="191612"/>
            <a:ext cx="8618806"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70243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Inserimento </a:t>
              </a:r>
              <a:r>
                <a:rPr lang="it-IT" sz="2400" b="1" dirty="0">
                  <a:solidFill>
                    <a:srgbClr val="2195CE"/>
                  </a:solidFill>
                  <a:latin typeface="Aptos" panose="02110004020202020204"/>
                </a:rPr>
                <a:t>dell’attività di produzione di rifiuti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17" name="Rettangolo con angoli arrotondati 16">
            <a:extLst>
              <a:ext uri="{FF2B5EF4-FFF2-40B4-BE49-F238E27FC236}">
                <a16:creationId xmlns:a16="http://schemas.microsoft.com/office/drawing/2014/main" id="{89C04286-A924-3D9E-5CA2-7E95446D9313}"/>
              </a:ext>
            </a:extLst>
          </p:cNvPr>
          <p:cNvSpPr/>
          <p:nvPr/>
        </p:nvSpPr>
        <p:spPr>
          <a:xfrm>
            <a:off x="857503" y="2422536"/>
            <a:ext cx="2518719" cy="300275"/>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e 17">
            <a:extLst>
              <a:ext uri="{FF2B5EF4-FFF2-40B4-BE49-F238E27FC236}">
                <a16:creationId xmlns:a16="http://schemas.microsoft.com/office/drawing/2014/main" id="{7E4CCEDF-F0B7-313C-D281-2A0012414CE7}"/>
              </a:ext>
            </a:extLst>
          </p:cNvPr>
          <p:cNvSpPr/>
          <p:nvPr/>
        </p:nvSpPr>
        <p:spPr>
          <a:xfrm>
            <a:off x="631761" y="2212674"/>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21" name="Rettangolo con angoli arrotondati 20">
            <a:extLst>
              <a:ext uri="{FF2B5EF4-FFF2-40B4-BE49-F238E27FC236}">
                <a16:creationId xmlns:a16="http://schemas.microsoft.com/office/drawing/2014/main" id="{CB3EA061-5FF1-479D-FCB3-C6111180EC04}"/>
              </a:ext>
            </a:extLst>
          </p:cNvPr>
          <p:cNvSpPr/>
          <p:nvPr/>
        </p:nvSpPr>
        <p:spPr>
          <a:xfrm>
            <a:off x="10203070" y="4634295"/>
            <a:ext cx="1016893" cy="39020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ttangolo 4">
            <a:extLst>
              <a:ext uri="{FF2B5EF4-FFF2-40B4-BE49-F238E27FC236}">
                <a16:creationId xmlns:a16="http://schemas.microsoft.com/office/drawing/2014/main" id="{D8BED77B-E26A-AAA4-CE8C-26CE7162DEF9}"/>
              </a:ext>
            </a:extLst>
          </p:cNvPr>
          <p:cNvSpPr/>
          <p:nvPr/>
        </p:nvSpPr>
        <p:spPr>
          <a:xfrm>
            <a:off x="1541793" y="5649299"/>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Seleziona l’attività </a:t>
            </a:r>
            <a:r>
              <a:rPr lang="it-IT" dirty="0">
                <a:solidFill>
                  <a:prstClr val="white"/>
                </a:solidFill>
                <a:latin typeface="Aptos" panose="02110004020202020204"/>
              </a:rPr>
              <a:t>di produzione rifiuti</a:t>
            </a:r>
          </a:p>
        </p:txBody>
      </p:sp>
      <p:sp>
        <p:nvSpPr>
          <p:cNvPr id="6" name="Ovale 5">
            <a:extLst>
              <a:ext uri="{FF2B5EF4-FFF2-40B4-BE49-F238E27FC236}">
                <a16:creationId xmlns:a16="http://schemas.microsoft.com/office/drawing/2014/main" id="{FBE687B4-AB9C-E68B-3B6E-ABFBF5D129FC}"/>
              </a:ext>
            </a:extLst>
          </p:cNvPr>
          <p:cNvSpPr/>
          <p:nvPr/>
        </p:nvSpPr>
        <p:spPr>
          <a:xfrm>
            <a:off x="1361793" y="5465813"/>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7" name="Rettangolo 6">
            <a:extLst>
              <a:ext uri="{FF2B5EF4-FFF2-40B4-BE49-F238E27FC236}">
                <a16:creationId xmlns:a16="http://schemas.microsoft.com/office/drawing/2014/main" id="{93E0E212-4308-C043-44E3-CE5830C7440A}"/>
              </a:ext>
            </a:extLst>
          </p:cNvPr>
          <p:cNvSpPr/>
          <p:nvPr/>
        </p:nvSpPr>
        <p:spPr>
          <a:xfrm>
            <a:off x="7534419" y="5630789"/>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Clicca su </a:t>
            </a: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Conferma</a:t>
            </a:r>
          </a:p>
        </p:txBody>
      </p:sp>
      <p:sp>
        <p:nvSpPr>
          <p:cNvPr id="8" name="Ovale 7">
            <a:extLst>
              <a:ext uri="{FF2B5EF4-FFF2-40B4-BE49-F238E27FC236}">
                <a16:creationId xmlns:a16="http://schemas.microsoft.com/office/drawing/2014/main" id="{EAF22414-BEE3-C81F-B58E-E2C2BBB9C0E2}"/>
              </a:ext>
            </a:extLst>
          </p:cNvPr>
          <p:cNvSpPr/>
          <p:nvPr/>
        </p:nvSpPr>
        <p:spPr>
          <a:xfrm>
            <a:off x="7348752" y="5468352"/>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2</a:t>
            </a:r>
          </a:p>
        </p:txBody>
      </p:sp>
      <p:sp>
        <p:nvSpPr>
          <p:cNvPr id="3" name="Ovale 2">
            <a:extLst>
              <a:ext uri="{FF2B5EF4-FFF2-40B4-BE49-F238E27FC236}">
                <a16:creationId xmlns:a16="http://schemas.microsoft.com/office/drawing/2014/main" id="{65D7DE06-ACC7-B844-F023-0FD4C2997AAF}"/>
              </a:ext>
            </a:extLst>
          </p:cNvPr>
          <p:cNvSpPr/>
          <p:nvPr/>
        </p:nvSpPr>
        <p:spPr>
          <a:xfrm>
            <a:off x="10012538" y="4454295"/>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2</a:t>
            </a:r>
          </a:p>
        </p:txBody>
      </p:sp>
    </p:spTree>
    <p:extLst>
      <p:ext uri="{BB962C8B-B14F-4D97-AF65-F5344CB8AC3E}">
        <p14:creationId xmlns:p14="http://schemas.microsoft.com/office/powerpoint/2010/main" val="395462194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5" grpId="0" animBg="1"/>
      <p:bldP spid="6" grpId="0" animBg="1"/>
      <p:bldP spid="7" grpId="0" animBg="1"/>
      <p:bldP spid="8"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46</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1" y="191612"/>
            <a:ext cx="11496909"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83056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Inserimento delle eventuali deleghe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pic>
        <p:nvPicPr>
          <p:cNvPr id="3" name="Immagine 2">
            <a:extLst>
              <a:ext uri="{FF2B5EF4-FFF2-40B4-BE49-F238E27FC236}">
                <a16:creationId xmlns:a16="http://schemas.microsoft.com/office/drawing/2014/main" id="{91DB3A83-F8B7-4C32-F5EF-5BAC020670B2}"/>
              </a:ext>
            </a:extLst>
          </p:cNvPr>
          <p:cNvPicPr>
            <a:picLocks noChangeAspect="1"/>
          </p:cNvPicPr>
          <p:nvPr/>
        </p:nvPicPr>
        <p:blipFill>
          <a:blip r:embed="rId4"/>
          <a:stretch>
            <a:fillRect/>
          </a:stretch>
        </p:blipFill>
        <p:spPr>
          <a:xfrm>
            <a:off x="197005" y="1286344"/>
            <a:ext cx="11797990" cy="3649378"/>
          </a:xfrm>
          <a:prstGeom prst="rect">
            <a:avLst/>
          </a:prstGeom>
          <a:ln>
            <a:noFill/>
          </a:ln>
          <a:effectLst>
            <a:outerShdw blurRad="292100" dist="139700" dir="2700000" algn="tl" rotWithShape="0">
              <a:srgbClr val="333333">
                <a:alpha val="65000"/>
              </a:srgbClr>
            </a:outerShdw>
          </a:effectLst>
        </p:spPr>
      </p:pic>
      <p:sp>
        <p:nvSpPr>
          <p:cNvPr id="5" name="Rettangolo con angoli arrotondati 4">
            <a:extLst>
              <a:ext uri="{FF2B5EF4-FFF2-40B4-BE49-F238E27FC236}">
                <a16:creationId xmlns:a16="http://schemas.microsoft.com/office/drawing/2014/main" id="{21808F69-F9A4-8424-AFB6-84197D5C8F41}"/>
              </a:ext>
            </a:extLst>
          </p:cNvPr>
          <p:cNvSpPr/>
          <p:nvPr/>
        </p:nvSpPr>
        <p:spPr>
          <a:xfrm>
            <a:off x="9876909" y="3815876"/>
            <a:ext cx="1620000" cy="516886"/>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Elemento grafico 6" descr="Dorso della mano con indice che punta verso destra con riempimento a tinta unita">
            <a:extLst>
              <a:ext uri="{FF2B5EF4-FFF2-40B4-BE49-F238E27FC236}">
                <a16:creationId xmlns:a16="http://schemas.microsoft.com/office/drawing/2014/main" id="{2B81A854-BBD6-6989-2CF8-8C3BFD89335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flipH="1">
            <a:off x="10452105" y="4419389"/>
            <a:ext cx="658856" cy="666932"/>
          </a:xfrm>
          <a:prstGeom prst="rect">
            <a:avLst/>
          </a:prstGeom>
        </p:spPr>
      </p:pic>
      <p:grpSp>
        <p:nvGrpSpPr>
          <p:cNvPr id="10" name="Gruppo 9">
            <a:extLst>
              <a:ext uri="{FF2B5EF4-FFF2-40B4-BE49-F238E27FC236}">
                <a16:creationId xmlns:a16="http://schemas.microsoft.com/office/drawing/2014/main" id="{5AE9421A-2724-F65A-E745-7039B29CBF16}"/>
              </a:ext>
            </a:extLst>
          </p:cNvPr>
          <p:cNvGrpSpPr/>
          <p:nvPr/>
        </p:nvGrpSpPr>
        <p:grpSpPr>
          <a:xfrm>
            <a:off x="4208206" y="5492147"/>
            <a:ext cx="3770640" cy="979723"/>
            <a:chOff x="4208206" y="5648436"/>
            <a:chExt cx="3770640" cy="831587"/>
          </a:xfrm>
        </p:grpSpPr>
        <p:sp>
          <p:nvSpPr>
            <p:cNvPr id="14" name="Rettangolo 13">
              <a:extLst>
                <a:ext uri="{FF2B5EF4-FFF2-40B4-BE49-F238E27FC236}">
                  <a16:creationId xmlns:a16="http://schemas.microsoft.com/office/drawing/2014/main" id="{870A9734-A225-F8C6-BB6F-97D94F046268}"/>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CasellaDiTesto 14">
              <a:extLst>
                <a:ext uri="{FF2B5EF4-FFF2-40B4-BE49-F238E27FC236}">
                  <a16:creationId xmlns:a16="http://schemas.microsoft.com/office/drawing/2014/main" id="{219B763B-585C-C0A5-FEF5-A714DFC5C15F}"/>
                </a:ext>
              </a:extLst>
            </p:cNvPr>
            <p:cNvSpPr txBox="1"/>
            <p:nvPr/>
          </p:nvSpPr>
          <p:spPr>
            <a:xfrm>
              <a:off x="4208206" y="5663960"/>
              <a:ext cx="3770640" cy="8098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white"/>
                  </a:solidFill>
                  <a:effectLst/>
                  <a:uLnTx/>
                  <a:uFillTx/>
                  <a:latin typeface="Aptos" panose="02110004020202020204"/>
                  <a:ea typeface="+mn-ea"/>
                  <a:cs typeface="+mn-cs"/>
                </a:rPr>
                <a:t>Dal momento che per l’unità locale </a:t>
              </a:r>
              <a:r>
                <a:rPr lang="it-IT" sz="1400" dirty="0">
                  <a:solidFill>
                    <a:prstClr val="white"/>
                  </a:solidFill>
                  <a:latin typeface="Aptos" panose="02110004020202020204"/>
                </a:rPr>
                <a:t>è stata indicata la sola </a:t>
              </a:r>
              <a:r>
                <a:rPr kumimoji="0" lang="it-IT" sz="1400" b="0" i="0" u="none" strike="noStrike" kern="1200" cap="none" spc="0" normalizeH="0" baseline="0" noProof="0" dirty="0">
                  <a:ln>
                    <a:noFill/>
                  </a:ln>
                  <a:solidFill>
                    <a:prstClr val="white"/>
                  </a:solidFill>
                  <a:effectLst/>
                  <a:uLnTx/>
                  <a:uFillTx/>
                  <a:latin typeface="Aptos" panose="02110004020202020204"/>
                  <a:ea typeface="+mn-ea"/>
                  <a:cs typeface="+mn-cs"/>
                </a:rPr>
                <a:t>attività di produzione di rifiuti, l’utente può indicare di avvalersi di un soggetto delegato cliccando su </a:t>
              </a:r>
              <a:r>
                <a:rPr kumimoji="0" lang="it-IT" sz="1400" b="0" i="1" u="none" strike="noStrike" kern="1200" cap="none" spc="0" normalizeH="0" baseline="0" noProof="0" dirty="0">
                  <a:ln>
                    <a:noFill/>
                  </a:ln>
                  <a:solidFill>
                    <a:prstClr val="white"/>
                  </a:solidFill>
                  <a:effectLst/>
                  <a:uLnTx/>
                  <a:uFillTx/>
                  <a:latin typeface="Aptos" panose="02110004020202020204"/>
                  <a:ea typeface="+mn-ea"/>
                  <a:cs typeface="+mn-cs"/>
                </a:rPr>
                <a:t>Soggetti delegati</a:t>
              </a:r>
              <a:endParaRPr kumimoji="0" lang="it-IT"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6935012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FB478BA5-5CD7-E9FF-ED97-9F3B11667C88}"/>
              </a:ext>
            </a:extLst>
          </p:cNvPr>
          <p:cNvPicPr>
            <a:picLocks noChangeAspect="1"/>
          </p:cNvPicPr>
          <p:nvPr/>
        </p:nvPicPr>
        <p:blipFill>
          <a:blip r:embed="rId3"/>
          <a:stretch>
            <a:fillRect/>
          </a:stretch>
        </p:blipFill>
        <p:spPr>
          <a:xfrm>
            <a:off x="418141" y="1191352"/>
            <a:ext cx="11355717" cy="4125028"/>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47</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0" y="191612"/>
            <a:ext cx="8618806"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70243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b="1" dirty="0">
                  <a:solidFill>
                    <a:srgbClr val="2195CE"/>
                  </a:solidFill>
                  <a:latin typeface="Aptos" panose="02110004020202020204"/>
                </a:rPr>
                <a:t>Selezione</a:t>
              </a: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 del soggetto delegato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5" name="Rettangolo con angoli arrotondati 4">
            <a:extLst>
              <a:ext uri="{FF2B5EF4-FFF2-40B4-BE49-F238E27FC236}">
                <a16:creationId xmlns:a16="http://schemas.microsoft.com/office/drawing/2014/main" id="{21808F69-F9A4-8424-AFB6-84197D5C8F41}"/>
              </a:ext>
            </a:extLst>
          </p:cNvPr>
          <p:cNvSpPr/>
          <p:nvPr/>
        </p:nvSpPr>
        <p:spPr>
          <a:xfrm>
            <a:off x="10882364" y="4983982"/>
            <a:ext cx="909863" cy="434172"/>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Elemento grafico 8" descr="Dorso della mano con indice che punta verso destra con riempimento a tinta unita">
            <a:extLst>
              <a:ext uri="{FF2B5EF4-FFF2-40B4-BE49-F238E27FC236}">
                <a16:creationId xmlns:a16="http://schemas.microsoft.com/office/drawing/2014/main" id="{2B1B46AD-9858-19AC-A8B2-7D4F11CA903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flipH="1">
            <a:off x="10978164" y="4225604"/>
            <a:ext cx="731600" cy="666932"/>
          </a:xfrm>
          <a:prstGeom prst="rect">
            <a:avLst/>
          </a:prstGeom>
        </p:spPr>
      </p:pic>
      <p:sp>
        <p:nvSpPr>
          <p:cNvPr id="14" name="Rettangolo con angoli arrotondati 13">
            <a:extLst>
              <a:ext uri="{FF2B5EF4-FFF2-40B4-BE49-F238E27FC236}">
                <a16:creationId xmlns:a16="http://schemas.microsoft.com/office/drawing/2014/main" id="{E8F9FDB0-A22E-403F-2D78-04DC3A799AAD}"/>
              </a:ext>
            </a:extLst>
          </p:cNvPr>
          <p:cNvSpPr/>
          <p:nvPr/>
        </p:nvSpPr>
        <p:spPr>
          <a:xfrm>
            <a:off x="496738" y="4228883"/>
            <a:ext cx="360001" cy="335955"/>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Ovale 1">
            <a:extLst>
              <a:ext uri="{FF2B5EF4-FFF2-40B4-BE49-F238E27FC236}">
                <a16:creationId xmlns:a16="http://schemas.microsoft.com/office/drawing/2014/main" id="{C77A9843-4960-25FA-6C9F-C6D3DF01E7C7}"/>
              </a:ext>
            </a:extLst>
          </p:cNvPr>
          <p:cNvSpPr/>
          <p:nvPr/>
        </p:nvSpPr>
        <p:spPr>
          <a:xfrm>
            <a:off x="285906" y="3967248"/>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1</a:t>
            </a:r>
          </a:p>
        </p:txBody>
      </p:sp>
      <p:sp>
        <p:nvSpPr>
          <p:cNvPr id="8" name="Rettangolo 7">
            <a:extLst>
              <a:ext uri="{FF2B5EF4-FFF2-40B4-BE49-F238E27FC236}">
                <a16:creationId xmlns:a16="http://schemas.microsoft.com/office/drawing/2014/main" id="{F8A22483-5EC2-1D3E-7BD9-A19E842EF054}"/>
              </a:ext>
            </a:extLst>
          </p:cNvPr>
          <p:cNvSpPr/>
          <p:nvPr/>
        </p:nvSpPr>
        <p:spPr>
          <a:xfrm>
            <a:off x="1587535" y="5691419"/>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Seleziona il soggetto delegato</a:t>
            </a:r>
            <a:endPar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Ovale 14">
            <a:extLst>
              <a:ext uri="{FF2B5EF4-FFF2-40B4-BE49-F238E27FC236}">
                <a16:creationId xmlns:a16="http://schemas.microsoft.com/office/drawing/2014/main" id="{5B5D65C2-91D6-2D2E-2D46-D1211DDC771F}"/>
              </a:ext>
            </a:extLst>
          </p:cNvPr>
          <p:cNvSpPr/>
          <p:nvPr/>
        </p:nvSpPr>
        <p:spPr>
          <a:xfrm>
            <a:off x="1407535" y="5507933"/>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21" name="Rettangolo 20">
            <a:extLst>
              <a:ext uri="{FF2B5EF4-FFF2-40B4-BE49-F238E27FC236}">
                <a16:creationId xmlns:a16="http://schemas.microsoft.com/office/drawing/2014/main" id="{E0C1BAD6-CC9A-6492-CCB8-818A96776413}"/>
              </a:ext>
            </a:extLst>
          </p:cNvPr>
          <p:cNvSpPr/>
          <p:nvPr/>
        </p:nvSpPr>
        <p:spPr>
          <a:xfrm>
            <a:off x="7580161" y="5672909"/>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Clicca su </a:t>
            </a: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Conferma</a:t>
            </a:r>
          </a:p>
        </p:txBody>
      </p:sp>
      <p:sp>
        <p:nvSpPr>
          <p:cNvPr id="22" name="Ovale 21">
            <a:extLst>
              <a:ext uri="{FF2B5EF4-FFF2-40B4-BE49-F238E27FC236}">
                <a16:creationId xmlns:a16="http://schemas.microsoft.com/office/drawing/2014/main" id="{0657DB3E-0283-C3D8-3691-96A79952574A}"/>
              </a:ext>
            </a:extLst>
          </p:cNvPr>
          <p:cNvSpPr/>
          <p:nvPr/>
        </p:nvSpPr>
        <p:spPr>
          <a:xfrm>
            <a:off x="7394494" y="5510472"/>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3" name="Ovale 2">
            <a:extLst>
              <a:ext uri="{FF2B5EF4-FFF2-40B4-BE49-F238E27FC236}">
                <a16:creationId xmlns:a16="http://schemas.microsoft.com/office/drawing/2014/main" id="{FFAE336F-8D29-B310-0C2D-F6BEA9580380}"/>
              </a:ext>
            </a:extLst>
          </p:cNvPr>
          <p:cNvSpPr/>
          <p:nvPr/>
        </p:nvSpPr>
        <p:spPr>
          <a:xfrm>
            <a:off x="10650498" y="4762142"/>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Tree>
    <p:extLst>
      <p:ext uri="{BB962C8B-B14F-4D97-AF65-F5344CB8AC3E}">
        <p14:creationId xmlns:p14="http://schemas.microsoft.com/office/powerpoint/2010/main" val="307370818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 grpId="0" animBg="1"/>
      <p:bldP spid="8" grpId="0" animBg="1"/>
      <p:bldP spid="15" grpId="0" animBg="1"/>
      <p:bldP spid="21" grpId="0" animBg="1"/>
      <p:bldP spid="22"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B8AEDE39-1966-4988-375C-BF6C94AE5271}"/>
              </a:ext>
            </a:extLst>
          </p:cNvPr>
          <p:cNvPicPr>
            <a:picLocks noChangeAspect="1"/>
          </p:cNvPicPr>
          <p:nvPr/>
        </p:nvPicPr>
        <p:blipFill>
          <a:blip r:embed="rId3"/>
          <a:stretch>
            <a:fillRect/>
          </a:stretch>
        </p:blipFill>
        <p:spPr>
          <a:xfrm>
            <a:off x="252523" y="1759928"/>
            <a:ext cx="11775688" cy="2862192"/>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48</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0" y="191612"/>
            <a:ext cx="8618806" cy="628759"/>
            <a:chOff x="0" y="191612"/>
            <a:chExt cx="8618806" cy="628759"/>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80" y="191612"/>
              <a:ext cx="70243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Il soggetto delegato deve accettare la delega</a:t>
              </a: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5" name="Rettangolo con angoli arrotondati 4">
            <a:extLst>
              <a:ext uri="{FF2B5EF4-FFF2-40B4-BE49-F238E27FC236}">
                <a16:creationId xmlns:a16="http://schemas.microsoft.com/office/drawing/2014/main" id="{21808F69-F9A4-8424-AFB6-84197D5C8F41}"/>
              </a:ext>
            </a:extLst>
          </p:cNvPr>
          <p:cNvSpPr/>
          <p:nvPr/>
        </p:nvSpPr>
        <p:spPr>
          <a:xfrm>
            <a:off x="10315254" y="3763334"/>
            <a:ext cx="1269108" cy="36684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8" name="Gruppo 7">
            <a:extLst>
              <a:ext uri="{FF2B5EF4-FFF2-40B4-BE49-F238E27FC236}">
                <a16:creationId xmlns:a16="http://schemas.microsoft.com/office/drawing/2014/main" id="{45801149-2F47-6B00-53FD-1FFAD98074D9}"/>
              </a:ext>
            </a:extLst>
          </p:cNvPr>
          <p:cNvGrpSpPr/>
          <p:nvPr/>
        </p:nvGrpSpPr>
        <p:grpSpPr>
          <a:xfrm>
            <a:off x="4168503" y="5275685"/>
            <a:ext cx="3943728" cy="1085543"/>
            <a:chOff x="4217501" y="5648436"/>
            <a:chExt cx="3752050" cy="831587"/>
          </a:xfrm>
        </p:grpSpPr>
        <p:sp>
          <p:nvSpPr>
            <p:cNvPr id="9" name="Rettangolo 8">
              <a:extLst>
                <a:ext uri="{FF2B5EF4-FFF2-40B4-BE49-F238E27FC236}">
                  <a16:creationId xmlns:a16="http://schemas.microsoft.com/office/drawing/2014/main" id="{8F247960-9133-3888-B156-04398EB52A4F}"/>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CasellaDiTesto 9">
              <a:extLst>
                <a:ext uri="{FF2B5EF4-FFF2-40B4-BE49-F238E27FC236}">
                  <a16:creationId xmlns:a16="http://schemas.microsoft.com/office/drawing/2014/main" id="{AB95F641-07F1-AEEF-863B-6F23D00B9D2D}"/>
                </a:ext>
              </a:extLst>
            </p:cNvPr>
            <p:cNvSpPr txBox="1"/>
            <p:nvPr/>
          </p:nvSpPr>
          <p:spPr>
            <a:xfrm>
              <a:off x="4217501" y="5675201"/>
              <a:ext cx="3752050" cy="778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white"/>
                  </a:solidFill>
                  <a:effectLst/>
                  <a:uLnTx/>
                  <a:uFillTx/>
                  <a:latin typeface="Aptos" panose="02110004020202020204"/>
                  <a:ea typeface="+mn-ea"/>
                  <a:cs typeface="+mn-cs"/>
                </a:rPr>
                <a:t>Alla trasmissione della pratica il sistema invia la richiesta di delega alla PEC del soggetto delegato. La delega diventa efficace solo dopo che il delegato ha accetto la delega</a:t>
              </a:r>
            </a:p>
          </p:txBody>
        </p:sp>
      </p:grpSp>
    </p:spTree>
    <p:extLst>
      <p:ext uri="{BB962C8B-B14F-4D97-AF65-F5344CB8AC3E}">
        <p14:creationId xmlns:p14="http://schemas.microsoft.com/office/powerpoint/2010/main" val="98509856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AD33920A-88DF-D007-B5C5-6E4BCDE6CAA9}"/>
              </a:ext>
            </a:extLst>
          </p:cNvPr>
          <p:cNvPicPr>
            <a:picLocks noChangeAspect="1"/>
          </p:cNvPicPr>
          <p:nvPr/>
        </p:nvPicPr>
        <p:blipFill>
          <a:blip r:embed="rId3"/>
          <a:stretch>
            <a:fillRect/>
          </a:stretch>
        </p:blipFill>
        <p:spPr>
          <a:xfrm>
            <a:off x="259202" y="1184813"/>
            <a:ext cx="11673596" cy="4105291"/>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49</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1" y="191612"/>
            <a:ext cx="10158761"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79" y="191612"/>
              <a:ext cx="82175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2195CE"/>
                  </a:solidFill>
                  <a:effectLst/>
                  <a:uLnTx/>
                  <a:uFillTx/>
                  <a:latin typeface="Aptos" panose="02110004020202020204"/>
                  <a:ea typeface="+mn-ea"/>
                  <a:cs typeface="+mn-cs"/>
                </a:rPr>
                <a:t>Controlli formali automatici con errori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14" name="Rettangolo con angoli arrotondati 13">
            <a:extLst>
              <a:ext uri="{FF2B5EF4-FFF2-40B4-BE49-F238E27FC236}">
                <a16:creationId xmlns:a16="http://schemas.microsoft.com/office/drawing/2014/main" id="{25BECDDF-7DC9-C651-E91C-709DF03CAA94}"/>
              </a:ext>
            </a:extLst>
          </p:cNvPr>
          <p:cNvSpPr/>
          <p:nvPr/>
        </p:nvSpPr>
        <p:spPr>
          <a:xfrm>
            <a:off x="369135" y="3807320"/>
            <a:ext cx="4682367" cy="820873"/>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uppo 1">
            <a:extLst>
              <a:ext uri="{FF2B5EF4-FFF2-40B4-BE49-F238E27FC236}">
                <a16:creationId xmlns:a16="http://schemas.microsoft.com/office/drawing/2014/main" id="{6FF8B060-E386-7631-62DF-B37D85154CEA}"/>
              </a:ext>
            </a:extLst>
          </p:cNvPr>
          <p:cNvGrpSpPr/>
          <p:nvPr/>
        </p:nvGrpSpPr>
        <p:grpSpPr>
          <a:xfrm>
            <a:off x="4124136" y="5494857"/>
            <a:ext cx="3943728" cy="1085543"/>
            <a:chOff x="4217500" y="5648436"/>
            <a:chExt cx="3752050" cy="831587"/>
          </a:xfrm>
        </p:grpSpPr>
        <p:sp>
          <p:nvSpPr>
            <p:cNvPr id="3" name="Rettangolo 2">
              <a:extLst>
                <a:ext uri="{FF2B5EF4-FFF2-40B4-BE49-F238E27FC236}">
                  <a16:creationId xmlns:a16="http://schemas.microsoft.com/office/drawing/2014/main" id="{56D78EDD-B761-596E-8609-D42987C1D2D5}"/>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asellaDiTesto 4">
              <a:extLst>
                <a:ext uri="{FF2B5EF4-FFF2-40B4-BE49-F238E27FC236}">
                  <a16:creationId xmlns:a16="http://schemas.microsoft.com/office/drawing/2014/main" id="{291B64F6-501D-6240-B0A9-FB7B5F472F46}"/>
                </a:ext>
              </a:extLst>
            </p:cNvPr>
            <p:cNvSpPr txBox="1"/>
            <p:nvPr/>
          </p:nvSpPr>
          <p:spPr>
            <a:xfrm>
              <a:off x="4217500" y="5675201"/>
              <a:ext cx="3752050" cy="778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white"/>
                  </a:solidFill>
                  <a:effectLst/>
                  <a:uLnTx/>
                  <a:uFillTx/>
                  <a:latin typeface="Aptos" panose="02110004020202020204"/>
                  <a:ea typeface="+mn-ea"/>
                  <a:cs typeface="+mn-cs"/>
                </a:rPr>
                <a:t>Il sistema effettua una serie di controlli sulla presenza, completezza e congruenza dei dati inseriti. Gli esiti dei controlli sono: errori o segnalazioni</a:t>
              </a:r>
              <a:endParaRPr kumimoji="0" lang="it-IT"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76725206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8" name="Google Shape;78;p15"/>
          <p:cNvSpPr txBox="1"/>
          <p:nvPr/>
        </p:nvSpPr>
        <p:spPr>
          <a:xfrm>
            <a:off x="1043673" y="1279431"/>
            <a:ext cx="10072521" cy="4647386"/>
          </a:xfrm>
          <a:prstGeom prst="rect">
            <a:avLst/>
          </a:prstGeom>
          <a:noFill/>
          <a:ln>
            <a:noFill/>
          </a:ln>
        </p:spPr>
        <p:txBody>
          <a:bodyPr spcFirstLastPara="1" wrap="square" lIns="121900" tIns="121900" rIns="121900" bIns="1219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it-IT" b="1" i="0" u="none" strike="noStrike" kern="1200" cap="none" spc="0" normalizeH="0" baseline="0" noProof="0" dirty="0">
                <a:ln>
                  <a:noFill/>
                </a:ln>
                <a:solidFill>
                  <a:srgbClr val="2195CE"/>
                </a:solidFill>
                <a:effectLst/>
                <a:uLnTx/>
                <a:uFillTx/>
                <a:latin typeface="Aptos (corpo)"/>
                <a:ea typeface="AUTHENTIC Sans 60" pitchFamily="2" charset="77"/>
                <a:cs typeface="Titillium Web"/>
                <a:sym typeface="Titillium Web"/>
              </a:rPr>
              <a:t>Operatore</a:t>
            </a:r>
            <a:r>
              <a:rPr kumimoji="0" lang="it-IT" b="0" i="0" u="none" strike="noStrike" kern="1200" cap="none" spc="0" normalizeH="0" baseline="0" noProof="0" dirty="0">
                <a:ln>
                  <a:noFill/>
                </a:ln>
                <a:solidFill>
                  <a:srgbClr val="2195CE"/>
                </a:solidFill>
                <a:effectLst/>
                <a:uLnTx/>
                <a:uFillTx/>
                <a:latin typeface="Aptos (corpo)"/>
                <a:ea typeface="AUTHENTIC Sans 60" pitchFamily="2" charset="77"/>
                <a:cs typeface="Titillium Web"/>
                <a:sym typeface="Titillium Web"/>
              </a:rPr>
              <a:t>:</a:t>
            </a: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 </a:t>
            </a:r>
            <a:r>
              <a:rPr kumimoji="0" lang="it-IT" b="0" i="0" u="none" strike="noStrike" kern="1200" cap="none" spc="0" normalizeH="0" baseline="0" noProof="0" dirty="0">
                <a:ln>
                  <a:noFill/>
                </a:ln>
                <a:solidFill>
                  <a:srgbClr val="595959"/>
                </a:solidFill>
                <a:effectLst/>
                <a:uLnTx/>
                <a:uFillTx/>
                <a:latin typeface="Aptos (corpo)"/>
              </a:rPr>
              <a:t>soggetto iscritto al RENTRI che può avere il profilo di impresa (cioè iscritta nel Registro imprese), di ente (presente in </a:t>
            </a:r>
            <a:r>
              <a:rPr kumimoji="0" lang="it-IT" b="0" i="0" u="none" strike="noStrike" kern="1200" cap="none" spc="0" normalizeH="0" baseline="0" noProof="0" dirty="0" err="1">
                <a:ln>
                  <a:noFill/>
                </a:ln>
                <a:solidFill>
                  <a:srgbClr val="595959"/>
                </a:solidFill>
                <a:effectLst/>
                <a:uLnTx/>
                <a:uFillTx/>
                <a:latin typeface="Aptos (corpo)"/>
              </a:rPr>
              <a:t>IndicePA</a:t>
            </a:r>
            <a:r>
              <a:rPr kumimoji="0" lang="it-IT" b="0" i="0" u="none" strike="noStrike" kern="1200" cap="none" spc="0" normalizeH="0" baseline="0" noProof="0" dirty="0">
                <a:ln>
                  <a:noFill/>
                </a:ln>
                <a:solidFill>
                  <a:srgbClr val="595959"/>
                </a:solidFill>
                <a:effectLst/>
                <a:uLnTx/>
                <a:uFillTx/>
                <a:latin typeface="Aptos (corpo)"/>
              </a:rPr>
              <a:t>) o di altra organizzazione non rientrante nell’ ente o nell’impresa.</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lang="it-IT" b="0" i="0" u="none" strike="noStrike" kern="1200" cap="none" spc="0" normalizeH="0" baseline="0" noProof="0" dirty="0">
              <a:ln>
                <a:noFill/>
              </a:ln>
              <a:solidFill>
                <a:srgbClr val="595959"/>
              </a:solidFill>
              <a:effectLst/>
              <a:uLnTx/>
              <a:uFillTx/>
              <a:latin typeface="Aptos (corpo)"/>
              <a:sym typeface="Titillium Web"/>
            </a:endParaRP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it-IT" b="1" i="0" u="none" strike="noStrike" kern="1200" cap="none" spc="0" normalizeH="0" baseline="0" noProof="0" dirty="0">
                <a:ln>
                  <a:noFill/>
                </a:ln>
                <a:solidFill>
                  <a:srgbClr val="2195CE"/>
                </a:solidFill>
                <a:effectLst/>
                <a:uLnTx/>
                <a:uFillTx/>
                <a:latin typeface="Aptos (corpo)"/>
                <a:ea typeface="AUTHENTIC Sans 60" pitchFamily="2" charset="77"/>
                <a:cs typeface="Titillium Web"/>
                <a:sym typeface="Titillium Web"/>
              </a:rPr>
              <a:t>Rappresentante</a:t>
            </a:r>
            <a:r>
              <a:rPr kumimoji="0" lang="it-IT" b="0" i="0" u="none" strike="noStrike" kern="1200" cap="none" spc="0" normalizeH="0" baseline="0" noProof="0" dirty="0">
                <a:ln>
                  <a:noFill/>
                </a:ln>
                <a:solidFill>
                  <a:srgbClr val="2195CE"/>
                </a:solidFill>
                <a:effectLst/>
                <a:uLnTx/>
                <a:uFillTx/>
                <a:latin typeface="Aptos (corpo)"/>
                <a:ea typeface="AUTHENTIC Sans 60" pitchFamily="2" charset="77"/>
                <a:cs typeface="Titillium Web"/>
                <a:sym typeface="Titillium Web"/>
              </a:rPr>
              <a:t>:</a:t>
            </a:r>
            <a:r>
              <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rPr>
              <a:t> persona fisica che accede al RENTRI e che detiene il titolo per rappresentare l’operatore nel RENTRI.</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lang="it-IT" b="0" i="0" u="none" strike="noStrike" kern="1200" cap="none" spc="0" normalizeH="0" baseline="0" noProof="0" dirty="0">
              <a:ln>
                <a:noFill/>
              </a:ln>
              <a:solidFill>
                <a:srgbClr val="595959"/>
              </a:solidFill>
              <a:effectLst/>
              <a:uLnTx/>
              <a:uFillTx/>
              <a:latin typeface="Aptos (corpo)"/>
              <a:ea typeface="AUTHENTIC Sans 60" pitchFamily="2" charset="77"/>
              <a:cs typeface="Titillium Web"/>
              <a:sym typeface="Titillium Web"/>
            </a:endParaRP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it-IT" b="1" i="0" u="none" strike="noStrike" kern="1200" cap="none" spc="0" normalizeH="0" baseline="0" noProof="0" dirty="0">
                <a:ln>
                  <a:noFill/>
                </a:ln>
                <a:solidFill>
                  <a:srgbClr val="2195CE"/>
                </a:solidFill>
                <a:effectLst/>
                <a:uLnTx/>
                <a:uFillTx/>
                <a:latin typeface="Aptos (corpo)"/>
              </a:rPr>
              <a:t>Incaricato: </a:t>
            </a:r>
            <a:r>
              <a:rPr kumimoji="0" lang="it-IT" b="0" i="0" u="none" strike="noStrike" kern="1200" cap="none" spc="0" normalizeH="0" baseline="0" noProof="0" dirty="0">
                <a:ln>
                  <a:noFill/>
                </a:ln>
                <a:solidFill>
                  <a:srgbClr val="595959"/>
                </a:solidFill>
                <a:effectLst/>
                <a:uLnTx/>
                <a:uFillTx/>
                <a:latin typeface="Aptos (corpo)"/>
              </a:rPr>
              <a:t>persona fisica che accede al RENTRI per conto del rappresentante dell’operatore; non è necessariamente un soggetto che possiede titolo di rappresentanza dell’operatore.</a:t>
            </a:r>
            <a:r>
              <a:rPr kumimoji="0" lang="it-IT" b="0" i="0" u="none" strike="noStrike" kern="1200" cap="none" spc="0" normalizeH="0" baseline="0" noProof="0" dirty="0">
                <a:ln>
                  <a:noFill/>
                </a:ln>
                <a:solidFill>
                  <a:srgbClr val="555555"/>
                </a:solidFill>
                <a:effectLst/>
                <a:highlight>
                  <a:srgbClr val="FFFFFF"/>
                </a:highlight>
                <a:uLnTx/>
                <a:uFillTx/>
                <a:latin typeface="Aptos (corpo)"/>
              </a:rPr>
              <a:t> </a:t>
            </a:r>
            <a:r>
              <a:rPr kumimoji="0" lang="it-IT" b="0" i="0" u="none" strike="noStrike" kern="1200" cap="none" spc="0" normalizeH="0" baseline="0" noProof="0" dirty="0">
                <a:ln>
                  <a:noFill/>
                </a:ln>
                <a:solidFill>
                  <a:srgbClr val="595959"/>
                </a:solidFill>
                <a:effectLst/>
                <a:uLnTx/>
                <a:uFillTx/>
                <a:latin typeface="Aptos (corpo)"/>
              </a:rPr>
              <a:t>L'incaricato può essere anche una persona esterna all’organizzazione.</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lang="it-IT" dirty="0">
              <a:solidFill>
                <a:srgbClr val="595959"/>
              </a:solidFill>
              <a:latin typeface="Aptos (corpo)"/>
              <a:sym typeface="Titillium Web"/>
            </a:endParaRPr>
          </a:p>
          <a:p>
            <a:pPr algn="just">
              <a:buClr>
                <a:srgbClr val="000000"/>
              </a:buClr>
              <a:buSzPts val="1400"/>
              <a:defRPr/>
            </a:pPr>
            <a:r>
              <a:rPr lang="it-IT" b="1" dirty="0">
                <a:solidFill>
                  <a:srgbClr val="2195CE"/>
                </a:solidFill>
                <a:latin typeface="Aptos (corpo)"/>
              </a:rPr>
              <a:t>Delegato: </a:t>
            </a:r>
            <a:r>
              <a:rPr lang="it-IT" dirty="0">
                <a:solidFill>
                  <a:srgbClr val="595959"/>
                </a:solidFill>
                <a:latin typeface="Aptos (corpo)"/>
              </a:rPr>
              <a:t>associazioni imprenditoriali rappresentative sul piano nazionale o società di servizi di diretta emanazione delle stesse ovvero  gestore del servizio di raccolta o del circuito organizzato di raccolta di cui all’art. 183, comma 1 lett. pp) del decreto legislativo 3 aprile 2006, n. 152 </a:t>
            </a:r>
            <a:r>
              <a:rPr lang="it-IT" dirty="0"/>
              <a:t>a) </a:t>
            </a:r>
            <a:r>
              <a:rPr lang="it-IT" dirty="0">
                <a:solidFill>
                  <a:srgbClr val="595959"/>
                </a:solidFill>
                <a:latin typeface="Aptos (corpo)"/>
              </a:rPr>
              <a:t>iscritti al RENTRI in apposita sezione attestando il possesso dei requisiti descritti nel DD  143 /2023.</a:t>
            </a:r>
            <a:endParaRPr lang="it-IT" dirty="0">
              <a:solidFill>
                <a:srgbClr val="595959"/>
              </a:solidFill>
              <a:latin typeface="Aptos (corpo)"/>
              <a:sym typeface="Titillium Web"/>
            </a:endParaRP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it-IT" sz="1600" b="0" i="0" u="none" strike="noStrike" kern="1200" cap="none" spc="0" normalizeH="0" baseline="0" noProof="0" dirty="0">
              <a:ln>
                <a:noFill/>
              </a:ln>
              <a:solidFill>
                <a:srgbClr val="595959"/>
              </a:solidFill>
              <a:effectLst/>
              <a:uLnTx/>
              <a:uFillTx/>
              <a:latin typeface="AUTHENTIC Sans 60" pitchFamily="2" charset="77"/>
              <a:ea typeface="AUTHENTIC Sans 60" pitchFamily="2" charset="77"/>
              <a:cs typeface="Titillium Web"/>
              <a:sym typeface="Titillium Web"/>
            </a:endParaRPr>
          </a:p>
        </p:txBody>
      </p:sp>
      <p:sp>
        <p:nvSpPr>
          <p:cNvPr id="2" name="Google Shape;98;p17">
            <a:extLst>
              <a:ext uri="{FF2B5EF4-FFF2-40B4-BE49-F238E27FC236}">
                <a16:creationId xmlns:a16="http://schemas.microsoft.com/office/drawing/2014/main" id="{CFD9F959-C1BD-288E-7F4D-89A921804AE7}"/>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fld id="{00000000-1234-1234-1234-123412341234}" type="slidenum">
              <a:rPr lang="it" sz="800">
                <a:solidFill>
                  <a:prstClr val="black">
                    <a:tint val="82000"/>
                  </a:prstClr>
                </a:solidFill>
                <a:latin typeface="Aptos" panose="02110004020202020204"/>
                <a:sym typeface="Arial"/>
              </a:rPr>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t>5</a:t>
            </a:fld>
            <a:endParaRPr sz="800" dirty="0">
              <a:solidFill>
                <a:prstClr val="black">
                  <a:tint val="82000"/>
                </a:prstClr>
              </a:solidFill>
              <a:latin typeface="Aptos" panose="02110004020202020204"/>
              <a:sym typeface="Arial"/>
            </a:endParaRPr>
          </a:p>
        </p:txBody>
      </p:sp>
      <p:grpSp>
        <p:nvGrpSpPr>
          <p:cNvPr id="4" name="Gruppo 3">
            <a:extLst>
              <a:ext uri="{FF2B5EF4-FFF2-40B4-BE49-F238E27FC236}">
                <a16:creationId xmlns:a16="http://schemas.microsoft.com/office/drawing/2014/main" id="{936ECE73-493D-3D58-18D5-7A412226344F}"/>
              </a:ext>
            </a:extLst>
          </p:cNvPr>
          <p:cNvGrpSpPr/>
          <p:nvPr/>
        </p:nvGrpSpPr>
        <p:grpSpPr>
          <a:xfrm>
            <a:off x="0" y="133740"/>
            <a:ext cx="8618806" cy="686631"/>
            <a:chOff x="0" y="133740"/>
            <a:chExt cx="8618806" cy="686631"/>
          </a:xfrm>
        </p:grpSpPr>
        <p:sp>
          <p:nvSpPr>
            <p:cNvPr id="6" name="CasellaDiTesto 5">
              <a:extLst>
                <a:ext uri="{FF2B5EF4-FFF2-40B4-BE49-F238E27FC236}">
                  <a16:creationId xmlns:a16="http://schemas.microsoft.com/office/drawing/2014/main" id="{F93F335D-EE9D-3809-F34D-F4233354E51B}"/>
                </a:ext>
              </a:extLst>
            </p:cNvPr>
            <p:cNvSpPr txBox="1"/>
            <p:nvPr/>
          </p:nvSpPr>
          <p:spPr>
            <a:xfrm>
              <a:off x="313181" y="133740"/>
              <a:ext cx="4921751" cy="461665"/>
            </a:xfrm>
            <a:prstGeom prst="rect">
              <a:avLst/>
            </a:prstGeom>
            <a:noFill/>
          </p:spPr>
          <p:txBody>
            <a:bodyPr wrap="square" lIns="91440" tIns="45720" rIns="91440" bIns="45720" rtlCol="0" anchor="t">
              <a:spAutoFit/>
            </a:bodyPr>
            <a:lstStyle/>
            <a:p>
              <a:pPr marR="0" lvl="0" indent="0" defTabSz="1219170" fontAlgn="auto">
                <a:lnSpc>
                  <a:spcPct val="100000"/>
                </a:lnSpc>
                <a:spcBef>
                  <a:spcPts val="0"/>
                </a:spcBef>
                <a:spcAft>
                  <a:spcPts val="0"/>
                </a:spcAft>
                <a:buClr>
                  <a:srgbClr val="000000"/>
                </a:buClr>
                <a:buSzPts val="2400"/>
                <a:buFontTx/>
                <a:buNone/>
                <a:tabLst/>
                <a:defRPr/>
              </a:pPr>
              <a:r>
                <a:rPr lang="it-IT" sz="2400" b="1" kern="0" dirty="0">
                  <a:solidFill>
                    <a:srgbClr val="2195CE"/>
                  </a:solidFill>
                  <a:latin typeface="Aptos (corpo)"/>
                  <a:sym typeface="Titillium Web"/>
                </a:rPr>
                <a:t>I termini del RENTRI</a:t>
              </a:r>
            </a:p>
          </p:txBody>
        </p:sp>
        <p:cxnSp>
          <p:nvCxnSpPr>
            <p:cNvPr id="7" name="Connettore diritto 6">
              <a:extLst>
                <a:ext uri="{FF2B5EF4-FFF2-40B4-BE49-F238E27FC236}">
                  <a16:creationId xmlns:a16="http://schemas.microsoft.com/office/drawing/2014/main" id="{80B0462A-2D2C-4861-506E-B0521B7C993F}"/>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8" name="Google Shape;111;p6">
            <a:extLst>
              <a:ext uri="{FF2B5EF4-FFF2-40B4-BE49-F238E27FC236}">
                <a16:creationId xmlns:a16="http://schemas.microsoft.com/office/drawing/2014/main" id="{9260A32C-EDB2-81F3-0FB9-6E247E6F3EF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Tree>
    <p:extLst>
      <p:ext uri="{BB962C8B-B14F-4D97-AF65-F5344CB8AC3E}">
        <p14:creationId xmlns:p14="http://schemas.microsoft.com/office/powerpoint/2010/main" val="309336511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BB3E6B70-0AA7-2F55-276A-60D4A1919A8B}"/>
              </a:ext>
            </a:extLst>
          </p:cNvPr>
          <p:cNvPicPr>
            <a:picLocks noChangeAspect="1"/>
          </p:cNvPicPr>
          <p:nvPr/>
        </p:nvPicPr>
        <p:blipFill>
          <a:blip r:embed="rId3"/>
          <a:stretch>
            <a:fillRect/>
          </a:stretch>
        </p:blipFill>
        <p:spPr>
          <a:xfrm>
            <a:off x="316800" y="1159200"/>
            <a:ext cx="11562015" cy="3856713"/>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50</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1" y="191612"/>
            <a:ext cx="10158761"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79" y="191612"/>
              <a:ext cx="82175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2195CE"/>
                  </a:solidFill>
                  <a:effectLst/>
                  <a:uLnTx/>
                  <a:uFillTx/>
                  <a:latin typeface="Aptos" panose="02110004020202020204"/>
                  <a:ea typeface="+mn-ea"/>
                  <a:cs typeface="+mn-cs"/>
                </a:rPr>
                <a:t>Controlli formali automatici con segnalazioni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14" name="Rettangolo con angoli arrotondati 13">
            <a:extLst>
              <a:ext uri="{FF2B5EF4-FFF2-40B4-BE49-F238E27FC236}">
                <a16:creationId xmlns:a16="http://schemas.microsoft.com/office/drawing/2014/main" id="{25BECDDF-7DC9-C651-E91C-709DF03CAA94}"/>
              </a:ext>
            </a:extLst>
          </p:cNvPr>
          <p:cNvSpPr/>
          <p:nvPr/>
        </p:nvSpPr>
        <p:spPr>
          <a:xfrm>
            <a:off x="369135" y="3316117"/>
            <a:ext cx="4682367" cy="820873"/>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ttangolo con angoli arrotondati 6">
            <a:extLst>
              <a:ext uri="{FF2B5EF4-FFF2-40B4-BE49-F238E27FC236}">
                <a16:creationId xmlns:a16="http://schemas.microsoft.com/office/drawing/2014/main" id="{EB94827E-6A8C-9F2D-CCB9-7FE72AECE67A}"/>
              </a:ext>
            </a:extLst>
          </p:cNvPr>
          <p:cNvSpPr/>
          <p:nvPr/>
        </p:nvSpPr>
        <p:spPr>
          <a:xfrm>
            <a:off x="10683925" y="4633506"/>
            <a:ext cx="864000" cy="32400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Elemento grafico 7" descr="Dorso della mano con indice che punta verso destra con riempimento a tinta unita">
            <a:extLst>
              <a:ext uri="{FF2B5EF4-FFF2-40B4-BE49-F238E27FC236}">
                <a16:creationId xmlns:a16="http://schemas.microsoft.com/office/drawing/2014/main" id="{726B6972-418B-8C65-EEC4-55D589EE1BB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45549" y="4485572"/>
            <a:ext cx="598613" cy="666932"/>
          </a:xfrm>
          <a:prstGeom prst="rect">
            <a:avLst/>
          </a:prstGeom>
        </p:spPr>
      </p:pic>
      <p:grpSp>
        <p:nvGrpSpPr>
          <p:cNvPr id="6" name="Gruppo 5">
            <a:extLst>
              <a:ext uri="{FF2B5EF4-FFF2-40B4-BE49-F238E27FC236}">
                <a16:creationId xmlns:a16="http://schemas.microsoft.com/office/drawing/2014/main" id="{D68ECB4C-307E-1527-F3EA-7525BF562FC0}"/>
              </a:ext>
            </a:extLst>
          </p:cNvPr>
          <p:cNvGrpSpPr/>
          <p:nvPr/>
        </p:nvGrpSpPr>
        <p:grpSpPr>
          <a:xfrm>
            <a:off x="4247535" y="5648436"/>
            <a:ext cx="3691982" cy="831587"/>
            <a:chOff x="4247535" y="5648436"/>
            <a:chExt cx="3691982" cy="831587"/>
          </a:xfrm>
        </p:grpSpPr>
        <p:sp>
          <p:nvSpPr>
            <p:cNvPr id="9" name="Rettangolo 8">
              <a:extLst>
                <a:ext uri="{FF2B5EF4-FFF2-40B4-BE49-F238E27FC236}">
                  <a16:creationId xmlns:a16="http://schemas.microsoft.com/office/drawing/2014/main" id="{65B10F64-B146-E806-7B6D-322533A3FAE2}"/>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CasellaDiTesto 9">
              <a:extLst>
                <a:ext uri="{FF2B5EF4-FFF2-40B4-BE49-F238E27FC236}">
                  <a16:creationId xmlns:a16="http://schemas.microsoft.com/office/drawing/2014/main" id="{D4E2E49F-CE4C-C88F-960B-09B989DA7AE5}"/>
                </a:ext>
              </a:extLst>
            </p:cNvPr>
            <p:cNvSpPr txBox="1"/>
            <p:nvPr/>
          </p:nvSpPr>
          <p:spPr>
            <a:xfrm>
              <a:off x="4323721" y="5649026"/>
              <a:ext cx="361579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Se la fase di controlli rileva solo segnalazioni l’utente clicca su </a:t>
              </a:r>
              <a:r>
                <a:rPr kumimoji="0" lang="it-IT" sz="1600" b="0" i="1" u="none" strike="noStrike" kern="1200" cap="none" spc="0" normalizeH="0" baseline="0" noProof="0" dirty="0">
                  <a:ln>
                    <a:noFill/>
                  </a:ln>
                  <a:solidFill>
                    <a:prstClr val="white"/>
                  </a:solidFill>
                  <a:effectLst/>
                  <a:uLnTx/>
                  <a:uFillTx/>
                  <a:latin typeface="Aptos" panose="02110004020202020204"/>
                  <a:ea typeface="+mn-ea"/>
                  <a:cs typeface="+mn-cs"/>
                </a:rPr>
                <a:t>Avanti</a:t>
              </a: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 per passare alla fase successiva</a:t>
              </a:r>
            </a:p>
          </p:txBody>
        </p:sp>
      </p:grpSp>
    </p:spTree>
    <p:extLst>
      <p:ext uri="{BB962C8B-B14F-4D97-AF65-F5344CB8AC3E}">
        <p14:creationId xmlns:p14="http://schemas.microsoft.com/office/powerpoint/2010/main" val="378072293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3CE4CE7E-7411-93F4-3042-683250444B71}"/>
              </a:ext>
            </a:extLst>
          </p:cNvPr>
          <p:cNvPicPr>
            <a:picLocks noChangeAspect="1"/>
          </p:cNvPicPr>
          <p:nvPr/>
        </p:nvPicPr>
        <p:blipFill>
          <a:blip r:embed="rId3"/>
          <a:stretch>
            <a:fillRect/>
          </a:stretch>
        </p:blipFill>
        <p:spPr>
          <a:xfrm>
            <a:off x="316800" y="1188000"/>
            <a:ext cx="11664000" cy="3885274"/>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51</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1" y="191612"/>
            <a:ext cx="10158761" cy="628759"/>
            <a:chOff x="0" y="191612"/>
            <a:chExt cx="8618806" cy="628759"/>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79" y="191612"/>
              <a:ext cx="8217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Stampa</a:t>
              </a: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5" name="Rettangolo con angoli arrotondati 4">
            <a:extLst>
              <a:ext uri="{FF2B5EF4-FFF2-40B4-BE49-F238E27FC236}">
                <a16:creationId xmlns:a16="http://schemas.microsoft.com/office/drawing/2014/main" id="{DB917782-4204-5A5D-9BBD-E8FB99F03719}"/>
              </a:ext>
            </a:extLst>
          </p:cNvPr>
          <p:cNvSpPr/>
          <p:nvPr/>
        </p:nvSpPr>
        <p:spPr>
          <a:xfrm>
            <a:off x="5274526" y="3176578"/>
            <a:ext cx="1795347" cy="50400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Elemento grafico 6" descr="Dorso della mano con indice che punta verso destra con riempimento a tinta unita">
            <a:extLst>
              <a:ext uri="{FF2B5EF4-FFF2-40B4-BE49-F238E27FC236}">
                <a16:creationId xmlns:a16="http://schemas.microsoft.com/office/drawing/2014/main" id="{5797E857-7ABC-677D-32B2-21DE2EE3080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48661" y="3129593"/>
            <a:ext cx="634990" cy="666932"/>
          </a:xfrm>
          <a:prstGeom prst="rect">
            <a:avLst/>
          </a:prstGeom>
        </p:spPr>
      </p:pic>
      <p:sp>
        <p:nvSpPr>
          <p:cNvPr id="18" name="Rettangolo con angoli arrotondati 17">
            <a:extLst>
              <a:ext uri="{FF2B5EF4-FFF2-40B4-BE49-F238E27FC236}">
                <a16:creationId xmlns:a16="http://schemas.microsoft.com/office/drawing/2014/main" id="{21C36C00-1226-3AB4-9920-B03E9F98AAC9}"/>
              </a:ext>
            </a:extLst>
          </p:cNvPr>
          <p:cNvSpPr/>
          <p:nvPr/>
        </p:nvSpPr>
        <p:spPr>
          <a:xfrm>
            <a:off x="10770266" y="4603286"/>
            <a:ext cx="892145" cy="417301"/>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9" name="Elemento grafico 18" descr="Dorso della mano con indice che punta verso destra con riempimento a tinta unita">
            <a:extLst>
              <a:ext uri="{FF2B5EF4-FFF2-40B4-BE49-F238E27FC236}">
                <a16:creationId xmlns:a16="http://schemas.microsoft.com/office/drawing/2014/main" id="{E98E740C-B089-62F2-E4CA-4436AD4A57D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72362" y="4477542"/>
            <a:ext cx="681796" cy="666932"/>
          </a:xfrm>
          <a:prstGeom prst="rect">
            <a:avLst/>
          </a:prstGeom>
        </p:spPr>
      </p:pic>
      <p:sp>
        <p:nvSpPr>
          <p:cNvPr id="24" name="Rettangolo con angoli arrotondati 23">
            <a:extLst>
              <a:ext uri="{FF2B5EF4-FFF2-40B4-BE49-F238E27FC236}">
                <a16:creationId xmlns:a16="http://schemas.microsoft.com/office/drawing/2014/main" id="{DE387098-117A-2BDB-DA7E-63886BC4B1B0}"/>
              </a:ext>
            </a:extLst>
          </p:cNvPr>
          <p:cNvSpPr/>
          <p:nvPr/>
        </p:nvSpPr>
        <p:spPr>
          <a:xfrm>
            <a:off x="2921805" y="4582624"/>
            <a:ext cx="1074862" cy="428124"/>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5" name="Elemento grafico 24" descr="Dorso della mano con indice che punta verso destra con riempimento a tinta unita">
            <a:extLst>
              <a:ext uri="{FF2B5EF4-FFF2-40B4-BE49-F238E27FC236}">
                <a16:creationId xmlns:a16="http://schemas.microsoft.com/office/drawing/2014/main" id="{D1B24C50-B55F-7816-6035-3D9F33FDEFD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4126780" y="4477542"/>
            <a:ext cx="700305" cy="684000"/>
          </a:xfrm>
          <a:prstGeom prst="rect">
            <a:avLst/>
          </a:prstGeom>
        </p:spPr>
      </p:pic>
      <p:sp>
        <p:nvSpPr>
          <p:cNvPr id="26" name="CasellaDiTesto 25">
            <a:extLst>
              <a:ext uri="{FF2B5EF4-FFF2-40B4-BE49-F238E27FC236}">
                <a16:creationId xmlns:a16="http://schemas.microsoft.com/office/drawing/2014/main" id="{E1DC4879-33AC-ECE0-7249-EF3ADC88F16F}"/>
              </a:ext>
            </a:extLst>
          </p:cNvPr>
          <p:cNvSpPr txBox="1"/>
          <p:nvPr/>
        </p:nvSpPr>
        <p:spPr>
          <a:xfrm>
            <a:off x="5629853" y="4582624"/>
            <a:ext cx="3080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3</a:t>
            </a:r>
          </a:p>
        </p:txBody>
      </p:sp>
      <p:sp>
        <p:nvSpPr>
          <p:cNvPr id="9" name="Rettangolo 8">
            <a:extLst>
              <a:ext uri="{FF2B5EF4-FFF2-40B4-BE49-F238E27FC236}">
                <a16:creationId xmlns:a16="http://schemas.microsoft.com/office/drawing/2014/main" id="{522A4E42-DC20-35CA-028B-7D31609A12BA}"/>
              </a:ext>
            </a:extLst>
          </p:cNvPr>
          <p:cNvSpPr/>
          <p:nvPr/>
        </p:nvSpPr>
        <p:spPr>
          <a:xfrm>
            <a:off x="497601" y="5746121"/>
            <a:ext cx="3236916" cy="86087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Clicca su </a:t>
            </a: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Bozza PDF della pratica </a:t>
            </a: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per consultare la bozza</a:t>
            </a:r>
          </a:p>
        </p:txBody>
      </p:sp>
      <p:sp>
        <p:nvSpPr>
          <p:cNvPr id="10" name="Rettangolo 9">
            <a:extLst>
              <a:ext uri="{FF2B5EF4-FFF2-40B4-BE49-F238E27FC236}">
                <a16:creationId xmlns:a16="http://schemas.microsoft.com/office/drawing/2014/main" id="{A6CD23F9-7EE6-6B25-453F-B629C0C7E884}"/>
              </a:ext>
            </a:extLst>
          </p:cNvPr>
          <p:cNvSpPr/>
          <p:nvPr/>
        </p:nvSpPr>
        <p:spPr>
          <a:xfrm>
            <a:off x="8458110" y="5754291"/>
            <a:ext cx="3204301" cy="86087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Clicca su </a:t>
            </a: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Avanti </a:t>
            </a: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se non vi sono informazioni da correggere</a:t>
            </a:r>
          </a:p>
        </p:txBody>
      </p:sp>
      <p:sp>
        <p:nvSpPr>
          <p:cNvPr id="14" name="Rettangolo 13">
            <a:extLst>
              <a:ext uri="{FF2B5EF4-FFF2-40B4-BE49-F238E27FC236}">
                <a16:creationId xmlns:a16="http://schemas.microsoft.com/office/drawing/2014/main" id="{8AE8411D-A510-84B4-800E-7E96640BEE85}"/>
              </a:ext>
            </a:extLst>
          </p:cNvPr>
          <p:cNvSpPr/>
          <p:nvPr/>
        </p:nvSpPr>
        <p:spPr>
          <a:xfrm>
            <a:off x="4494163" y="5746121"/>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Clicca su </a:t>
            </a: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Indietro </a:t>
            </a: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se vi sono informazioni da correggere</a:t>
            </a:r>
          </a:p>
        </p:txBody>
      </p:sp>
      <p:sp>
        <p:nvSpPr>
          <p:cNvPr id="15" name="Ovale 14">
            <a:extLst>
              <a:ext uri="{FF2B5EF4-FFF2-40B4-BE49-F238E27FC236}">
                <a16:creationId xmlns:a16="http://schemas.microsoft.com/office/drawing/2014/main" id="{D5B9BE85-6368-6AA8-11F6-D6089D334555}"/>
              </a:ext>
            </a:extLst>
          </p:cNvPr>
          <p:cNvSpPr/>
          <p:nvPr/>
        </p:nvSpPr>
        <p:spPr>
          <a:xfrm>
            <a:off x="369135" y="5574291"/>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1</a:t>
            </a:r>
          </a:p>
        </p:txBody>
      </p:sp>
      <p:sp>
        <p:nvSpPr>
          <p:cNvPr id="17" name="Ovale 16">
            <a:extLst>
              <a:ext uri="{FF2B5EF4-FFF2-40B4-BE49-F238E27FC236}">
                <a16:creationId xmlns:a16="http://schemas.microsoft.com/office/drawing/2014/main" id="{C528165B-B327-C0B2-92C0-81511D818632}"/>
              </a:ext>
            </a:extLst>
          </p:cNvPr>
          <p:cNvSpPr/>
          <p:nvPr/>
        </p:nvSpPr>
        <p:spPr>
          <a:xfrm>
            <a:off x="4314163" y="5539431"/>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30" name="Ovale 29">
            <a:extLst>
              <a:ext uri="{FF2B5EF4-FFF2-40B4-BE49-F238E27FC236}">
                <a16:creationId xmlns:a16="http://schemas.microsoft.com/office/drawing/2014/main" id="{70C3D19D-5387-8A27-8D55-0F95719A64FA}"/>
              </a:ext>
            </a:extLst>
          </p:cNvPr>
          <p:cNvSpPr/>
          <p:nvPr/>
        </p:nvSpPr>
        <p:spPr>
          <a:xfrm>
            <a:off x="8278110" y="5539431"/>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3</a:t>
            </a:r>
          </a:p>
        </p:txBody>
      </p:sp>
      <p:sp>
        <p:nvSpPr>
          <p:cNvPr id="8" name="Ovale 7">
            <a:extLst>
              <a:ext uri="{FF2B5EF4-FFF2-40B4-BE49-F238E27FC236}">
                <a16:creationId xmlns:a16="http://schemas.microsoft.com/office/drawing/2014/main" id="{B306F1F4-0B60-5D83-FE8C-78A4DBB2958B}"/>
              </a:ext>
            </a:extLst>
          </p:cNvPr>
          <p:cNvSpPr/>
          <p:nvPr/>
        </p:nvSpPr>
        <p:spPr>
          <a:xfrm>
            <a:off x="2741805" y="4423286"/>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20" name="Ovale 19">
            <a:extLst>
              <a:ext uri="{FF2B5EF4-FFF2-40B4-BE49-F238E27FC236}">
                <a16:creationId xmlns:a16="http://schemas.microsoft.com/office/drawing/2014/main" id="{5E3EA21B-33DC-ACA5-192A-7BEB1B1BEAFC}"/>
              </a:ext>
            </a:extLst>
          </p:cNvPr>
          <p:cNvSpPr/>
          <p:nvPr/>
        </p:nvSpPr>
        <p:spPr>
          <a:xfrm>
            <a:off x="5092776" y="3006844"/>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1</a:t>
            </a:r>
          </a:p>
        </p:txBody>
      </p:sp>
      <p:sp>
        <p:nvSpPr>
          <p:cNvPr id="21" name="Ovale 20">
            <a:extLst>
              <a:ext uri="{FF2B5EF4-FFF2-40B4-BE49-F238E27FC236}">
                <a16:creationId xmlns:a16="http://schemas.microsoft.com/office/drawing/2014/main" id="{A7A20AB9-32C9-231B-4519-5F13D2D5AD5E}"/>
              </a:ext>
            </a:extLst>
          </p:cNvPr>
          <p:cNvSpPr/>
          <p:nvPr/>
        </p:nvSpPr>
        <p:spPr>
          <a:xfrm>
            <a:off x="10590266" y="4402624"/>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3</a:t>
            </a:r>
          </a:p>
        </p:txBody>
      </p:sp>
    </p:spTree>
    <p:extLst>
      <p:ext uri="{BB962C8B-B14F-4D97-AF65-F5344CB8AC3E}">
        <p14:creationId xmlns:p14="http://schemas.microsoft.com/office/powerpoint/2010/main" val="409616706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24" grpId="0" animBg="1"/>
      <p:bldP spid="9" grpId="0" animBg="1"/>
      <p:bldP spid="10" grpId="0" animBg="1"/>
      <p:bldP spid="14" grpId="0" animBg="1"/>
      <p:bldP spid="15" grpId="0" animBg="1"/>
      <p:bldP spid="17" grpId="0" animBg="1"/>
      <p:bldP spid="30" grpId="0" animBg="1"/>
      <p:bldP spid="8" grpId="0" animBg="1"/>
      <p:bldP spid="20"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0F752263-D81F-53BF-234A-DA38751A3D0D}"/>
              </a:ext>
            </a:extLst>
          </p:cNvPr>
          <p:cNvPicPr>
            <a:picLocks noChangeAspect="1"/>
          </p:cNvPicPr>
          <p:nvPr/>
        </p:nvPicPr>
        <p:blipFill>
          <a:blip r:embed="rId3"/>
          <a:stretch>
            <a:fillRect/>
          </a:stretch>
        </p:blipFill>
        <p:spPr>
          <a:xfrm>
            <a:off x="256477" y="1293050"/>
            <a:ext cx="11737836" cy="4112767"/>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52</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1" y="191612"/>
            <a:ext cx="10158761" cy="628759"/>
            <a:chOff x="0" y="191612"/>
            <a:chExt cx="8618806" cy="628759"/>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79" y="191612"/>
              <a:ext cx="8217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2195CE"/>
                  </a:solidFill>
                  <a:effectLst/>
                  <a:uLnTx/>
                  <a:uFillTx/>
                  <a:latin typeface="Aptos" panose="02110004020202020204"/>
                  <a:ea typeface="+mn-ea"/>
                  <a:cs typeface="+mn-cs"/>
                </a:rPr>
                <a:t>Versamento diritti di segreteria e contributi annuali</a:t>
              </a: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5" name="Rettangolo con angoli arrotondati 4">
            <a:extLst>
              <a:ext uri="{FF2B5EF4-FFF2-40B4-BE49-F238E27FC236}">
                <a16:creationId xmlns:a16="http://schemas.microsoft.com/office/drawing/2014/main" id="{DB917782-4204-5A5D-9BBD-E8FB99F03719}"/>
              </a:ext>
            </a:extLst>
          </p:cNvPr>
          <p:cNvSpPr/>
          <p:nvPr/>
        </p:nvSpPr>
        <p:spPr>
          <a:xfrm>
            <a:off x="666037" y="1753807"/>
            <a:ext cx="4240500" cy="1033998"/>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uppo 1">
            <a:extLst>
              <a:ext uri="{FF2B5EF4-FFF2-40B4-BE49-F238E27FC236}">
                <a16:creationId xmlns:a16="http://schemas.microsoft.com/office/drawing/2014/main" id="{CB1980C5-5769-EB85-6CBB-236858C14CDA}"/>
              </a:ext>
            </a:extLst>
          </p:cNvPr>
          <p:cNvGrpSpPr/>
          <p:nvPr/>
        </p:nvGrpSpPr>
        <p:grpSpPr>
          <a:xfrm>
            <a:off x="4153531" y="5534649"/>
            <a:ext cx="3943728" cy="1112157"/>
            <a:chOff x="4217501" y="5648436"/>
            <a:chExt cx="3752050" cy="851975"/>
          </a:xfrm>
        </p:grpSpPr>
        <p:sp>
          <p:nvSpPr>
            <p:cNvPr id="3" name="Rettangolo 2">
              <a:extLst>
                <a:ext uri="{FF2B5EF4-FFF2-40B4-BE49-F238E27FC236}">
                  <a16:creationId xmlns:a16="http://schemas.microsoft.com/office/drawing/2014/main" id="{7D23836D-164F-B693-8D94-692ADB9781DC}"/>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CasellaDiTesto 5">
              <a:extLst>
                <a:ext uri="{FF2B5EF4-FFF2-40B4-BE49-F238E27FC236}">
                  <a16:creationId xmlns:a16="http://schemas.microsoft.com/office/drawing/2014/main" id="{8189CE5F-D0B4-AB10-98CD-467C5DFFAE2C}"/>
                </a:ext>
              </a:extLst>
            </p:cNvPr>
            <p:cNvSpPr txBox="1"/>
            <p:nvPr/>
          </p:nvSpPr>
          <p:spPr>
            <a:xfrm>
              <a:off x="4217501" y="5675201"/>
              <a:ext cx="3752050" cy="8252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Procedi al versamento dei diritti di segreteria e dei contributi annuali. Gli importi sono calcolati in automatico in base ai dati inseriti</a:t>
              </a:r>
            </a:p>
          </p:txBody>
        </p:sp>
      </p:grpSp>
    </p:spTree>
    <p:extLst>
      <p:ext uri="{BB962C8B-B14F-4D97-AF65-F5344CB8AC3E}">
        <p14:creationId xmlns:p14="http://schemas.microsoft.com/office/powerpoint/2010/main" val="395689784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0B5090E9-F531-B4F2-EB68-38E0D15F42AC}"/>
              </a:ext>
            </a:extLst>
          </p:cNvPr>
          <p:cNvPicPr>
            <a:picLocks noChangeAspect="1"/>
          </p:cNvPicPr>
          <p:nvPr/>
        </p:nvPicPr>
        <p:blipFill>
          <a:blip r:embed="rId3"/>
          <a:stretch>
            <a:fillRect/>
          </a:stretch>
        </p:blipFill>
        <p:spPr>
          <a:xfrm>
            <a:off x="252000" y="1296000"/>
            <a:ext cx="11746800" cy="3970201"/>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53</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1" y="191612"/>
            <a:ext cx="10158761" cy="628759"/>
            <a:chOff x="0" y="191612"/>
            <a:chExt cx="8618806" cy="628759"/>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79" y="191612"/>
              <a:ext cx="8217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2195CE"/>
                  </a:solidFill>
                  <a:effectLst/>
                  <a:uLnTx/>
                  <a:uFillTx/>
                  <a:latin typeface="Aptos" panose="02110004020202020204"/>
                  <a:ea typeface="+mn-ea"/>
                  <a:cs typeface="+mn-cs"/>
                </a:rPr>
                <a:t>Pagamento attraverso </a:t>
              </a:r>
              <a:r>
                <a:rPr kumimoji="0" lang="it-IT" sz="2400" b="1" i="0" u="none" strike="noStrike" kern="1200" cap="none" spc="0" normalizeH="0" baseline="0" noProof="0" err="1">
                  <a:ln>
                    <a:noFill/>
                  </a:ln>
                  <a:solidFill>
                    <a:srgbClr val="2195CE"/>
                  </a:solidFill>
                  <a:effectLst/>
                  <a:uLnTx/>
                  <a:uFillTx/>
                  <a:latin typeface="Aptos" panose="02110004020202020204"/>
                  <a:ea typeface="+mn-ea"/>
                  <a:cs typeface="+mn-cs"/>
                </a:rPr>
                <a:t>PagoPA</a:t>
              </a:r>
              <a:endParaRPr kumimoji="0" lang="it-IT" sz="2400" b="1" i="0" u="none" strike="noStrike" kern="1200" cap="none" spc="0" normalizeH="0" baseline="0" noProof="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5" name="Rettangolo con angoli arrotondati 4">
            <a:extLst>
              <a:ext uri="{FF2B5EF4-FFF2-40B4-BE49-F238E27FC236}">
                <a16:creationId xmlns:a16="http://schemas.microsoft.com/office/drawing/2014/main" id="{DB917782-4204-5A5D-9BBD-E8FB99F03719}"/>
              </a:ext>
            </a:extLst>
          </p:cNvPr>
          <p:cNvSpPr/>
          <p:nvPr/>
        </p:nvSpPr>
        <p:spPr>
          <a:xfrm>
            <a:off x="2561745" y="3608900"/>
            <a:ext cx="7764284" cy="1320754"/>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CasellaDiTesto 25">
            <a:extLst>
              <a:ext uri="{FF2B5EF4-FFF2-40B4-BE49-F238E27FC236}">
                <a16:creationId xmlns:a16="http://schemas.microsoft.com/office/drawing/2014/main" id="{E1DC4879-33AC-ECE0-7249-EF3ADC88F16F}"/>
              </a:ext>
            </a:extLst>
          </p:cNvPr>
          <p:cNvSpPr txBox="1"/>
          <p:nvPr/>
        </p:nvSpPr>
        <p:spPr>
          <a:xfrm>
            <a:off x="5629853" y="4582624"/>
            <a:ext cx="3080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3</a:t>
            </a:r>
          </a:p>
        </p:txBody>
      </p:sp>
      <p:grpSp>
        <p:nvGrpSpPr>
          <p:cNvPr id="2" name="Gruppo 1">
            <a:extLst>
              <a:ext uri="{FF2B5EF4-FFF2-40B4-BE49-F238E27FC236}">
                <a16:creationId xmlns:a16="http://schemas.microsoft.com/office/drawing/2014/main" id="{3F1A2712-8497-C47B-02B7-14CDA5E1B33A}"/>
              </a:ext>
            </a:extLst>
          </p:cNvPr>
          <p:cNvGrpSpPr/>
          <p:nvPr/>
        </p:nvGrpSpPr>
        <p:grpSpPr>
          <a:xfrm>
            <a:off x="4153536" y="5481550"/>
            <a:ext cx="3943728" cy="1112157"/>
            <a:chOff x="4217501" y="5648436"/>
            <a:chExt cx="3752050" cy="851975"/>
          </a:xfrm>
        </p:grpSpPr>
        <p:sp>
          <p:nvSpPr>
            <p:cNvPr id="4" name="Rettangolo 3">
              <a:extLst>
                <a:ext uri="{FF2B5EF4-FFF2-40B4-BE49-F238E27FC236}">
                  <a16:creationId xmlns:a16="http://schemas.microsoft.com/office/drawing/2014/main" id="{DDE17DF3-207F-52BB-4E7A-EE18817E51C8}"/>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CasellaDiTesto 5">
              <a:extLst>
                <a:ext uri="{FF2B5EF4-FFF2-40B4-BE49-F238E27FC236}">
                  <a16:creationId xmlns:a16="http://schemas.microsoft.com/office/drawing/2014/main" id="{5F0AD6CB-3DC9-A653-95E7-0C3963B8AFA3}"/>
                </a:ext>
              </a:extLst>
            </p:cNvPr>
            <p:cNvSpPr txBox="1"/>
            <p:nvPr/>
          </p:nvSpPr>
          <p:spPr>
            <a:xfrm>
              <a:off x="4217501" y="5675201"/>
              <a:ext cx="3752050" cy="8252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Versa il contributo annuale e il diritto di segreteria esclusivamente tramite la piattaforma </a:t>
              </a:r>
              <a:r>
                <a:rPr kumimoji="0" lang="it-IT" sz="1600" b="0" i="0" u="none" strike="noStrike" kern="1200" cap="none" spc="0" normalizeH="0" baseline="0" noProof="0" dirty="0" err="1">
                  <a:ln>
                    <a:noFill/>
                  </a:ln>
                  <a:solidFill>
                    <a:prstClr val="white"/>
                  </a:solidFill>
                  <a:effectLst/>
                  <a:uLnTx/>
                  <a:uFillTx/>
                  <a:latin typeface="Aptos" panose="02110004020202020204"/>
                  <a:ea typeface="+mn-ea"/>
                  <a:cs typeface="+mn-cs"/>
                </a:rPr>
                <a:t>PagoPA</a:t>
              </a: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 online o con avviso di pagamento</a:t>
              </a:r>
            </a:p>
          </p:txBody>
        </p:sp>
      </p:grpSp>
    </p:spTree>
    <p:extLst>
      <p:ext uri="{BB962C8B-B14F-4D97-AF65-F5344CB8AC3E}">
        <p14:creationId xmlns:p14="http://schemas.microsoft.com/office/powerpoint/2010/main" val="328201683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2A10D379-7AB4-5433-58C0-59040944C07C}"/>
              </a:ext>
            </a:extLst>
          </p:cNvPr>
          <p:cNvPicPr>
            <a:picLocks noChangeAspect="1"/>
          </p:cNvPicPr>
          <p:nvPr/>
        </p:nvPicPr>
        <p:blipFill>
          <a:blip r:embed="rId3"/>
          <a:stretch>
            <a:fillRect/>
          </a:stretch>
        </p:blipFill>
        <p:spPr>
          <a:xfrm>
            <a:off x="621800" y="1292911"/>
            <a:ext cx="10948400" cy="3836948"/>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54</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1" y="191612"/>
            <a:ext cx="10158761" cy="628759"/>
            <a:chOff x="0" y="191612"/>
            <a:chExt cx="8618806" cy="628759"/>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79" y="191612"/>
              <a:ext cx="8217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Ricevuta di pagamento</a:t>
              </a: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26" name="CasellaDiTesto 25">
            <a:extLst>
              <a:ext uri="{FF2B5EF4-FFF2-40B4-BE49-F238E27FC236}">
                <a16:creationId xmlns:a16="http://schemas.microsoft.com/office/drawing/2014/main" id="{E1DC4879-33AC-ECE0-7249-EF3ADC88F16F}"/>
              </a:ext>
            </a:extLst>
          </p:cNvPr>
          <p:cNvSpPr txBox="1"/>
          <p:nvPr/>
        </p:nvSpPr>
        <p:spPr>
          <a:xfrm>
            <a:off x="5629853" y="4582624"/>
            <a:ext cx="3080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3</a:t>
            </a:r>
          </a:p>
        </p:txBody>
      </p:sp>
      <p:sp>
        <p:nvSpPr>
          <p:cNvPr id="15" name="CasellaDiTesto 14">
            <a:extLst>
              <a:ext uri="{FF2B5EF4-FFF2-40B4-BE49-F238E27FC236}">
                <a16:creationId xmlns:a16="http://schemas.microsoft.com/office/drawing/2014/main" id="{D928CC19-02BB-F04E-C458-A9B53D9E56DC}"/>
              </a:ext>
            </a:extLst>
          </p:cNvPr>
          <p:cNvSpPr txBox="1"/>
          <p:nvPr/>
        </p:nvSpPr>
        <p:spPr>
          <a:xfrm>
            <a:off x="5006895" y="3989700"/>
            <a:ext cx="724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5" name="Rettangolo con angoli arrotondati 4">
            <a:extLst>
              <a:ext uri="{FF2B5EF4-FFF2-40B4-BE49-F238E27FC236}">
                <a16:creationId xmlns:a16="http://schemas.microsoft.com/office/drawing/2014/main" id="{DB917782-4204-5A5D-9BBD-E8FB99F03719}"/>
              </a:ext>
            </a:extLst>
          </p:cNvPr>
          <p:cNvSpPr/>
          <p:nvPr/>
        </p:nvSpPr>
        <p:spPr>
          <a:xfrm>
            <a:off x="10357715" y="3403391"/>
            <a:ext cx="1015504" cy="586309"/>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Elemento grafico 5" descr="Dorso della mano con indice che punta verso destra con riempimento a tinta unita">
            <a:extLst>
              <a:ext uri="{FF2B5EF4-FFF2-40B4-BE49-F238E27FC236}">
                <a16:creationId xmlns:a16="http://schemas.microsoft.com/office/drawing/2014/main" id="{49E6F140-00CD-6DF8-D75F-88B5F3D7913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02576" y="4582624"/>
            <a:ext cx="649873" cy="666932"/>
          </a:xfrm>
          <a:prstGeom prst="rect">
            <a:avLst/>
          </a:prstGeom>
        </p:spPr>
      </p:pic>
      <p:sp>
        <p:nvSpPr>
          <p:cNvPr id="10" name="Rettangolo con angoli arrotondati 9">
            <a:extLst>
              <a:ext uri="{FF2B5EF4-FFF2-40B4-BE49-F238E27FC236}">
                <a16:creationId xmlns:a16="http://schemas.microsoft.com/office/drawing/2014/main" id="{725ABC87-91DA-40DB-ED42-6BC3434E0705}"/>
              </a:ext>
            </a:extLst>
          </p:cNvPr>
          <p:cNvSpPr/>
          <p:nvPr/>
        </p:nvSpPr>
        <p:spPr>
          <a:xfrm>
            <a:off x="10357715" y="4751340"/>
            <a:ext cx="1015504" cy="384788"/>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e 13">
            <a:extLst>
              <a:ext uri="{FF2B5EF4-FFF2-40B4-BE49-F238E27FC236}">
                <a16:creationId xmlns:a16="http://schemas.microsoft.com/office/drawing/2014/main" id="{795457BE-70F5-CF4B-C7CB-465852B1DB12}"/>
              </a:ext>
            </a:extLst>
          </p:cNvPr>
          <p:cNvSpPr/>
          <p:nvPr/>
        </p:nvSpPr>
        <p:spPr>
          <a:xfrm>
            <a:off x="10129781" y="3211385"/>
            <a:ext cx="378849"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4" name="Rettangolo 3">
            <a:extLst>
              <a:ext uri="{FF2B5EF4-FFF2-40B4-BE49-F238E27FC236}">
                <a16:creationId xmlns:a16="http://schemas.microsoft.com/office/drawing/2014/main" id="{471376BA-C770-2908-5530-79EC73C680E6}"/>
              </a:ext>
            </a:extLst>
          </p:cNvPr>
          <p:cNvSpPr/>
          <p:nvPr/>
        </p:nvSpPr>
        <p:spPr>
          <a:xfrm>
            <a:off x="1429487" y="5757400"/>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Scarica le ricevute di pagamento</a:t>
            </a:r>
          </a:p>
        </p:txBody>
      </p:sp>
      <p:sp>
        <p:nvSpPr>
          <p:cNvPr id="7" name="Ovale 6">
            <a:extLst>
              <a:ext uri="{FF2B5EF4-FFF2-40B4-BE49-F238E27FC236}">
                <a16:creationId xmlns:a16="http://schemas.microsoft.com/office/drawing/2014/main" id="{417537FE-E70A-97FB-7EBA-FA2D2620C748}"/>
              </a:ext>
            </a:extLst>
          </p:cNvPr>
          <p:cNvSpPr/>
          <p:nvPr/>
        </p:nvSpPr>
        <p:spPr>
          <a:xfrm>
            <a:off x="1249487" y="5573914"/>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9" name="Rettangolo 8">
            <a:extLst>
              <a:ext uri="{FF2B5EF4-FFF2-40B4-BE49-F238E27FC236}">
                <a16:creationId xmlns:a16="http://schemas.microsoft.com/office/drawing/2014/main" id="{37CC6A4B-2CC0-638F-D0A6-D77EAF4D3903}"/>
              </a:ext>
            </a:extLst>
          </p:cNvPr>
          <p:cNvSpPr/>
          <p:nvPr/>
        </p:nvSpPr>
        <p:spPr>
          <a:xfrm>
            <a:off x="7422113" y="5738890"/>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Clicca su </a:t>
            </a: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Avanti</a:t>
            </a:r>
            <a:endPar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Ovale 16">
            <a:extLst>
              <a:ext uri="{FF2B5EF4-FFF2-40B4-BE49-F238E27FC236}">
                <a16:creationId xmlns:a16="http://schemas.microsoft.com/office/drawing/2014/main" id="{8BAEBA9B-EA9E-0FCE-B4B8-D4617843E638}"/>
              </a:ext>
            </a:extLst>
          </p:cNvPr>
          <p:cNvSpPr/>
          <p:nvPr/>
        </p:nvSpPr>
        <p:spPr>
          <a:xfrm>
            <a:off x="7236446" y="5576453"/>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8" name="Ovale 7">
            <a:extLst>
              <a:ext uri="{FF2B5EF4-FFF2-40B4-BE49-F238E27FC236}">
                <a16:creationId xmlns:a16="http://schemas.microsoft.com/office/drawing/2014/main" id="{99058862-1330-5141-787B-7D4673EB13F3}"/>
              </a:ext>
            </a:extLst>
          </p:cNvPr>
          <p:cNvSpPr/>
          <p:nvPr/>
        </p:nvSpPr>
        <p:spPr>
          <a:xfrm>
            <a:off x="10177715" y="4517665"/>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Tree>
    <p:extLst>
      <p:ext uri="{BB962C8B-B14F-4D97-AF65-F5344CB8AC3E}">
        <p14:creationId xmlns:p14="http://schemas.microsoft.com/office/powerpoint/2010/main" val="136838558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4" grpId="0" animBg="1"/>
      <p:bldP spid="4" grpId="0" animBg="1"/>
      <p:bldP spid="7" grpId="0" animBg="1"/>
      <p:bldP spid="9" grpId="0" animBg="1"/>
      <p:bldP spid="1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BA7B9C81-383B-43FD-8331-0A61591B7002}"/>
              </a:ext>
            </a:extLst>
          </p:cNvPr>
          <p:cNvPicPr>
            <a:picLocks noChangeAspect="1"/>
          </p:cNvPicPr>
          <p:nvPr/>
        </p:nvPicPr>
        <p:blipFill>
          <a:blip r:embed="rId3"/>
          <a:stretch>
            <a:fillRect/>
          </a:stretch>
        </p:blipFill>
        <p:spPr>
          <a:xfrm>
            <a:off x="511220" y="1359252"/>
            <a:ext cx="11516991" cy="3712021"/>
          </a:xfrm>
          <a:prstGeom prst="rect">
            <a:avLst/>
          </a:prstGeom>
          <a:ln>
            <a:noFill/>
          </a:ln>
          <a:effectLst>
            <a:outerShdw blurRad="292100" dist="139700" dir="2700000" algn="tl" rotWithShape="0">
              <a:srgbClr val="333333">
                <a:alpha val="65000"/>
              </a:srgbClr>
            </a:outerShdw>
          </a:effectLst>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55</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1" y="191612"/>
            <a:ext cx="10158761" cy="628759"/>
            <a:chOff x="0" y="191612"/>
            <a:chExt cx="8618806" cy="628759"/>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79" y="191612"/>
              <a:ext cx="8217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2195CE"/>
                  </a:solidFill>
                  <a:effectLst/>
                  <a:uLnTx/>
                  <a:uFillTx/>
                  <a:latin typeface="Aptos" panose="02110004020202020204"/>
                  <a:ea typeface="+mn-ea"/>
                  <a:cs typeface="+mn-cs"/>
                </a:rPr>
                <a:t>Trasmissione</a:t>
              </a: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26" name="CasellaDiTesto 25">
            <a:extLst>
              <a:ext uri="{FF2B5EF4-FFF2-40B4-BE49-F238E27FC236}">
                <a16:creationId xmlns:a16="http://schemas.microsoft.com/office/drawing/2014/main" id="{E1DC4879-33AC-ECE0-7249-EF3ADC88F16F}"/>
              </a:ext>
            </a:extLst>
          </p:cNvPr>
          <p:cNvSpPr txBox="1"/>
          <p:nvPr/>
        </p:nvSpPr>
        <p:spPr>
          <a:xfrm>
            <a:off x="5629853" y="4582624"/>
            <a:ext cx="3080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3</a:t>
            </a:r>
          </a:p>
        </p:txBody>
      </p:sp>
      <p:pic>
        <p:nvPicPr>
          <p:cNvPr id="6" name="Elemento grafico 5" descr="Dorso della mano con indice che punta verso destra con riempimento a tinta unita">
            <a:extLst>
              <a:ext uri="{FF2B5EF4-FFF2-40B4-BE49-F238E27FC236}">
                <a16:creationId xmlns:a16="http://schemas.microsoft.com/office/drawing/2014/main" id="{49E6F140-00CD-6DF8-D75F-88B5F3D7913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80072" y="3042123"/>
            <a:ext cx="598613" cy="666932"/>
          </a:xfrm>
          <a:prstGeom prst="rect">
            <a:avLst/>
          </a:prstGeom>
        </p:spPr>
      </p:pic>
      <p:sp>
        <p:nvSpPr>
          <p:cNvPr id="10" name="Rettangolo con angoli arrotondati 9">
            <a:extLst>
              <a:ext uri="{FF2B5EF4-FFF2-40B4-BE49-F238E27FC236}">
                <a16:creationId xmlns:a16="http://schemas.microsoft.com/office/drawing/2014/main" id="{725ABC87-91DA-40DB-ED42-6BC3434E0705}"/>
              </a:ext>
            </a:extLst>
          </p:cNvPr>
          <p:cNvSpPr/>
          <p:nvPr/>
        </p:nvSpPr>
        <p:spPr>
          <a:xfrm>
            <a:off x="5455386" y="3137287"/>
            <a:ext cx="1603335" cy="50400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uppo 1">
            <a:extLst>
              <a:ext uri="{FF2B5EF4-FFF2-40B4-BE49-F238E27FC236}">
                <a16:creationId xmlns:a16="http://schemas.microsoft.com/office/drawing/2014/main" id="{AADA852A-2F37-0E08-6A86-A175CF6B9B41}"/>
              </a:ext>
            </a:extLst>
          </p:cNvPr>
          <p:cNvGrpSpPr/>
          <p:nvPr/>
        </p:nvGrpSpPr>
        <p:grpSpPr>
          <a:xfrm>
            <a:off x="4219034" y="5368153"/>
            <a:ext cx="3943728" cy="1085543"/>
            <a:chOff x="4217500" y="5648436"/>
            <a:chExt cx="3752050" cy="831587"/>
          </a:xfrm>
        </p:grpSpPr>
        <p:sp>
          <p:nvSpPr>
            <p:cNvPr id="3" name="Rettangolo 2">
              <a:extLst>
                <a:ext uri="{FF2B5EF4-FFF2-40B4-BE49-F238E27FC236}">
                  <a16:creationId xmlns:a16="http://schemas.microsoft.com/office/drawing/2014/main" id="{B2F40629-9280-5A72-EF91-9558DA2E3862}"/>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asellaDiTesto 4">
              <a:extLst>
                <a:ext uri="{FF2B5EF4-FFF2-40B4-BE49-F238E27FC236}">
                  <a16:creationId xmlns:a16="http://schemas.microsoft.com/office/drawing/2014/main" id="{ACC5820A-9BC2-C48C-0481-A632EC0CC944}"/>
                </a:ext>
              </a:extLst>
            </p:cNvPr>
            <p:cNvSpPr txBox="1"/>
            <p:nvPr/>
          </p:nvSpPr>
          <p:spPr>
            <a:xfrm>
              <a:off x="4217500" y="5840243"/>
              <a:ext cx="3752050" cy="4951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Clicca su </a:t>
              </a: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Trasmetti pratica </a:t>
              </a: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per trasmettere la pratica</a:t>
              </a:r>
            </a:p>
          </p:txBody>
        </p:sp>
      </p:grpSp>
    </p:spTree>
    <p:extLst>
      <p:ext uri="{BB962C8B-B14F-4D97-AF65-F5344CB8AC3E}">
        <p14:creationId xmlns:p14="http://schemas.microsoft.com/office/powerpoint/2010/main" val="317682645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56</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1" y="191612"/>
            <a:ext cx="10638264"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79" y="191612"/>
              <a:ext cx="82175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2195CE"/>
                  </a:solidFill>
                  <a:effectLst/>
                  <a:uLnTx/>
                  <a:uFillTx/>
                  <a:latin typeface="Aptos" panose="02110004020202020204"/>
                  <a:ea typeface="+mn-ea"/>
                  <a:cs typeface="+mn-cs"/>
                </a:rPr>
                <a:t>Esito della pratica: iscrizione completata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pic>
        <p:nvPicPr>
          <p:cNvPr id="7" name="Immagine 6">
            <a:extLst>
              <a:ext uri="{FF2B5EF4-FFF2-40B4-BE49-F238E27FC236}">
                <a16:creationId xmlns:a16="http://schemas.microsoft.com/office/drawing/2014/main" id="{D4486CAC-5B5C-E5DB-A27A-435FF6C15BAF}"/>
              </a:ext>
            </a:extLst>
          </p:cNvPr>
          <p:cNvPicPr>
            <a:picLocks noChangeAspect="1"/>
          </p:cNvPicPr>
          <p:nvPr/>
        </p:nvPicPr>
        <p:blipFill>
          <a:blip r:embed="rId4"/>
          <a:stretch>
            <a:fillRect/>
          </a:stretch>
        </p:blipFill>
        <p:spPr>
          <a:xfrm>
            <a:off x="293174" y="1212413"/>
            <a:ext cx="11585645" cy="3829084"/>
          </a:xfrm>
          <a:prstGeom prst="rect">
            <a:avLst/>
          </a:prstGeom>
          <a:ln>
            <a:noFill/>
          </a:ln>
          <a:effectLst>
            <a:outerShdw blurRad="292100" dist="139700" dir="2700000" algn="tl" rotWithShape="0">
              <a:srgbClr val="333333">
                <a:alpha val="65000"/>
              </a:srgbClr>
            </a:outerShdw>
          </a:effectLst>
        </p:spPr>
      </p:pic>
      <p:grpSp>
        <p:nvGrpSpPr>
          <p:cNvPr id="2" name="Gruppo 1">
            <a:extLst>
              <a:ext uri="{FF2B5EF4-FFF2-40B4-BE49-F238E27FC236}">
                <a16:creationId xmlns:a16="http://schemas.microsoft.com/office/drawing/2014/main" id="{7F5D90D7-9422-4207-9294-4A309DE00085}"/>
              </a:ext>
            </a:extLst>
          </p:cNvPr>
          <p:cNvGrpSpPr/>
          <p:nvPr/>
        </p:nvGrpSpPr>
        <p:grpSpPr>
          <a:xfrm>
            <a:off x="4219034" y="5368153"/>
            <a:ext cx="3943728" cy="1085543"/>
            <a:chOff x="4217500" y="5648436"/>
            <a:chExt cx="3752050" cy="831587"/>
          </a:xfrm>
        </p:grpSpPr>
        <p:sp>
          <p:nvSpPr>
            <p:cNvPr id="3" name="Rettangolo 2">
              <a:extLst>
                <a:ext uri="{FF2B5EF4-FFF2-40B4-BE49-F238E27FC236}">
                  <a16:creationId xmlns:a16="http://schemas.microsoft.com/office/drawing/2014/main" id="{2FAA43A6-C20A-1EF7-48FB-5614E4162B0E}"/>
                </a:ext>
              </a:extLst>
            </p:cNvPr>
            <p:cNvSpPr/>
            <p:nvPr/>
          </p:nvSpPr>
          <p:spPr>
            <a:xfrm>
              <a:off x="4247535" y="5648436"/>
              <a:ext cx="3691982" cy="831587"/>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CasellaDiTesto 3">
              <a:extLst>
                <a:ext uri="{FF2B5EF4-FFF2-40B4-BE49-F238E27FC236}">
                  <a16:creationId xmlns:a16="http://schemas.microsoft.com/office/drawing/2014/main" id="{D92D35C1-FDC9-C093-2F02-33BBCA9BCEB3}"/>
                </a:ext>
              </a:extLst>
            </p:cNvPr>
            <p:cNvSpPr txBox="1"/>
            <p:nvPr/>
          </p:nvSpPr>
          <p:spPr>
            <a:xfrm>
              <a:off x="4217500" y="5651624"/>
              <a:ext cx="3752050" cy="8252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Aptos" panose="02110004020202020204"/>
                  <a:ea typeface="+mn-ea"/>
                  <a:cs typeface="+mn-cs"/>
                </a:rPr>
                <a:t>La pratica di iscrizione è trasmessa alla Sezione dell’Albo nella cui circoscrizione territoriale è iscritta la sede legale. L’iscrizione è completata</a:t>
              </a:r>
            </a:p>
          </p:txBody>
        </p:sp>
      </p:grpSp>
    </p:spTree>
    <p:extLst>
      <p:ext uri="{BB962C8B-B14F-4D97-AF65-F5344CB8AC3E}">
        <p14:creationId xmlns:p14="http://schemas.microsoft.com/office/powerpoint/2010/main" val="83453668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57</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1" y="191612"/>
            <a:ext cx="10638264"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79" y="191612"/>
              <a:ext cx="82175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Consultazioni pratiche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pic>
        <p:nvPicPr>
          <p:cNvPr id="3" name="Immagine 2">
            <a:extLst>
              <a:ext uri="{FF2B5EF4-FFF2-40B4-BE49-F238E27FC236}">
                <a16:creationId xmlns:a16="http://schemas.microsoft.com/office/drawing/2014/main" id="{F2ABF108-6C99-8A4F-2CE1-06ED8A5FD06A}"/>
              </a:ext>
            </a:extLst>
          </p:cNvPr>
          <p:cNvPicPr>
            <a:picLocks noChangeAspect="1"/>
          </p:cNvPicPr>
          <p:nvPr/>
        </p:nvPicPr>
        <p:blipFill>
          <a:blip r:embed="rId4"/>
          <a:stretch>
            <a:fillRect/>
          </a:stretch>
        </p:blipFill>
        <p:spPr>
          <a:xfrm>
            <a:off x="1663700" y="2272595"/>
            <a:ext cx="8564170" cy="2229161"/>
          </a:xfrm>
          <a:prstGeom prst="rect">
            <a:avLst/>
          </a:prstGeom>
          <a:ln>
            <a:noFill/>
          </a:ln>
          <a:effectLst>
            <a:outerShdw blurRad="292100" dist="139700" dir="2700000" algn="tl" rotWithShape="0">
              <a:srgbClr val="333333">
                <a:alpha val="65000"/>
              </a:srgbClr>
            </a:outerShdw>
          </a:effectLst>
        </p:spPr>
      </p:pic>
      <p:pic>
        <p:nvPicPr>
          <p:cNvPr id="9" name="Elemento grafico 8" descr="Dorso della mano con indice che punta verso destra con riempimento a tinta unita">
            <a:extLst>
              <a:ext uri="{FF2B5EF4-FFF2-40B4-BE49-F238E27FC236}">
                <a16:creationId xmlns:a16="http://schemas.microsoft.com/office/drawing/2014/main" id="{B2ECDB15-2573-98FC-0DAC-F5DB5FC7EE7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flipH="1">
            <a:off x="4728946" y="3718950"/>
            <a:ext cx="698729" cy="666932"/>
          </a:xfrm>
          <a:prstGeom prst="rect">
            <a:avLst/>
          </a:prstGeom>
        </p:spPr>
      </p:pic>
      <p:sp>
        <p:nvSpPr>
          <p:cNvPr id="4" name="Rettangolo con angoli arrotondati 3">
            <a:extLst>
              <a:ext uri="{FF2B5EF4-FFF2-40B4-BE49-F238E27FC236}">
                <a16:creationId xmlns:a16="http://schemas.microsoft.com/office/drawing/2014/main" id="{0C865A85-01B2-3BE5-30C5-4F95B352B111}"/>
              </a:ext>
            </a:extLst>
          </p:cNvPr>
          <p:cNvSpPr/>
          <p:nvPr/>
        </p:nvSpPr>
        <p:spPr>
          <a:xfrm flipV="1">
            <a:off x="4188541" y="2883077"/>
            <a:ext cx="1779541" cy="72000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ttangolo 19">
            <a:extLst>
              <a:ext uri="{FF2B5EF4-FFF2-40B4-BE49-F238E27FC236}">
                <a16:creationId xmlns:a16="http://schemas.microsoft.com/office/drawing/2014/main" id="{97A0485F-05C3-DE32-2088-B6376EF2E268}"/>
              </a:ext>
            </a:extLst>
          </p:cNvPr>
          <p:cNvSpPr/>
          <p:nvPr/>
        </p:nvSpPr>
        <p:spPr>
          <a:xfrm>
            <a:off x="1587536" y="5482056"/>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Recupera le pratiche aperte non ancora trasmesse</a:t>
            </a:r>
          </a:p>
        </p:txBody>
      </p:sp>
      <p:sp>
        <p:nvSpPr>
          <p:cNvPr id="21" name="Ovale 20">
            <a:extLst>
              <a:ext uri="{FF2B5EF4-FFF2-40B4-BE49-F238E27FC236}">
                <a16:creationId xmlns:a16="http://schemas.microsoft.com/office/drawing/2014/main" id="{0CD2EB6B-5FE8-7B30-5C33-8BC21C40FEC8}"/>
              </a:ext>
            </a:extLst>
          </p:cNvPr>
          <p:cNvSpPr/>
          <p:nvPr/>
        </p:nvSpPr>
        <p:spPr>
          <a:xfrm>
            <a:off x="1407536" y="5298570"/>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22" name="Rettangolo 21">
            <a:extLst>
              <a:ext uri="{FF2B5EF4-FFF2-40B4-BE49-F238E27FC236}">
                <a16:creationId xmlns:a16="http://schemas.microsoft.com/office/drawing/2014/main" id="{C3330257-BD97-3801-9ABF-52C88513AF5F}"/>
              </a:ext>
            </a:extLst>
          </p:cNvPr>
          <p:cNvSpPr/>
          <p:nvPr/>
        </p:nvSpPr>
        <p:spPr>
          <a:xfrm>
            <a:off x="7580162" y="5463546"/>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Consulta le pratiche trasmesse e scarica la copia PDF della pratica</a:t>
            </a:r>
            <a:endPar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Ovale 22">
            <a:extLst>
              <a:ext uri="{FF2B5EF4-FFF2-40B4-BE49-F238E27FC236}">
                <a16:creationId xmlns:a16="http://schemas.microsoft.com/office/drawing/2014/main" id="{E7E73B49-C886-EAAD-3B5F-D29F66D33C9C}"/>
              </a:ext>
            </a:extLst>
          </p:cNvPr>
          <p:cNvSpPr/>
          <p:nvPr/>
        </p:nvSpPr>
        <p:spPr>
          <a:xfrm>
            <a:off x="7394495" y="5301109"/>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24" name="Rettangolo con angoli arrotondati 23">
            <a:extLst>
              <a:ext uri="{FF2B5EF4-FFF2-40B4-BE49-F238E27FC236}">
                <a16:creationId xmlns:a16="http://schemas.microsoft.com/office/drawing/2014/main" id="{2398DEEA-CD4D-6410-35D6-E7870A36E038}"/>
              </a:ext>
            </a:extLst>
          </p:cNvPr>
          <p:cNvSpPr/>
          <p:nvPr/>
        </p:nvSpPr>
        <p:spPr>
          <a:xfrm flipV="1">
            <a:off x="6096000" y="2870554"/>
            <a:ext cx="1858297" cy="72000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5" name="Elemento grafico 24" descr="Dorso della mano con indice che punta verso destra con riempimento a tinta unita">
            <a:extLst>
              <a:ext uri="{FF2B5EF4-FFF2-40B4-BE49-F238E27FC236}">
                <a16:creationId xmlns:a16="http://schemas.microsoft.com/office/drawing/2014/main" id="{93821FBB-8B49-86F3-8A15-BC0742F743F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flipH="1">
            <a:off x="6764326" y="3747237"/>
            <a:ext cx="698729" cy="666932"/>
          </a:xfrm>
          <a:prstGeom prst="rect">
            <a:avLst/>
          </a:prstGeom>
        </p:spPr>
      </p:pic>
      <p:sp>
        <p:nvSpPr>
          <p:cNvPr id="6" name="Ovale 5">
            <a:extLst>
              <a:ext uri="{FF2B5EF4-FFF2-40B4-BE49-F238E27FC236}">
                <a16:creationId xmlns:a16="http://schemas.microsoft.com/office/drawing/2014/main" id="{A4839896-0267-0A7E-8B79-BFCB7186779E}"/>
              </a:ext>
            </a:extLst>
          </p:cNvPr>
          <p:cNvSpPr/>
          <p:nvPr/>
        </p:nvSpPr>
        <p:spPr>
          <a:xfrm>
            <a:off x="4025488" y="2703077"/>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7" name="Ovale 6">
            <a:extLst>
              <a:ext uri="{FF2B5EF4-FFF2-40B4-BE49-F238E27FC236}">
                <a16:creationId xmlns:a16="http://schemas.microsoft.com/office/drawing/2014/main" id="{2346EF8A-25F5-02D5-240D-1441BD9CAD0D}"/>
              </a:ext>
            </a:extLst>
          </p:cNvPr>
          <p:cNvSpPr/>
          <p:nvPr/>
        </p:nvSpPr>
        <p:spPr>
          <a:xfrm>
            <a:off x="7774690" y="2703077"/>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Tree>
    <p:extLst>
      <p:ext uri="{BB962C8B-B14F-4D97-AF65-F5344CB8AC3E}">
        <p14:creationId xmlns:p14="http://schemas.microsoft.com/office/powerpoint/2010/main" val="170565942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P spid="21" grpId="0" animBg="1"/>
      <p:bldP spid="22" grpId="0" animBg="1"/>
      <p:bldP spid="23" grpId="0" animBg="1"/>
      <p:bldP spid="24" grpId="0" animBg="1"/>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000"/>
                <a:buFontTx/>
                <a:buNone/>
                <a:tabLst/>
                <a:defRPr/>
              </a:pPr>
              <a:t>58</a:t>
            </a:fld>
            <a:endParaRPr kumimoji="0" sz="8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1" y="191612"/>
            <a:ext cx="10638264" cy="830997"/>
            <a:chOff x="0" y="191612"/>
            <a:chExt cx="8618806" cy="830997"/>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79" y="191612"/>
              <a:ext cx="82175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Altre pratiche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endParaRP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pic>
        <p:nvPicPr>
          <p:cNvPr id="3" name="Immagine 2">
            <a:extLst>
              <a:ext uri="{FF2B5EF4-FFF2-40B4-BE49-F238E27FC236}">
                <a16:creationId xmlns:a16="http://schemas.microsoft.com/office/drawing/2014/main" id="{F2ABF108-6C99-8A4F-2CE1-06ED8A5FD06A}"/>
              </a:ext>
            </a:extLst>
          </p:cNvPr>
          <p:cNvPicPr>
            <a:picLocks noChangeAspect="1"/>
          </p:cNvPicPr>
          <p:nvPr/>
        </p:nvPicPr>
        <p:blipFill>
          <a:blip r:embed="rId4"/>
          <a:stretch>
            <a:fillRect/>
          </a:stretch>
        </p:blipFill>
        <p:spPr>
          <a:xfrm>
            <a:off x="1587536" y="1888223"/>
            <a:ext cx="8564170" cy="2229161"/>
          </a:xfrm>
          <a:prstGeom prst="rect">
            <a:avLst/>
          </a:prstGeom>
          <a:ln>
            <a:noFill/>
          </a:ln>
          <a:effectLst>
            <a:outerShdw blurRad="292100" dist="139700" dir="2700000" algn="tl" rotWithShape="0">
              <a:srgbClr val="333333">
                <a:alpha val="65000"/>
              </a:srgbClr>
            </a:outerShdw>
          </a:effectLst>
        </p:spPr>
      </p:pic>
      <p:sp>
        <p:nvSpPr>
          <p:cNvPr id="15" name="Rettangolo con angoli arrotondati 14">
            <a:extLst>
              <a:ext uri="{FF2B5EF4-FFF2-40B4-BE49-F238E27FC236}">
                <a16:creationId xmlns:a16="http://schemas.microsoft.com/office/drawing/2014/main" id="{A4001B3D-CA5B-E538-5AD0-040184C80B98}"/>
              </a:ext>
            </a:extLst>
          </p:cNvPr>
          <p:cNvSpPr/>
          <p:nvPr/>
        </p:nvSpPr>
        <p:spPr>
          <a:xfrm flipV="1">
            <a:off x="2263513" y="2504429"/>
            <a:ext cx="830249" cy="69873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ttangolo 17">
            <a:extLst>
              <a:ext uri="{FF2B5EF4-FFF2-40B4-BE49-F238E27FC236}">
                <a16:creationId xmlns:a16="http://schemas.microsoft.com/office/drawing/2014/main" id="{D797A3AE-CE06-2A38-DE4C-15EC084A6E4C}"/>
              </a:ext>
            </a:extLst>
          </p:cNvPr>
          <p:cNvSpPr/>
          <p:nvPr/>
        </p:nvSpPr>
        <p:spPr>
          <a:xfrm>
            <a:off x="1587536" y="5374231"/>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Clicca su </a:t>
            </a: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Iscrizione</a:t>
            </a: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per iscrivere una nuova unità locale</a:t>
            </a:r>
          </a:p>
        </p:txBody>
      </p:sp>
      <p:sp>
        <p:nvSpPr>
          <p:cNvPr id="19" name="Ovale 18">
            <a:extLst>
              <a:ext uri="{FF2B5EF4-FFF2-40B4-BE49-F238E27FC236}">
                <a16:creationId xmlns:a16="http://schemas.microsoft.com/office/drawing/2014/main" id="{4AE7FAEA-2C6B-0ACB-1863-2AA5AB3EA2E7}"/>
              </a:ext>
            </a:extLst>
          </p:cNvPr>
          <p:cNvSpPr/>
          <p:nvPr/>
        </p:nvSpPr>
        <p:spPr>
          <a:xfrm>
            <a:off x="1407536" y="5190745"/>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1</a:t>
            </a:r>
          </a:p>
        </p:txBody>
      </p:sp>
      <p:sp>
        <p:nvSpPr>
          <p:cNvPr id="20" name="Rettangolo 19">
            <a:extLst>
              <a:ext uri="{FF2B5EF4-FFF2-40B4-BE49-F238E27FC236}">
                <a16:creationId xmlns:a16="http://schemas.microsoft.com/office/drawing/2014/main" id="{7AF3239D-34EC-3628-3022-319CCA010D0E}"/>
              </a:ext>
            </a:extLst>
          </p:cNvPr>
          <p:cNvSpPr/>
          <p:nvPr/>
        </p:nvSpPr>
        <p:spPr>
          <a:xfrm>
            <a:off x="7580162" y="5355721"/>
            <a:ext cx="3204301" cy="869046"/>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Clicca su </a:t>
            </a: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Variazione</a:t>
            </a: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per modificare i dati di un’unità locale iscritta</a:t>
            </a:r>
            <a:endPar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Ovale 22">
            <a:extLst>
              <a:ext uri="{FF2B5EF4-FFF2-40B4-BE49-F238E27FC236}">
                <a16:creationId xmlns:a16="http://schemas.microsoft.com/office/drawing/2014/main" id="{8996E416-E856-2E40-BC77-4490013C260E}"/>
              </a:ext>
            </a:extLst>
          </p:cNvPr>
          <p:cNvSpPr/>
          <p:nvPr/>
        </p:nvSpPr>
        <p:spPr>
          <a:xfrm>
            <a:off x="7394495" y="5193284"/>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
        <p:nvSpPr>
          <p:cNvPr id="24" name="Rettangolo con angoli arrotondati 23">
            <a:extLst>
              <a:ext uri="{FF2B5EF4-FFF2-40B4-BE49-F238E27FC236}">
                <a16:creationId xmlns:a16="http://schemas.microsoft.com/office/drawing/2014/main" id="{DD7BAD78-5BA9-94D4-1C9F-8F0C27451671}"/>
              </a:ext>
            </a:extLst>
          </p:cNvPr>
          <p:cNvSpPr/>
          <p:nvPr/>
        </p:nvSpPr>
        <p:spPr>
          <a:xfrm flipV="1">
            <a:off x="3173453" y="2504429"/>
            <a:ext cx="830249" cy="69873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Elemento grafico 1" descr="Dorso della mano con indice che punta verso destra con riempimento a tinta unita">
            <a:extLst>
              <a:ext uri="{FF2B5EF4-FFF2-40B4-BE49-F238E27FC236}">
                <a16:creationId xmlns:a16="http://schemas.microsoft.com/office/drawing/2014/main" id="{39D93052-E2B2-8C32-F2A3-9219CD9809A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flipH="1">
            <a:off x="2188476" y="3243275"/>
            <a:ext cx="698729" cy="666932"/>
          </a:xfrm>
          <a:prstGeom prst="rect">
            <a:avLst/>
          </a:prstGeom>
        </p:spPr>
      </p:pic>
      <p:pic>
        <p:nvPicPr>
          <p:cNvPr id="4" name="Elemento grafico 3" descr="Dorso della mano con indice che punta verso destra con riempimento a tinta unita">
            <a:extLst>
              <a:ext uri="{FF2B5EF4-FFF2-40B4-BE49-F238E27FC236}">
                <a16:creationId xmlns:a16="http://schemas.microsoft.com/office/drawing/2014/main" id="{4388D2DF-31A0-7108-91E0-50CC897479F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flipH="1">
            <a:off x="3249166" y="3257963"/>
            <a:ext cx="698729" cy="666932"/>
          </a:xfrm>
          <a:prstGeom prst="rect">
            <a:avLst/>
          </a:prstGeom>
        </p:spPr>
      </p:pic>
      <p:sp>
        <p:nvSpPr>
          <p:cNvPr id="5" name="Ovale 4">
            <a:extLst>
              <a:ext uri="{FF2B5EF4-FFF2-40B4-BE49-F238E27FC236}">
                <a16:creationId xmlns:a16="http://schemas.microsoft.com/office/drawing/2014/main" id="{211D3336-C1E0-CA65-84D2-ECC0C8B97A27}"/>
              </a:ext>
            </a:extLst>
          </p:cNvPr>
          <p:cNvSpPr/>
          <p:nvPr/>
        </p:nvSpPr>
        <p:spPr>
          <a:xfrm>
            <a:off x="2083513" y="2377800"/>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ptos" panose="02110004020202020204"/>
                <a:ea typeface="+mn-ea"/>
                <a:cs typeface="+mn-cs"/>
              </a:rPr>
              <a:t>1</a:t>
            </a:r>
          </a:p>
        </p:txBody>
      </p:sp>
      <p:sp>
        <p:nvSpPr>
          <p:cNvPr id="7" name="Ovale 6">
            <a:extLst>
              <a:ext uri="{FF2B5EF4-FFF2-40B4-BE49-F238E27FC236}">
                <a16:creationId xmlns:a16="http://schemas.microsoft.com/office/drawing/2014/main" id="{34627E50-8417-7F2F-A3AA-E449C5FB941B}"/>
              </a:ext>
            </a:extLst>
          </p:cNvPr>
          <p:cNvSpPr/>
          <p:nvPr/>
        </p:nvSpPr>
        <p:spPr>
          <a:xfrm>
            <a:off x="3823702" y="2377800"/>
            <a:ext cx="360000" cy="360000"/>
          </a:xfrm>
          <a:prstGeom prst="ellipse">
            <a:avLst/>
          </a:prstGeom>
          <a:solidFill>
            <a:srgbClr val="2195CE"/>
          </a:solidFill>
          <a:ln>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ptos" panose="02110004020202020204"/>
                <a:ea typeface="+mn-ea"/>
                <a:cs typeface="+mn-cs"/>
              </a:rPr>
              <a:t>2</a:t>
            </a:r>
          </a:p>
        </p:txBody>
      </p:sp>
    </p:spTree>
    <p:extLst>
      <p:ext uri="{BB962C8B-B14F-4D97-AF65-F5344CB8AC3E}">
        <p14:creationId xmlns:p14="http://schemas.microsoft.com/office/powerpoint/2010/main" val="315831881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0" grpId="0" animBg="1"/>
      <p:bldP spid="23" grpId="0" animBg="1"/>
      <p:bldP spid="24" grpId="0" animBg="1"/>
      <p:bldP spid="5"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
          <a:extLst>
            <a:ext uri="{FF2B5EF4-FFF2-40B4-BE49-F238E27FC236}">
              <a16:creationId xmlns:a16="http://schemas.microsoft.com/office/drawing/2014/main" id="{BE19045F-CE55-CC69-70B9-F11F77C18682}"/>
            </a:ext>
          </a:extLst>
        </p:cNvPr>
        <p:cNvGrpSpPr/>
        <p:nvPr/>
      </p:nvGrpSpPr>
      <p:grpSpPr>
        <a:xfrm>
          <a:off x="0" y="0"/>
          <a:ext cx="0" cy="0"/>
          <a:chOff x="0" y="0"/>
          <a:chExt cx="0" cy="0"/>
        </a:xfrm>
      </p:grpSpPr>
      <p:pic>
        <p:nvPicPr>
          <p:cNvPr id="50" name="Google Shape;50;p1">
            <a:extLst>
              <a:ext uri="{FF2B5EF4-FFF2-40B4-BE49-F238E27FC236}">
                <a16:creationId xmlns:a16="http://schemas.microsoft.com/office/drawing/2014/main" id="{5FC9D185-F826-03E6-6729-2EC8BC1D432D}"/>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1" y="-810"/>
            <a:ext cx="12191999" cy="5274164"/>
          </a:xfrm>
          <a:prstGeom prst="rect">
            <a:avLst/>
          </a:prstGeom>
          <a:noFill/>
          <a:ln>
            <a:noFill/>
          </a:ln>
        </p:spPr>
      </p:pic>
      <p:sp>
        <p:nvSpPr>
          <p:cNvPr id="51" name="Google Shape;51;p1">
            <a:extLst>
              <a:ext uri="{FF2B5EF4-FFF2-40B4-BE49-F238E27FC236}">
                <a16:creationId xmlns:a16="http://schemas.microsoft.com/office/drawing/2014/main" id="{BA9D04BA-8F43-44B4-37D4-CAEF8E677C54}"/>
              </a:ext>
            </a:extLst>
          </p:cNvPr>
          <p:cNvSpPr/>
          <p:nvPr/>
        </p:nvSpPr>
        <p:spPr>
          <a:xfrm>
            <a:off x="0" y="-16808"/>
            <a:ext cx="12230400" cy="5280200"/>
          </a:xfrm>
          <a:prstGeom prst="rect">
            <a:avLst/>
          </a:prstGeom>
          <a:solidFill>
            <a:srgbClr val="000000">
              <a:alpha val="39607"/>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2" name="Google Shape;52;p1">
            <a:extLst>
              <a:ext uri="{FF2B5EF4-FFF2-40B4-BE49-F238E27FC236}">
                <a16:creationId xmlns:a16="http://schemas.microsoft.com/office/drawing/2014/main" id="{5EA0558D-569F-C535-4349-4A2A219B791D}"/>
              </a:ext>
            </a:extLst>
          </p:cNvPr>
          <p:cNvSpPr txBox="1"/>
          <p:nvPr/>
        </p:nvSpPr>
        <p:spPr>
          <a:xfrm>
            <a:off x="0" y="2687038"/>
            <a:ext cx="12192000" cy="800179"/>
          </a:xfrm>
          <a:prstGeom prst="rect">
            <a:avLst/>
          </a:prstGeom>
          <a:noFill/>
          <a:ln>
            <a:noFill/>
          </a:ln>
        </p:spPr>
        <p:txBody>
          <a:bodyPr spcFirstLastPara="1" wrap="square" lIns="121900" tIns="121900" rIns="121900" bIns="121900" anchor="t" anchorCtr="0">
            <a:spAutoFit/>
          </a:bodyPr>
          <a:lstStyle/>
          <a:p>
            <a:pPr algn="ctr">
              <a:buClr>
                <a:srgbClr val="000000"/>
              </a:buClr>
              <a:buSzPts val="3600"/>
              <a:defRPr/>
            </a:pPr>
            <a:r>
              <a:rPr lang="it-IT" sz="2400" b="1" dirty="0">
                <a:solidFill>
                  <a:prstClr val="white"/>
                </a:solidFill>
                <a:latin typeface="Aptos (corpo)"/>
                <a:cs typeface="Arial"/>
                <a:sym typeface="Arial"/>
              </a:rPr>
              <a:t>Quesiti</a:t>
            </a:r>
          </a:p>
          <a:p>
            <a:pPr marL="0" marR="0" lvl="0" indent="0" algn="ctr" defTabSz="914400" rtl="0" eaLnBrk="1" fontAlgn="auto" latinLnBrk="0" hangingPunct="1">
              <a:lnSpc>
                <a:spcPct val="100000"/>
              </a:lnSpc>
              <a:spcBef>
                <a:spcPts val="0"/>
              </a:spcBef>
              <a:spcAft>
                <a:spcPts val="0"/>
              </a:spcAft>
              <a:buClr>
                <a:srgbClr val="000000"/>
              </a:buClr>
              <a:buSzPts val="3600"/>
              <a:buFontTx/>
              <a:buNone/>
              <a:tabLst/>
              <a:defRPr/>
            </a:pPr>
            <a:endParaRPr kumimoji="0" lang="it-IT" sz="12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53" name="Google Shape;53;p1">
            <a:extLst>
              <a:ext uri="{FF2B5EF4-FFF2-40B4-BE49-F238E27FC236}">
                <a16:creationId xmlns:a16="http://schemas.microsoft.com/office/drawing/2014/main" id="{D6A71948-63DD-DCC2-6A48-C78BC4099C6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r="-1121"/>
          <a:stretch/>
        </p:blipFill>
        <p:spPr>
          <a:xfrm>
            <a:off x="3622851" y="1088041"/>
            <a:ext cx="4946300" cy="985200"/>
          </a:xfrm>
          <a:prstGeom prst="rect">
            <a:avLst/>
          </a:prstGeom>
          <a:noFill/>
          <a:ln>
            <a:noFill/>
          </a:ln>
        </p:spPr>
      </p:pic>
      <p:grpSp>
        <p:nvGrpSpPr>
          <p:cNvPr id="2" name="Gruppo 1">
            <a:extLst>
              <a:ext uri="{FF2B5EF4-FFF2-40B4-BE49-F238E27FC236}">
                <a16:creationId xmlns:a16="http://schemas.microsoft.com/office/drawing/2014/main" id="{41C582C8-BFAC-DC5F-A6E0-653E89A0F059}"/>
              </a:ext>
            </a:extLst>
          </p:cNvPr>
          <p:cNvGrpSpPr/>
          <p:nvPr/>
        </p:nvGrpSpPr>
        <p:grpSpPr>
          <a:xfrm>
            <a:off x="246209" y="5495030"/>
            <a:ext cx="11771000" cy="1103546"/>
            <a:chOff x="246209" y="5495030"/>
            <a:chExt cx="11771000" cy="1103546"/>
          </a:xfrm>
        </p:grpSpPr>
        <p:pic>
          <p:nvPicPr>
            <p:cNvPr id="3" name="Google Shape;54;p1">
              <a:extLst>
                <a:ext uri="{FF2B5EF4-FFF2-40B4-BE49-F238E27FC236}">
                  <a16:creationId xmlns:a16="http://schemas.microsoft.com/office/drawing/2014/main" id="{D691D2BE-EA3A-B4E5-F63E-7B4B66E2527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0143" y="5982976"/>
              <a:ext cx="3989709" cy="615600"/>
            </a:xfrm>
            <a:prstGeom prst="rect">
              <a:avLst/>
            </a:prstGeom>
            <a:noFill/>
            <a:ln>
              <a:noFill/>
            </a:ln>
          </p:spPr>
        </p:pic>
        <p:sp>
          <p:nvSpPr>
            <p:cNvPr id="4" name="Google Shape;55;p1">
              <a:extLst>
                <a:ext uri="{FF2B5EF4-FFF2-40B4-BE49-F238E27FC236}">
                  <a16:creationId xmlns:a16="http://schemas.microsoft.com/office/drawing/2014/main" id="{74B0B427-0601-1011-8FC6-DEB51A1733E1}"/>
                </a:ext>
              </a:extLst>
            </p:cNvPr>
            <p:cNvSpPr txBox="1"/>
            <p:nvPr/>
          </p:nvSpPr>
          <p:spPr>
            <a:xfrm>
              <a:off x="246209" y="5495030"/>
              <a:ext cx="2825600" cy="47194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it-IT" sz="1467" b="0" i="0" u="none" strike="noStrike" kern="1200" cap="none" spc="0" normalizeH="0" baseline="0" noProof="0" dirty="0">
                  <a:ln>
                    <a:noFill/>
                  </a:ln>
                  <a:solidFill>
                    <a:srgbClr val="44515F"/>
                  </a:solidFill>
                  <a:effectLst/>
                  <a:uLnTx/>
                  <a:uFillTx/>
                  <a:latin typeface="AUTHENTIC Sans 60"/>
                  <a:ea typeface="Arial"/>
                  <a:cs typeface="Arial"/>
                  <a:sym typeface="Arial"/>
                </a:rPr>
                <a:t>sito gestito da</a:t>
              </a:r>
              <a:endParaRPr kumimoji="0" sz="1467" b="0" i="0" u="none" strike="noStrike" kern="1200" cap="none" spc="0" normalizeH="0" baseline="0" noProof="0" dirty="0">
                <a:ln>
                  <a:noFill/>
                </a:ln>
                <a:solidFill>
                  <a:srgbClr val="44515F"/>
                </a:solidFill>
                <a:effectLst/>
                <a:uLnTx/>
                <a:uFillTx/>
                <a:latin typeface="AUTHENTIC Sans 60"/>
                <a:ea typeface="Arial"/>
                <a:cs typeface="Arial"/>
                <a:sym typeface="Arial"/>
              </a:endParaRPr>
            </a:p>
          </p:txBody>
        </p:sp>
        <p:pic>
          <p:nvPicPr>
            <p:cNvPr id="5" name="Google Shape;56;p1">
              <a:extLst>
                <a:ext uri="{FF2B5EF4-FFF2-40B4-BE49-F238E27FC236}">
                  <a16:creationId xmlns:a16="http://schemas.microsoft.com/office/drawing/2014/main" id="{5F5A9930-6D5D-8720-581A-587B6AE601E2}"/>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465194" y="6054775"/>
              <a:ext cx="3415749" cy="472000"/>
            </a:xfrm>
            <a:prstGeom prst="rect">
              <a:avLst/>
            </a:prstGeom>
            <a:noFill/>
            <a:ln>
              <a:noFill/>
            </a:ln>
          </p:spPr>
        </p:pic>
        <p:sp>
          <p:nvSpPr>
            <p:cNvPr id="6" name="Google Shape;57;p1">
              <a:extLst>
                <a:ext uri="{FF2B5EF4-FFF2-40B4-BE49-F238E27FC236}">
                  <a16:creationId xmlns:a16="http://schemas.microsoft.com/office/drawing/2014/main" id="{73ADC11C-8CBC-8EEB-57D6-4B9173FFD0DD}"/>
                </a:ext>
              </a:extLst>
            </p:cNvPr>
            <p:cNvSpPr txBox="1"/>
            <p:nvPr/>
          </p:nvSpPr>
          <p:spPr>
            <a:xfrm>
              <a:off x="9191609" y="5495030"/>
              <a:ext cx="2825600" cy="471948"/>
            </a:xfrm>
            <a:prstGeom prst="rect">
              <a:avLst/>
            </a:prstGeom>
            <a:noFill/>
            <a:ln>
              <a:noFill/>
            </a:ln>
          </p:spPr>
          <p:txBody>
            <a:bodyPr spcFirstLastPara="1" wrap="square" lIns="121900" tIns="121900" rIns="121900" bIns="1219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Tx/>
                <a:buNone/>
                <a:tabLst/>
                <a:defRPr/>
              </a:pPr>
              <a:r>
                <a:rPr kumimoji="0" lang="it-IT" sz="1467" b="0" i="0" u="none" strike="noStrike" kern="1200" cap="none" spc="0" normalizeH="0" baseline="0" noProof="0" dirty="0">
                  <a:ln>
                    <a:noFill/>
                  </a:ln>
                  <a:solidFill>
                    <a:srgbClr val="44515F"/>
                  </a:solidFill>
                  <a:effectLst/>
                  <a:uLnTx/>
                  <a:uFillTx/>
                  <a:latin typeface="AUTHENTIC Sans 60"/>
                  <a:ea typeface="Arial"/>
                  <a:cs typeface="Arial"/>
                  <a:sym typeface="Arial"/>
                </a:rPr>
                <a:t>con il supporto di</a:t>
              </a:r>
              <a:endParaRPr kumimoji="0" sz="1467" b="0" i="0" u="none" strike="noStrike" kern="1200" cap="none" spc="0" normalizeH="0" baseline="0" noProof="0" dirty="0">
                <a:ln>
                  <a:noFill/>
                </a:ln>
                <a:solidFill>
                  <a:srgbClr val="44515F"/>
                </a:solidFill>
                <a:effectLst/>
                <a:uLnTx/>
                <a:uFillTx/>
                <a:latin typeface="AUTHENTIC Sans 60"/>
                <a:ea typeface="Arial"/>
                <a:cs typeface="Arial"/>
                <a:sym typeface="Arial"/>
              </a:endParaRPr>
            </a:p>
          </p:txBody>
        </p:sp>
      </p:grpSp>
    </p:spTree>
    <p:extLst>
      <p:ext uri="{BB962C8B-B14F-4D97-AF65-F5344CB8AC3E}">
        <p14:creationId xmlns:p14="http://schemas.microsoft.com/office/powerpoint/2010/main" val="27550423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8" name="Google Shape;68;p14"/>
          <p:cNvSpPr txBox="1"/>
          <p:nvPr/>
        </p:nvSpPr>
        <p:spPr>
          <a:xfrm>
            <a:off x="6564034" y="1168061"/>
            <a:ext cx="4812800" cy="4401164"/>
          </a:xfrm>
          <a:prstGeom prst="rect">
            <a:avLst/>
          </a:prstGeom>
          <a:noFill/>
          <a:ln>
            <a:noFill/>
          </a:ln>
        </p:spPr>
        <p:txBody>
          <a:bodyPr spcFirstLastPara="1" wrap="square" lIns="121900" tIns="121900" rIns="121900" bIns="121900" anchor="t" anchorCtr="0">
            <a:spAutoFit/>
          </a:bodyPr>
          <a:lstStyle/>
          <a:p>
            <a:pPr algn="just">
              <a:buClr>
                <a:srgbClr val="000000"/>
              </a:buClr>
              <a:buSzPts val="1400"/>
            </a:pPr>
            <a:r>
              <a:rPr lang="it-IT" dirty="0">
                <a:solidFill>
                  <a:srgbClr val="595959"/>
                </a:solidFill>
                <a:latin typeface="Aptos (corpo)"/>
                <a:ea typeface="AUTHENTIC Sans 60" pitchFamily="2" charset="77"/>
                <a:cs typeface="Titillium Web"/>
                <a:sym typeface="Titillium Web"/>
              </a:rPr>
              <a:t>Devono iscriversi al RENTRI</a:t>
            </a:r>
          </a:p>
          <a:p>
            <a:pPr algn="just">
              <a:buClr>
                <a:srgbClr val="000000"/>
              </a:buClr>
              <a:buSzPts val="1400"/>
            </a:pPr>
            <a:endParaRPr lang="it-IT" dirty="0">
              <a:solidFill>
                <a:srgbClr val="595959"/>
              </a:solidFill>
              <a:latin typeface="Aptos (corpo)"/>
              <a:ea typeface="AUTHENTIC Sans 60" pitchFamily="2" charset="77"/>
              <a:cs typeface="Titillium Web"/>
              <a:sym typeface="Titillium Web"/>
            </a:endParaRPr>
          </a:p>
          <a:p>
            <a:pPr marL="380990" indent="-380990" algn="just">
              <a:buClr>
                <a:srgbClr val="000000"/>
              </a:buClr>
              <a:buSzPts val="1400"/>
              <a:buFont typeface="Arial" panose="020B0604020202020204" pitchFamily="34" charset="0"/>
              <a:buChar char="•"/>
            </a:pPr>
            <a:r>
              <a:rPr lang="it-IT" dirty="0">
                <a:solidFill>
                  <a:srgbClr val="595959"/>
                </a:solidFill>
                <a:latin typeface="Aptos (corpo)"/>
                <a:ea typeface="AUTHENTIC Sans 60" pitchFamily="2" charset="77"/>
                <a:cs typeface="Titillium Web"/>
                <a:sym typeface="Titillium Web"/>
              </a:rPr>
              <a:t>Gli enti e le imprese che effettuano il </a:t>
            </a:r>
            <a:r>
              <a:rPr lang="it-IT" b="1" dirty="0">
                <a:solidFill>
                  <a:srgbClr val="2195CE"/>
                </a:solidFill>
                <a:latin typeface="Aptos (corpo)"/>
                <a:ea typeface="AUTHENTIC Sans 60" pitchFamily="2" charset="77"/>
                <a:cs typeface="Titillium Web"/>
                <a:sym typeface="Titillium Web"/>
              </a:rPr>
              <a:t>trattamento dei rifiuti</a:t>
            </a:r>
          </a:p>
          <a:p>
            <a:pPr marL="380990" indent="-380990" algn="just">
              <a:buClr>
                <a:srgbClr val="000000"/>
              </a:buClr>
              <a:buSzPts val="1400"/>
              <a:buFont typeface="Arial" panose="020B0604020202020204" pitchFamily="34" charset="0"/>
              <a:buChar char="•"/>
            </a:pPr>
            <a:endParaRPr lang="it-IT" dirty="0">
              <a:solidFill>
                <a:srgbClr val="595959"/>
              </a:solidFill>
              <a:latin typeface="Aptos (corpo)"/>
              <a:ea typeface="AUTHENTIC Sans 60" pitchFamily="2" charset="77"/>
              <a:cs typeface="Titillium Web"/>
              <a:sym typeface="Titillium Web"/>
            </a:endParaRPr>
          </a:p>
          <a:p>
            <a:pPr marL="380990" indent="-380990" algn="just">
              <a:buClr>
                <a:srgbClr val="000000"/>
              </a:buClr>
              <a:buSzPts val="1400"/>
              <a:buFont typeface="Arial" panose="020B0604020202020204" pitchFamily="34" charset="0"/>
              <a:buChar char="•"/>
            </a:pPr>
            <a:r>
              <a:rPr lang="it-IT" dirty="0">
                <a:solidFill>
                  <a:srgbClr val="595959"/>
                </a:solidFill>
                <a:latin typeface="Aptos (corpo)"/>
                <a:ea typeface="AUTHENTIC Sans 60" pitchFamily="2" charset="77"/>
                <a:cs typeface="Titillium Web"/>
                <a:sym typeface="Titillium Web"/>
              </a:rPr>
              <a:t>Gli enti e le imprese che </a:t>
            </a:r>
            <a:r>
              <a:rPr lang="it-IT" b="1" dirty="0">
                <a:solidFill>
                  <a:srgbClr val="2195CE"/>
                </a:solidFill>
                <a:latin typeface="Aptos (corpo)"/>
                <a:ea typeface="AUTHENTIC Sans 60" pitchFamily="2" charset="77"/>
                <a:cs typeface="Titillium Web"/>
                <a:sym typeface="Titillium Web"/>
              </a:rPr>
              <a:t>raccolgono o trasportano rifiuti</a:t>
            </a:r>
            <a:r>
              <a:rPr lang="it-IT" dirty="0">
                <a:solidFill>
                  <a:srgbClr val="595959"/>
                </a:solidFill>
                <a:latin typeface="Aptos (corpo)"/>
                <a:ea typeface="AUTHENTIC Sans 60" pitchFamily="2" charset="77"/>
                <a:cs typeface="Titillium Web"/>
                <a:sym typeface="Titillium Web"/>
              </a:rPr>
              <a:t> </a:t>
            </a:r>
            <a:r>
              <a:rPr lang="it-IT" dirty="0">
                <a:latin typeface="Aptos (corpo)"/>
                <a:ea typeface="AUTHENTIC Sans 60" pitchFamily="2" charset="77"/>
                <a:cs typeface="Titillium Web"/>
                <a:sym typeface="Titillium Web"/>
              </a:rPr>
              <a:t>pericolosi e non pericolosi a titolo professionale</a:t>
            </a:r>
            <a:r>
              <a:rPr lang="it-IT" kern="100" baseline="30000" dirty="0">
                <a:effectLst/>
                <a:latin typeface="Aptos (corpo)"/>
                <a:ea typeface="Aptos" panose="020B0004020202020204" pitchFamily="34" charset="0"/>
                <a:cs typeface="Times New Roman" panose="02020603050405020304" pitchFamily="18" charset="0"/>
              </a:rPr>
              <a:t>1</a:t>
            </a:r>
            <a:r>
              <a:rPr lang="it-IT" dirty="0">
                <a:latin typeface="Aptos (corpo)"/>
                <a:ea typeface="AUTHENTIC Sans 60" pitchFamily="2" charset="77"/>
                <a:cs typeface="Titillium Web"/>
                <a:sym typeface="Titillium Web"/>
              </a:rPr>
              <a:t> </a:t>
            </a:r>
          </a:p>
          <a:p>
            <a:pPr marL="380990" indent="-380990" algn="just">
              <a:buClr>
                <a:srgbClr val="000000"/>
              </a:buClr>
              <a:buSzPts val="1400"/>
              <a:buFont typeface="Arial" panose="020B0604020202020204" pitchFamily="34" charset="0"/>
              <a:buChar char="•"/>
            </a:pPr>
            <a:endParaRPr lang="it-IT" dirty="0">
              <a:solidFill>
                <a:srgbClr val="595959"/>
              </a:solidFill>
              <a:latin typeface="Aptos (corpo)"/>
              <a:ea typeface="AUTHENTIC Sans 60" pitchFamily="2" charset="77"/>
              <a:cs typeface="Titillium Web"/>
              <a:sym typeface="Titillium Web"/>
            </a:endParaRPr>
          </a:p>
          <a:p>
            <a:pPr marL="380990" indent="-380990" algn="just">
              <a:buClr>
                <a:srgbClr val="000000"/>
              </a:buClr>
              <a:buSzPts val="1400"/>
              <a:buFont typeface="Arial" panose="020B0604020202020204" pitchFamily="34" charset="0"/>
              <a:buChar char="•"/>
            </a:pPr>
            <a:r>
              <a:rPr lang="it-IT" dirty="0">
                <a:solidFill>
                  <a:srgbClr val="595959"/>
                </a:solidFill>
                <a:latin typeface="Aptos (corpo)"/>
                <a:ea typeface="AUTHENTIC Sans 60" pitchFamily="2" charset="77"/>
                <a:cs typeface="Titillium Web"/>
                <a:sym typeface="Titillium Web"/>
              </a:rPr>
              <a:t>Gli enti e le imprese che operano in qualità di </a:t>
            </a:r>
            <a:r>
              <a:rPr lang="it-IT" b="1" dirty="0">
                <a:solidFill>
                  <a:srgbClr val="2195CE"/>
                </a:solidFill>
                <a:latin typeface="Aptos (corpo)"/>
                <a:ea typeface="AUTHENTIC Sans 60" pitchFamily="2" charset="77"/>
                <a:cs typeface="Titillium Web"/>
                <a:sym typeface="Titillium Web"/>
              </a:rPr>
              <a:t>commercianti ed intermediari di rifiuti </a:t>
            </a:r>
            <a:r>
              <a:rPr lang="it-IT" dirty="0">
                <a:solidFill>
                  <a:srgbClr val="595959"/>
                </a:solidFill>
                <a:latin typeface="Aptos (corpo)"/>
                <a:ea typeface="AUTHENTIC Sans 60" pitchFamily="2" charset="77"/>
                <a:cs typeface="Titillium Web"/>
                <a:sym typeface="Titillium Web"/>
              </a:rPr>
              <a:t>senza detenzione</a:t>
            </a:r>
          </a:p>
          <a:p>
            <a:pPr marL="380990" indent="-380990" algn="just">
              <a:buClr>
                <a:srgbClr val="000000"/>
              </a:buClr>
              <a:buSzPts val="1400"/>
              <a:buFont typeface="Arial" panose="020B0604020202020204" pitchFamily="34" charset="0"/>
              <a:buChar char="•"/>
            </a:pPr>
            <a:endParaRPr lang="it-IT" dirty="0">
              <a:solidFill>
                <a:srgbClr val="595959"/>
              </a:solidFill>
              <a:latin typeface="Aptos (corpo)"/>
              <a:ea typeface="AUTHENTIC Sans 60" pitchFamily="2" charset="77"/>
              <a:cs typeface="Titillium Web"/>
              <a:sym typeface="Titillium Web"/>
            </a:endParaRPr>
          </a:p>
          <a:p>
            <a:pPr marL="380990" indent="-380990" algn="just">
              <a:buClr>
                <a:srgbClr val="000000"/>
              </a:buClr>
              <a:buSzPts val="1400"/>
              <a:buFont typeface="Arial" panose="020B0604020202020204" pitchFamily="34" charset="0"/>
              <a:buChar char="•"/>
            </a:pPr>
            <a:r>
              <a:rPr lang="it-IT" dirty="0">
                <a:solidFill>
                  <a:srgbClr val="595959"/>
                </a:solidFill>
                <a:latin typeface="Aptos (corpo)"/>
                <a:ea typeface="AUTHENTIC Sans 60" pitchFamily="2" charset="77"/>
                <a:cs typeface="Titillium Web"/>
                <a:sym typeface="Titillium Web"/>
              </a:rPr>
              <a:t>I </a:t>
            </a:r>
            <a:r>
              <a:rPr lang="it-IT" b="1" dirty="0">
                <a:solidFill>
                  <a:srgbClr val="2195CE"/>
                </a:solidFill>
                <a:latin typeface="Aptos (corpo)"/>
                <a:ea typeface="AUTHENTIC Sans 60" pitchFamily="2" charset="77"/>
                <a:cs typeface="Titillium Web"/>
                <a:sym typeface="Titillium Web"/>
              </a:rPr>
              <a:t>Consorzi</a:t>
            </a:r>
            <a:r>
              <a:rPr lang="it-IT" dirty="0">
                <a:solidFill>
                  <a:srgbClr val="595959"/>
                </a:solidFill>
                <a:latin typeface="Aptos (corpo)"/>
                <a:ea typeface="AUTHENTIC Sans 60" pitchFamily="2" charset="77"/>
                <a:cs typeface="Titillium Web"/>
                <a:sym typeface="Titillium Web"/>
              </a:rPr>
              <a:t> istituiti per il recupero e il riciclaggio di particolari tipologie di rifiuti</a:t>
            </a:r>
          </a:p>
        </p:txBody>
      </p:sp>
      <p:pic>
        <p:nvPicPr>
          <p:cNvPr id="69" name="Google Shape;69;p14"/>
          <p:cNvPicPr preferRelativeResize="0"/>
          <p:nvPr/>
        </p:nvPicPr>
        <p:blipFill>
          <a:blip r:embed="rId3" cstate="screen">
            <a:extLst>
              <a:ext uri="{28A0092B-C50C-407E-A947-70E740481C1C}">
                <a14:useLocalDpi xmlns:a14="http://schemas.microsoft.com/office/drawing/2010/main"/>
              </a:ext>
            </a:extLst>
          </a:blip>
          <a:srcRect/>
          <a:stretch/>
        </p:blipFill>
        <p:spPr>
          <a:xfrm>
            <a:off x="-6" y="1604689"/>
            <a:ext cx="5986107" cy="3509856"/>
          </a:xfrm>
          <a:prstGeom prst="rect">
            <a:avLst/>
          </a:prstGeom>
          <a:noFill/>
          <a:ln>
            <a:noFill/>
          </a:ln>
        </p:spPr>
      </p:pic>
      <p:sp>
        <p:nvSpPr>
          <p:cNvPr id="3" name="Google Shape;98;p17">
            <a:extLst>
              <a:ext uri="{FF2B5EF4-FFF2-40B4-BE49-F238E27FC236}">
                <a16:creationId xmlns:a16="http://schemas.microsoft.com/office/drawing/2014/main" id="{2913949D-FB8B-3A01-96AE-97328CE067CE}"/>
              </a:ext>
            </a:extLst>
          </p:cNvPr>
          <p:cNvSpPr txBox="1">
            <a:spLocks/>
          </p:cNvSpPr>
          <p:nvPr/>
        </p:nvSpPr>
        <p:spPr>
          <a:xfrm>
            <a:off x="11114999" y="6236281"/>
            <a:ext cx="731600" cy="5248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it" sz="800" smtClean="0">
                <a:solidFill>
                  <a:prstClr val="black">
                    <a:tint val="82000"/>
                  </a:prstClr>
                </a:solidFill>
                <a:latin typeface="Aptos" panose="02110004020202020204"/>
                <a:ea typeface="+mn-ea"/>
                <a:cs typeface="+mn-cs"/>
              </a:rPr>
              <a:pPr/>
              <a:t>6</a:t>
            </a:fld>
            <a:endParaRPr lang="it" sz="800" dirty="0">
              <a:solidFill>
                <a:prstClr val="black">
                  <a:tint val="82000"/>
                </a:prstClr>
              </a:solidFill>
              <a:latin typeface="Aptos" panose="02110004020202020204"/>
              <a:ea typeface="+mn-ea"/>
              <a:cs typeface="+mn-cs"/>
            </a:endParaRPr>
          </a:p>
        </p:txBody>
      </p:sp>
      <p:sp>
        <p:nvSpPr>
          <p:cNvPr id="2" name="CasellaDiTesto 1">
            <a:extLst>
              <a:ext uri="{FF2B5EF4-FFF2-40B4-BE49-F238E27FC236}">
                <a16:creationId xmlns:a16="http://schemas.microsoft.com/office/drawing/2014/main" id="{5794F4B9-1289-CF17-A07B-DD4EA34B60F9}"/>
              </a:ext>
            </a:extLst>
          </p:cNvPr>
          <p:cNvSpPr txBox="1"/>
          <p:nvPr/>
        </p:nvSpPr>
        <p:spPr>
          <a:xfrm>
            <a:off x="6564034" y="5552623"/>
            <a:ext cx="4916766" cy="861774"/>
          </a:xfrm>
          <a:prstGeom prst="rect">
            <a:avLst/>
          </a:prstGeom>
          <a:noFill/>
        </p:spPr>
        <p:txBody>
          <a:bodyPr wrap="square">
            <a:spAutoFit/>
          </a:bodyPr>
          <a:lstStyle/>
          <a:p>
            <a:pPr marL="228600" indent="-228600" algn="just">
              <a:buAutoNum type="arabicParenR"/>
            </a:pPr>
            <a:r>
              <a:rPr lang="it-IT" sz="1000" i="1" dirty="0">
                <a:solidFill>
                  <a:srgbClr val="595959"/>
                </a:solidFill>
                <a:latin typeface="Aptos (corpo)"/>
              </a:rPr>
              <a:t>Gli enti e le imprese produttori iniziali di rifiuti che trasportano esclusivamente i propri rifiuti speciali pericolosi e non pericolosi iscritti all'Albo nazionale gestori ambientali ai sensi dell'articolo 212, comma 8, del decreto legislativo n. 152 del 2006, si iscrivono al RENTRI quando obbligati come produttori, nel rispetto delle tempistiche standard per l'iscrizione.</a:t>
            </a:r>
          </a:p>
        </p:txBody>
      </p:sp>
      <p:grpSp>
        <p:nvGrpSpPr>
          <p:cNvPr id="7" name="Gruppo 6">
            <a:extLst>
              <a:ext uri="{FF2B5EF4-FFF2-40B4-BE49-F238E27FC236}">
                <a16:creationId xmlns:a16="http://schemas.microsoft.com/office/drawing/2014/main" id="{6033B647-AA76-C5E2-EF95-571254CB2CF7}"/>
              </a:ext>
            </a:extLst>
          </p:cNvPr>
          <p:cNvGrpSpPr/>
          <p:nvPr/>
        </p:nvGrpSpPr>
        <p:grpSpPr>
          <a:xfrm>
            <a:off x="0" y="133740"/>
            <a:ext cx="8618806" cy="830997"/>
            <a:chOff x="0" y="133740"/>
            <a:chExt cx="8618806" cy="830997"/>
          </a:xfrm>
        </p:grpSpPr>
        <p:sp>
          <p:nvSpPr>
            <p:cNvPr id="8" name="CasellaDiTesto 7">
              <a:extLst>
                <a:ext uri="{FF2B5EF4-FFF2-40B4-BE49-F238E27FC236}">
                  <a16:creationId xmlns:a16="http://schemas.microsoft.com/office/drawing/2014/main" id="{B019C96D-7EE1-E32B-E855-465B3AE9047F}"/>
                </a:ext>
              </a:extLst>
            </p:cNvPr>
            <p:cNvSpPr txBox="1"/>
            <p:nvPr/>
          </p:nvSpPr>
          <p:spPr>
            <a:xfrm>
              <a:off x="313181" y="133740"/>
              <a:ext cx="7753687" cy="830997"/>
            </a:xfrm>
            <a:prstGeom prst="rect">
              <a:avLst/>
            </a:prstGeom>
            <a:noFill/>
          </p:spPr>
          <p:txBody>
            <a:bodyPr wrap="square" lIns="91440" tIns="45720" rIns="91440" bIns="45720" rtlCol="0" anchor="t">
              <a:spAutoFit/>
            </a:bodyPr>
            <a:lstStyle/>
            <a:p>
              <a:pPr>
                <a:defRPr/>
              </a:pPr>
              <a:r>
                <a:rPr lang="it-IT" sz="2400" b="1" kern="0" dirty="0">
                  <a:solidFill>
                    <a:srgbClr val="2195CE"/>
                  </a:solidFill>
                  <a:latin typeface="Aptos (corpo)"/>
                  <a:sym typeface="Titillium Web"/>
                </a:rPr>
                <a:t>Chi deve iscriversi al RENTRI | operatori professionali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2195CE"/>
                </a:solidFill>
                <a:effectLst/>
                <a:uLnTx/>
                <a:uFillTx/>
                <a:latin typeface="Aptos (corpo)"/>
              </a:endParaRPr>
            </a:p>
          </p:txBody>
        </p:sp>
        <p:cxnSp>
          <p:nvCxnSpPr>
            <p:cNvPr id="9" name="Connettore diritto 8">
              <a:extLst>
                <a:ext uri="{FF2B5EF4-FFF2-40B4-BE49-F238E27FC236}">
                  <a16:creationId xmlns:a16="http://schemas.microsoft.com/office/drawing/2014/main" id="{7DACE6D0-CB55-2F4F-9E26-2B24808A153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0" name="Google Shape;111;p6">
            <a:extLst>
              <a:ext uri="{FF2B5EF4-FFF2-40B4-BE49-F238E27FC236}">
                <a16:creationId xmlns:a16="http://schemas.microsoft.com/office/drawing/2014/main" id="{F95B2158-8A56-2AAE-B7BA-EB3A479195F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BF25FEF8-63FB-732F-459D-012849763DA5}"/>
            </a:ext>
          </a:extLst>
        </p:cNvPr>
        <p:cNvGrpSpPr/>
        <p:nvPr/>
      </p:nvGrpSpPr>
      <p:grpSpPr>
        <a:xfrm>
          <a:off x="0" y="0"/>
          <a:ext cx="0" cy="0"/>
          <a:chOff x="0" y="0"/>
          <a:chExt cx="0" cy="0"/>
        </a:xfrm>
      </p:grpSpPr>
      <p:sp>
        <p:nvSpPr>
          <p:cNvPr id="78" name="Google Shape;78;p15">
            <a:extLst>
              <a:ext uri="{FF2B5EF4-FFF2-40B4-BE49-F238E27FC236}">
                <a16:creationId xmlns:a16="http://schemas.microsoft.com/office/drawing/2014/main" id="{BD6328FF-CA0B-6185-F163-C9A3E0DB7BE0}"/>
              </a:ext>
            </a:extLst>
          </p:cNvPr>
          <p:cNvSpPr txBox="1"/>
          <p:nvPr/>
        </p:nvSpPr>
        <p:spPr>
          <a:xfrm>
            <a:off x="921657" y="1045336"/>
            <a:ext cx="9900000" cy="2340000"/>
          </a:xfrm>
          <a:prstGeom prst="rect">
            <a:avLst/>
          </a:prstGeom>
          <a:noFill/>
          <a:ln>
            <a:noFill/>
          </a:ln>
        </p:spPr>
        <p:txBody>
          <a:bodyPr spcFirstLastPara="1" wrap="square" lIns="121900" tIns="121900" rIns="121900" bIns="1219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Pts val="1400"/>
              <a:buFontTx/>
              <a:buNone/>
              <a:tabLst/>
              <a:defRPr/>
            </a:pPr>
            <a:r>
              <a:rPr kumimoji="0" lang="it-IT" i="0" u="none" strike="noStrike" kern="1200" cap="none" spc="0" normalizeH="0" baseline="0" noProof="0" dirty="0">
                <a:ln>
                  <a:noFill/>
                </a:ln>
                <a:effectLst/>
                <a:uLnTx/>
                <a:uFillTx/>
                <a:latin typeface="Aptos (corpo)"/>
                <a:ea typeface="AUTHENTIC Sans 60" pitchFamily="2" charset="77"/>
                <a:cs typeface="Titillium Web"/>
                <a:sym typeface="Titillium Web"/>
              </a:rPr>
              <a:t>Numero di persone che lavorano, con vincoli di subordinazione, per conto dell’ente o dell’impresa, in forza di un contratto di lavoro, e che percepiscono per il lavoro effettuato una remunerazione. Il numero è riferito alla totalità dei dipendenti</a:t>
            </a:r>
            <a:r>
              <a:rPr lang="it-IT" sz="1800" kern="100" baseline="30000" dirty="0">
                <a:solidFill>
                  <a:srgbClr val="727272"/>
                </a:solidFill>
                <a:effectLst/>
                <a:latin typeface="Aptos" panose="020B0004020202020204" pitchFamily="34" charset="0"/>
                <a:ea typeface="Aptos" panose="020B0004020202020204" pitchFamily="34" charset="0"/>
                <a:cs typeface="Times New Roman" panose="02020603050405020304" pitchFamily="18" charset="0"/>
              </a:rPr>
              <a:t>1</a:t>
            </a:r>
            <a:r>
              <a:rPr kumimoji="0" lang="it-IT" i="0" u="none" strike="noStrike" kern="1200" cap="none" spc="0" normalizeH="0" baseline="0" noProof="0" dirty="0">
                <a:ln>
                  <a:noFill/>
                </a:ln>
                <a:effectLst/>
                <a:uLnTx/>
                <a:uFillTx/>
                <a:latin typeface="Aptos (corpo)"/>
                <a:ea typeface="AUTHENTIC Sans 60" pitchFamily="2" charset="77"/>
                <a:cs typeface="Titillium Web"/>
                <a:sym typeface="Titillium Web"/>
              </a:rPr>
              <a:t> presenti nell’impresa o nell’Ente al 31 dicembre dell’anno precedente a quello di riferimento.</a:t>
            </a:r>
          </a:p>
          <a:p>
            <a:pPr marL="0" marR="0" lvl="0" indent="0" algn="just" defTabSz="914400" rtl="0" eaLnBrk="1" fontAlgn="auto" latinLnBrk="0" hangingPunct="1">
              <a:lnSpc>
                <a:spcPct val="150000"/>
              </a:lnSpc>
              <a:spcBef>
                <a:spcPts val="0"/>
              </a:spcBef>
              <a:spcAft>
                <a:spcPts val="0"/>
              </a:spcAft>
              <a:buClr>
                <a:srgbClr val="000000"/>
              </a:buClr>
              <a:buSzPts val="1400"/>
              <a:buFontTx/>
              <a:buNone/>
              <a:tabLst/>
              <a:defRPr/>
            </a:pPr>
            <a:r>
              <a:rPr kumimoji="0" lang="it-IT" i="0" u="none" strike="noStrike" kern="1200" cap="none" spc="0" normalizeH="0" baseline="0" noProof="0" dirty="0">
                <a:ln>
                  <a:noFill/>
                </a:ln>
                <a:effectLst/>
                <a:uLnTx/>
                <a:uFillTx/>
                <a:latin typeface="Aptos (corpo)"/>
                <a:ea typeface="AUTHENTIC Sans 60" pitchFamily="2" charset="77"/>
                <a:cs typeface="Titillium Web"/>
                <a:sym typeface="Titillium Web"/>
              </a:rPr>
              <a:t>Ai fini del calcolo dei dipendenti, si specifica che i dipendenti a tempo parziale e quelli stagionali rappresentano frazioni di unità lavorative così come indicato dal DM 18 aprile 2005 del Ministero delle attività produttive.</a:t>
            </a:r>
          </a:p>
          <a:p>
            <a:pPr marL="0" marR="0" lvl="0" indent="0" algn="just" defTabSz="914400" rtl="0" eaLnBrk="1" fontAlgn="auto" latinLnBrk="0" hangingPunct="1">
              <a:lnSpc>
                <a:spcPct val="150000"/>
              </a:lnSpc>
              <a:spcBef>
                <a:spcPts val="0"/>
              </a:spcBef>
              <a:spcAft>
                <a:spcPts val="0"/>
              </a:spcAft>
              <a:buClr>
                <a:srgbClr val="000000"/>
              </a:buClr>
              <a:buSzPts val="1400"/>
              <a:buFontTx/>
              <a:buNone/>
              <a:tabLst/>
              <a:defRPr/>
            </a:pPr>
            <a:r>
              <a:rPr kumimoji="0" lang="it-IT" i="0" u="none" strike="noStrike" kern="1200" cap="none" spc="0" normalizeH="0" baseline="0" noProof="0" dirty="0">
                <a:ln>
                  <a:noFill/>
                </a:ln>
                <a:effectLst/>
                <a:uLnTx/>
                <a:uFillTx/>
                <a:latin typeface="Aptos (corpo)"/>
                <a:ea typeface="AUTHENTIC Sans 60" pitchFamily="2" charset="77"/>
                <a:cs typeface="Titillium Web"/>
                <a:sym typeface="Titillium Web"/>
              </a:rPr>
              <a:t>Per quanto concerne il titolare ed i soci si ritiene che questi debbano essere conteggiati solo se inquadrati anch'essi come dipendenti dell'azienda, cioè a libro paga della medesima.</a:t>
            </a:r>
          </a:p>
        </p:txBody>
      </p:sp>
      <p:sp>
        <p:nvSpPr>
          <p:cNvPr id="2" name="Google Shape;98;p17">
            <a:extLst>
              <a:ext uri="{FF2B5EF4-FFF2-40B4-BE49-F238E27FC236}">
                <a16:creationId xmlns:a16="http://schemas.microsoft.com/office/drawing/2014/main" id="{4682DA48-B84E-1062-F16F-6BE3C47FC2A0}"/>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fld id="{00000000-1234-1234-1234-123412341234}" type="slidenum">
              <a:rPr lang="it" sz="800">
                <a:solidFill>
                  <a:prstClr val="black">
                    <a:tint val="82000"/>
                  </a:prstClr>
                </a:solidFill>
                <a:latin typeface="Aptos" panose="02110004020202020204"/>
                <a:sym typeface="Arial"/>
              </a:rPr>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t>60</a:t>
            </a:fld>
            <a:endParaRPr sz="800" dirty="0">
              <a:solidFill>
                <a:prstClr val="black">
                  <a:tint val="82000"/>
                </a:prstClr>
              </a:solidFill>
              <a:latin typeface="Aptos" panose="02110004020202020204"/>
              <a:sym typeface="Arial"/>
            </a:endParaRPr>
          </a:p>
        </p:txBody>
      </p:sp>
      <p:grpSp>
        <p:nvGrpSpPr>
          <p:cNvPr id="4" name="Gruppo 3">
            <a:extLst>
              <a:ext uri="{FF2B5EF4-FFF2-40B4-BE49-F238E27FC236}">
                <a16:creationId xmlns:a16="http://schemas.microsoft.com/office/drawing/2014/main" id="{99D65D54-A9B1-7F48-E45B-C3E42DA90F64}"/>
              </a:ext>
            </a:extLst>
          </p:cNvPr>
          <p:cNvGrpSpPr/>
          <p:nvPr/>
        </p:nvGrpSpPr>
        <p:grpSpPr>
          <a:xfrm>
            <a:off x="0" y="133742"/>
            <a:ext cx="8618806" cy="686629"/>
            <a:chOff x="0" y="133742"/>
            <a:chExt cx="8618806" cy="686629"/>
          </a:xfrm>
        </p:grpSpPr>
        <p:sp>
          <p:nvSpPr>
            <p:cNvPr id="6" name="CasellaDiTesto 5">
              <a:extLst>
                <a:ext uri="{FF2B5EF4-FFF2-40B4-BE49-F238E27FC236}">
                  <a16:creationId xmlns:a16="http://schemas.microsoft.com/office/drawing/2014/main" id="{5038AAD8-1C0C-DF32-2DB9-DA9349960BEF}"/>
                </a:ext>
              </a:extLst>
            </p:cNvPr>
            <p:cNvSpPr txBox="1"/>
            <p:nvPr/>
          </p:nvSpPr>
          <p:spPr>
            <a:xfrm>
              <a:off x="313181" y="133742"/>
              <a:ext cx="7473359" cy="461665"/>
            </a:xfrm>
            <a:prstGeom prst="rect">
              <a:avLst/>
            </a:prstGeom>
            <a:noFill/>
          </p:spPr>
          <p:txBody>
            <a:bodyPr wrap="square" lIns="91440" tIns="45720" rIns="91440" bIns="45720" rtlCol="0" anchor="t">
              <a:spAutoFit/>
            </a:bodyPr>
            <a:lstStyle/>
            <a:p>
              <a:pPr marR="0" lvl="0" indent="0" defTabSz="1219170" fontAlgn="auto">
                <a:lnSpc>
                  <a:spcPct val="100000"/>
                </a:lnSpc>
                <a:spcBef>
                  <a:spcPts val="0"/>
                </a:spcBef>
                <a:spcAft>
                  <a:spcPts val="0"/>
                </a:spcAft>
                <a:buClr>
                  <a:srgbClr val="000000"/>
                </a:buClr>
                <a:buSzPts val="2400"/>
                <a:buFontTx/>
                <a:buNone/>
                <a:tabLst/>
                <a:defRPr/>
              </a:pPr>
              <a:r>
                <a:rPr lang="it-IT" sz="2400" b="1" kern="0" dirty="0">
                  <a:solidFill>
                    <a:srgbClr val="2195CE"/>
                  </a:solidFill>
                  <a:latin typeface="Aptos (corpo)"/>
                  <a:sym typeface="Titillium Web"/>
                </a:rPr>
                <a:t>Dipendenti</a:t>
              </a:r>
            </a:p>
          </p:txBody>
        </p:sp>
        <p:cxnSp>
          <p:nvCxnSpPr>
            <p:cNvPr id="7" name="Connettore diritto 6">
              <a:extLst>
                <a:ext uri="{FF2B5EF4-FFF2-40B4-BE49-F238E27FC236}">
                  <a16:creationId xmlns:a16="http://schemas.microsoft.com/office/drawing/2014/main" id="{9DB174D4-7C95-06AE-3DAD-D361B43F7F90}"/>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8" name="Google Shape;111;p6">
            <a:extLst>
              <a:ext uri="{FF2B5EF4-FFF2-40B4-BE49-F238E27FC236}">
                <a16:creationId xmlns:a16="http://schemas.microsoft.com/office/drawing/2014/main" id="{FAAC6BF4-9B93-9165-66B8-F2EB1578939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3" name="CasellaDiTesto 2">
            <a:extLst>
              <a:ext uri="{FF2B5EF4-FFF2-40B4-BE49-F238E27FC236}">
                <a16:creationId xmlns:a16="http://schemas.microsoft.com/office/drawing/2014/main" id="{FB3AB812-E5C7-F0C2-423F-89BC789FBC56}"/>
              </a:ext>
            </a:extLst>
          </p:cNvPr>
          <p:cNvSpPr txBox="1"/>
          <p:nvPr/>
        </p:nvSpPr>
        <p:spPr>
          <a:xfrm>
            <a:off x="360000" y="5429770"/>
            <a:ext cx="11023315" cy="112338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Pts val="1400"/>
              <a:buFontTx/>
              <a:buNone/>
              <a:tabLst/>
              <a:defRPr/>
            </a:pPr>
            <a:r>
              <a:rPr lang="it-IT" sz="1400" b="1" dirty="0">
                <a:latin typeface="Aptos (corpo)"/>
                <a:sym typeface="Titillium Web"/>
              </a:rPr>
              <a:t>Nota:</a:t>
            </a:r>
            <a:r>
              <a:rPr lang="it-IT" sz="1400" dirty="0">
                <a:latin typeface="Aptos (corpo)"/>
                <a:sym typeface="Titillium Web"/>
              </a:rPr>
              <a:t> </a:t>
            </a:r>
          </a:p>
          <a:p>
            <a:pPr marL="0" marR="0" lvl="0" indent="0" algn="just" defTabSz="914400" rtl="0" eaLnBrk="1" fontAlgn="auto" latinLnBrk="0" hangingPunct="1">
              <a:lnSpc>
                <a:spcPct val="150000"/>
              </a:lnSpc>
              <a:spcBef>
                <a:spcPts val="0"/>
              </a:spcBef>
              <a:spcAft>
                <a:spcPts val="0"/>
              </a:spcAft>
              <a:buClr>
                <a:srgbClr val="000000"/>
              </a:buClr>
              <a:buSzPts val="1400"/>
              <a:buFontTx/>
              <a:buNone/>
              <a:tabLst/>
              <a:defRPr/>
            </a:pPr>
            <a:r>
              <a:rPr lang="it-IT" sz="1200" i="1" dirty="0">
                <a:latin typeface="Aptos (corpo)"/>
              </a:rPr>
              <a:t>Se il soggetto formalizza l’iscrizione al RENTRI entro l’anno 2025, il numero di dipendenti è calcolato in base al dato relativo  al 31.12.2024.</a:t>
            </a:r>
          </a:p>
          <a:p>
            <a:pPr algn="just">
              <a:lnSpc>
                <a:spcPct val="150000"/>
              </a:lnSpc>
              <a:buClr>
                <a:srgbClr val="000000"/>
              </a:buClr>
              <a:buSzPts val="1400"/>
              <a:defRPr/>
            </a:pPr>
            <a:r>
              <a:rPr lang="it-IT" sz="1200" i="1" dirty="0">
                <a:latin typeface="Aptos (corpo)"/>
              </a:rPr>
              <a:t>Se il soggetto formalizza l’iscrizione al RENTRI entro l’anno 2026, il numero di dipendenti è calcolato in base al dato relativo al 31.12.2025.</a:t>
            </a:r>
            <a:endParaRPr lang="it-IT" sz="1200" i="1" dirty="0">
              <a:latin typeface="Aptos (corpo)"/>
              <a:sym typeface="Titillium Web"/>
            </a:endParaRPr>
          </a:p>
          <a:p>
            <a:pPr algn="just"/>
            <a:endParaRPr lang="it-IT" sz="1000" i="1" dirty="0">
              <a:solidFill>
                <a:srgbClr val="595959"/>
              </a:solidFill>
              <a:latin typeface="AUTHENTIC Sans 60" pitchFamily="2" charset="77"/>
            </a:endParaRPr>
          </a:p>
        </p:txBody>
      </p:sp>
    </p:spTree>
    <p:extLst>
      <p:ext uri="{BB962C8B-B14F-4D97-AF65-F5344CB8AC3E}">
        <p14:creationId xmlns:p14="http://schemas.microsoft.com/office/powerpoint/2010/main" val="240279885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970D6435-43F8-8605-D9B4-EFFF9120FE62}"/>
            </a:ext>
          </a:extLst>
        </p:cNvPr>
        <p:cNvGrpSpPr/>
        <p:nvPr/>
      </p:nvGrpSpPr>
      <p:grpSpPr>
        <a:xfrm>
          <a:off x="0" y="0"/>
          <a:ext cx="0" cy="0"/>
          <a:chOff x="0" y="0"/>
          <a:chExt cx="0" cy="0"/>
        </a:xfrm>
      </p:grpSpPr>
      <p:sp>
        <p:nvSpPr>
          <p:cNvPr id="78" name="Google Shape;78;p15">
            <a:extLst>
              <a:ext uri="{FF2B5EF4-FFF2-40B4-BE49-F238E27FC236}">
                <a16:creationId xmlns:a16="http://schemas.microsoft.com/office/drawing/2014/main" id="{B8F0AA11-E8E2-3706-B1BF-543D6E362692}"/>
              </a:ext>
            </a:extLst>
          </p:cNvPr>
          <p:cNvSpPr txBox="1"/>
          <p:nvPr/>
        </p:nvSpPr>
        <p:spPr>
          <a:xfrm>
            <a:off x="827139" y="1176731"/>
            <a:ext cx="10072521" cy="1908174"/>
          </a:xfrm>
          <a:prstGeom prst="rect">
            <a:avLst/>
          </a:prstGeom>
          <a:noFill/>
          <a:ln>
            <a:noFill/>
          </a:ln>
        </p:spPr>
        <p:txBody>
          <a:bodyPr spcFirstLastPara="1" wrap="square" lIns="121900" tIns="121900" rIns="121900" bIns="121900" anchor="t" anchorCtr="0">
            <a:spAutoFit/>
          </a:bodyPr>
          <a:lstStyle/>
          <a:p>
            <a:pPr algn="l">
              <a:lnSpc>
                <a:spcPct val="150000"/>
              </a:lnSpc>
            </a:pPr>
            <a:r>
              <a:rPr lang="it-IT" dirty="0">
                <a:latin typeface="Aptos (corpo)"/>
              </a:rPr>
              <a:t>L'incaricato è la persona fisica che, su incarico del rappresentante dell’operatore,  utilizza i servizi della piattaforma telematica RENTRI e risponde alle istruzioni impartite dall’operatore .</a:t>
            </a:r>
          </a:p>
          <a:p>
            <a:pPr algn="l">
              <a:lnSpc>
                <a:spcPct val="150000"/>
              </a:lnSpc>
            </a:pPr>
            <a:r>
              <a:rPr lang="it-IT" dirty="0">
                <a:latin typeface="Aptos (corpo)"/>
              </a:rPr>
              <a:t>Gli illeciti e le sanzioni, previste all'art. 12 del DM 59/2023 e all' art. 258 D.lgs. 152/06, si  intendono riferite al responsabile legale  dell'impresa o  dell'ente.</a:t>
            </a:r>
          </a:p>
        </p:txBody>
      </p:sp>
      <p:sp>
        <p:nvSpPr>
          <p:cNvPr id="2" name="Google Shape;98;p17">
            <a:extLst>
              <a:ext uri="{FF2B5EF4-FFF2-40B4-BE49-F238E27FC236}">
                <a16:creationId xmlns:a16="http://schemas.microsoft.com/office/drawing/2014/main" id="{588CB86C-8DC6-4DD3-C11D-F906316692E1}"/>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fld id="{00000000-1234-1234-1234-123412341234}" type="slidenum">
              <a:rPr lang="it" sz="800">
                <a:solidFill>
                  <a:prstClr val="black">
                    <a:tint val="82000"/>
                  </a:prstClr>
                </a:solidFill>
                <a:latin typeface="Aptos" panose="02110004020202020204"/>
                <a:sym typeface="Arial"/>
              </a:rPr>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t>61</a:t>
            </a:fld>
            <a:endParaRPr sz="800" dirty="0">
              <a:solidFill>
                <a:prstClr val="black">
                  <a:tint val="82000"/>
                </a:prstClr>
              </a:solidFill>
              <a:latin typeface="Aptos" panose="02110004020202020204"/>
              <a:sym typeface="Arial"/>
            </a:endParaRPr>
          </a:p>
        </p:txBody>
      </p:sp>
      <p:grpSp>
        <p:nvGrpSpPr>
          <p:cNvPr id="4" name="Gruppo 3">
            <a:extLst>
              <a:ext uri="{FF2B5EF4-FFF2-40B4-BE49-F238E27FC236}">
                <a16:creationId xmlns:a16="http://schemas.microsoft.com/office/drawing/2014/main" id="{2EB31C8F-5F31-49F7-8B2A-B1F9630CAC55}"/>
              </a:ext>
            </a:extLst>
          </p:cNvPr>
          <p:cNvGrpSpPr/>
          <p:nvPr/>
        </p:nvGrpSpPr>
        <p:grpSpPr>
          <a:xfrm>
            <a:off x="0" y="133742"/>
            <a:ext cx="8618806" cy="686629"/>
            <a:chOff x="0" y="133742"/>
            <a:chExt cx="8618806" cy="686629"/>
          </a:xfrm>
        </p:grpSpPr>
        <p:sp>
          <p:nvSpPr>
            <p:cNvPr id="6" name="CasellaDiTesto 5">
              <a:extLst>
                <a:ext uri="{FF2B5EF4-FFF2-40B4-BE49-F238E27FC236}">
                  <a16:creationId xmlns:a16="http://schemas.microsoft.com/office/drawing/2014/main" id="{6AFB80F1-C205-1AE0-DF9C-85461B8A561A}"/>
                </a:ext>
              </a:extLst>
            </p:cNvPr>
            <p:cNvSpPr txBox="1"/>
            <p:nvPr/>
          </p:nvSpPr>
          <p:spPr>
            <a:xfrm>
              <a:off x="313181" y="133742"/>
              <a:ext cx="7473359" cy="461665"/>
            </a:xfrm>
            <a:prstGeom prst="rect">
              <a:avLst/>
            </a:prstGeom>
            <a:noFill/>
          </p:spPr>
          <p:txBody>
            <a:bodyPr wrap="square" lIns="91440" tIns="45720" rIns="91440" bIns="45720" rtlCol="0" anchor="t">
              <a:spAutoFit/>
            </a:bodyPr>
            <a:lstStyle/>
            <a:p>
              <a:pPr marR="0" lvl="0" indent="0" defTabSz="1219170" fontAlgn="auto">
                <a:lnSpc>
                  <a:spcPct val="100000"/>
                </a:lnSpc>
                <a:spcBef>
                  <a:spcPts val="0"/>
                </a:spcBef>
                <a:spcAft>
                  <a:spcPts val="0"/>
                </a:spcAft>
                <a:buClr>
                  <a:srgbClr val="000000"/>
                </a:buClr>
                <a:buSzPts val="2400"/>
                <a:buFontTx/>
                <a:buNone/>
                <a:tabLst/>
                <a:defRPr/>
              </a:pPr>
              <a:r>
                <a:rPr lang="it-IT" sz="2400" b="1" kern="0" dirty="0">
                  <a:solidFill>
                    <a:srgbClr val="2195CE"/>
                  </a:solidFill>
                  <a:latin typeface="Aptos (corpo)"/>
                  <a:sym typeface="Titillium Web"/>
                </a:rPr>
                <a:t>Responsabilità degli incaricati</a:t>
              </a:r>
            </a:p>
          </p:txBody>
        </p:sp>
        <p:cxnSp>
          <p:nvCxnSpPr>
            <p:cNvPr id="7" name="Connettore diritto 6">
              <a:extLst>
                <a:ext uri="{FF2B5EF4-FFF2-40B4-BE49-F238E27FC236}">
                  <a16:creationId xmlns:a16="http://schemas.microsoft.com/office/drawing/2014/main" id="{0A9F4076-8AF6-F036-8DDB-1D32DAD207B9}"/>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8" name="Google Shape;111;p6">
            <a:extLst>
              <a:ext uri="{FF2B5EF4-FFF2-40B4-BE49-F238E27FC236}">
                <a16:creationId xmlns:a16="http://schemas.microsoft.com/office/drawing/2014/main" id="{68229571-730D-064E-38EC-B9C981C1B6B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Tree>
    <p:extLst>
      <p:ext uri="{BB962C8B-B14F-4D97-AF65-F5344CB8AC3E}">
        <p14:creationId xmlns:p14="http://schemas.microsoft.com/office/powerpoint/2010/main" val="233443516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3AA99DB1-7561-B377-C81B-922E455D29F4}"/>
            </a:ext>
          </a:extLst>
        </p:cNvPr>
        <p:cNvGrpSpPr/>
        <p:nvPr/>
      </p:nvGrpSpPr>
      <p:grpSpPr>
        <a:xfrm>
          <a:off x="0" y="0"/>
          <a:ext cx="0" cy="0"/>
          <a:chOff x="0" y="0"/>
          <a:chExt cx="0" cy="0"/>
        </a:xfrm>
      </p:grpSpPr>
      <p:sp>
        <p:nvSpPr>
          <p:cNvPr id="78" name="Google Shape;78;p15">
            <a:extLst>
              <a:ext uri="{FF2B5EF4-FFF2-40B4-BE49-F238E27FC236}">
                <a16:creationId xmlns:a16="http://schemas.microsoft.com/office/drawing/2014/main" id="{E6930E83-15CE-3A95-9717-E4F509152A4E}"/>
              </a:ext>
            </a:extLst>
          </p:cNvPr>
          <p:cNvSpPr txBox="1"/>
          <p:nvPr/>
        </p:nvSpPr>
        <p:spPr>
          <a:xfrm>
            <a:off x="886775" y="1153200"/>
            <a:ext cx="9900000" cy="5064423"/>
          </a:xfrm>
          <a:prstGeom prst="rect">
            <a:avLst/>
          </a:prstGeom>
          <a:noFill/>
          <a:ln>
            <a:noFill/>
          </a:ln>
        </p:spPr>
        <p:txBody>
          <a:bodyPr spcFirstLastPara="1" wrap="square" lIns="121900" tIns="121900" rIns="121900" bIns="121900" anchor="t" anchorCtr="0">
            <a:spAutoFit/>
          </a:bodyPr>
          <a:lstStyle/>
          <a:p>
            <a:pPr marL="0" marR="0" lvl="0" indent="0" algn="just" defTabSz="914400" rtl="0" eaLnBrk="1" fontAlgn="auto" latinLnBrk="0" hangingPunct="1">
              <a:lnSpc>
                <a:spcPct val="115000"/>
              </a:lnSpc>
              <a:spcBef>
                <a:spcPts val="0"/>
              </a:spcBef>
              <a:spcAft>
                <a:spcPts val="0"/>
              </a:spcAft>
              <a:buClr>
                <a:srgbClr val="000000"/>
              </a:buClr>
              <a:buSzPts val="1400"/>
              <a:buFontTx/>
              <a:buNone/>
              <a:tabLst/>
              <a:defRPr/>
            </a:pPr>
            <a:r>
              <a:rPr lang="it-IT" dirty="0"/>
              <a:t>L’operatore iscrive le unità locali dove svolge l’attività e, se obbligato, tiene uno o più registri cronologici di carico e scarico</a:t>
            </a:r>
            <a:r>
              <a:rPr kumimoji="0" lang="it-IT" i="0" u="none" strike="noStrike" kern="1200" cap="none" spc="0" normalizeH="0" baseline="0" noProof="0" dirty="0">
                <a:ln>
                  <a:noFill/>
                </a:ln>
                <a:effectLst/>
                <a:uLnTx/>
                <a:uFillTx/>
                <a:latin typeface="Aptos (corpo)"/>
                <a:ea typeface="AUTHENTIC Sans 60" pitchFamily="2" charset="77"/>
                <a:cs typeface="Titillium Web"/>
                <a:sym typeface="Titillium Web"/>
              </a:rPr>
              <a:t>.</a:t>
            </a:r>
          </a:p>
          <a:p>
            <a:pPr marL="0" marR="0" lvl="0" indent="0" algn="just" defTabSz="914400" rtl="0" eaLnBrk="1" fontAlgn="auto" latinLnBrk="0" hangingPunct="1">
              <a:lnSpc>
                <a:spcPct val="115000"/>
              </a:lnSpc>
              <a:spcBef>
                <a:spcPts val="0"/>
              </a:spcBef>
              <a:spcAft>
                <a:spcPts val="0"/>
              </a:spcAft>
              <a:buClr>
                <a:srgbClr val="000000"/>
              </a:buClr>
              <a:buSzPts val="1400"/>
              <a:buFontTx/>
              <a:buNone/>
              <a:tabLst/>
              <a:defRPr/>
            </a:pPr>
            <a:r>
              <a:rPr lang="it-IT" dirty="0"/>
              <a:t>I registri sono tenuti, o resi accessibili, presso ogni impianto di produzione, di stoccaggio, di recupero e di smaltimento di rifiuti, ovvero per le imprese che effettuano attività di raccolta e trasporto e per i commercianti e gli intermediari, presso la sede operativa</a:t>
            </a:r>
            <a:r>
              <a:rPr lang="it-IT" dirty="0">
                <a:sym typeface="Titillium Web"/>
              </a:rPr>
              <a:t>.</a:t>
            </a:r>
          </a:p>
          <a:p>
            <a:pPr marL="0" marR="0" lvl="0" indent="0" algn="just" defTabSz="914400" rtl="0" eaLnBrk="1" fontAlgn="auto" latinLnBrk="0" hangingPunct="1">
              <a:lnSpc>
                <a:spcPct val="150000"/>
              </a:lnSpc>
              <a:spcBef>
                <a:spcPts val="0"/>
              </a:spcBef>
              <a:spcAft>
                <a:spcPts val="0"/>
              </a:spcAft>
              <a:buClr>
                <a:srgbClr val="000000"/>
              </a:buClr>
              <a:buSzPts val="1400"/>
              <a:buFontTx/>
              <a:buNone/>
              <a:tabLst/>
              <a:defRPr/>
            </a:pPr>
            <a:endParaRPr lang="it-IT" sz="1600" b="0" dirty="0">
              <a:solidFill>
                <a:srgbClr val="19191A"/>
              </a:solidFill>
              <a:latin typeface="Aptos (corpo)"/>
              <a:sym typeface="Titillium Web"/>
            </a:endParaRPr>
          </a:p>
          <a:p>
            <a:pPr algn="l">
              <a:lnSpc>
                <a:spcPct val="115000"/>
              </a:lnSpc>
              <a:spcAft>
                <a:spcPts val="600"/>
              </a:spcAft>
            </a:pPr>
            <a:r>
              <a:rPr lang="it-IT" dirty="0"/>
              <a:t>Si evidenziano alcuni casi specifici:</a:t>
            </a:r>
          </a:p>
          <a:p>
            <a:pPr marL="285750" indent="-285750" algn="l">
              <a:lnSpc>
                <a:spcPct val="115000"/>
              </a:lnSpc>
              <a:spcAft>
                <a:spcPts val="600"/>
              </a:spcAft>
              <a:buFont typeface="Wingdings" panose="05000000000000000000" pitchFamily="2" charset="2"/>
              <a:buChar char="§"/>
            </a:pPr>
            <a:r>
              <a:rPr lang="it-IT" dirty="0"/>
              <a:t>i produttori di rifiuti da lavorazioni industriali o artigianali con più di 10 dipendenti devono inserire tutte le unità locali dove si producono rifiuti speciali;</a:t>
            </a:r>
          </a:p>
          <a:p>
            <a:pPr marL="285750" indent="-285750" algn="l">
              <a:lnSpc>
                <a:spcPct val="115000"/>
              </a:lnSpc>
              <a:spcAft>
                <a:spcPts val="600"/>
              </a:spcAft>
              <a:buFont typeface="Wingdings" panose="05000000000000000000" pitchFamily="2" charset="2"/>
              <a:buChar char="§"/>
            </a:pPr>
            <a:r>
              <a:rPr lang="it-IT" dirty="0"/>
              <a:t>i produttori di rifiuti da lavorazioni industriali o artigianali con un numero di dipendenti minore o uguale a 10 devono inserire solo le unità locali dove si producono rifiuti pericolosi;</a:t>
            </a:r>
          </a:p>
          <a:p>
            <a:pPr marL="285750" indent="-285750" algn="l">
              <a:lnSpc>
                <a:spcPct val="115000"/>
              </a:lnSpc>
              <a:spcAft>
                <a:spcPts val="600"/>
              </a:spcAft>
              <a:buFont typeface="Wingdings" panose="05000000000000000000" pitchFamily="2" charset="2"/>
              <a:buChar char="§"/>
            </a:pPr>
            <a:r>
              <a:rPr lang="it-IT" dirty="0"/>
              <a:t>i produttori di rifiuti da attività di servizio, commerciali, sanitarie, di costruzione e demolizione e di scavo, agricole, agroindustriali, della silvicoltura e della pesca, devono inserire solo le unità locali dove si producono rifiuti pericolosi.</a:t>
            </a:r>
            <a:endParaRPr kumimoji="0" lang="it-IT" sz="1600" i="0" u="none" strike="noStrike" kern="1200" cap="none" spc="0" normalizeH="0" baseline="0" noProof="0" dirty="0">
              <a:ln>
                <a:noFill/>
              </a:ln>
              <a:effectLst/>
              <a:uLnTx/>
              <a:uFillTx/>
              <a:latin typeface="AUTHENTIC Sans 60" pitchFamily="2" charset="77"/>
              <a:ea typeface="AUTHENTIC Sans 60" pitchFamily="2" charset="77"/>
              <a:cs typeface="Titillium Web"/>
              <a:sym typeface="Titillium Web"/>
            </a:endParaRPr>
          </a:p>
        </p:txBody>
      </p:sp>
      <p:sp>
        <p:nvSpPr>
          <p:cNvPr id="2" name="Google Shape;98;p17">
            <a:extLst>
              <a:ext uri="{FF2B5EF4-FFF2-40B4-BE49-F238E27FC236}">
                <a16:creationId xmlns:a16="http://schemas.microsoft.com/office/drawing/2014/main" id="{E31C16B2-A1A8-28F0-2CC4-46AE9C7D5638}"/>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fld id="{00000000-1234-1234-1234-123412341234}" type="slidenum">
              <a:rPr lang="it" sz="800">
                <a:solidFill>
                  <a:prstClr val="black">
                    <a:tint val="82000"/>
                  </a:prstClr>
                </a:solidFill>
                <a:latin typeface="Aptos" panose="02110004020202020204"/>
                <a:sym typeface="Arial"/>
              </a:rPr>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t>62</a:t>
            </a:fld>
            <a:endParaRPr sz="800" dirty="0">
              <a:solidFill>
                <a:prstClr val="black">
                  <a:tint val="82000"/>
                </a:prstClr>
              </a:solidFill>
              <a:latin typeface="Aptos" panose="02110004020202020204"/>
              <a:sym typeface="Arial"/>
            </a:endParaRPr>
          </a:p>
        </p:txBody>
      </p:sp>
      <p:grpSp>
        <p:nvGrpSpPr>
          <p:cNvPr id="4" name="Gruppo 3">
            <a:extLst>
              <a:ext uri="{FF2B5EF4-FFF2-40B4-BE49-F238E27FC236}">
                <a16:creationId xmlns:a16="http://schemas.microsoft.com/office/drawing/2014/main" id="{5A7D5F85-674D-D6D4-7B68-EDBC7EFF2BFD}"/>
              </a:ext>
            </a:extLst>
          </p:cNvPr>
          <p:cNvGrpSpPr/>
          <p:nvPr/>
        </p:nvGrpSpPr>
        <p:grpSpPr>
          <a:xfrm>
            <a:off x="0" y="133742"/>
            <a:ext cx="8618806" cy="686629"/>
            <a:chOff x="0" y="133742"/>
            <a:chExt cx="8618806" cy="686629"/>
          </a:xfrm>
        </p:grpSpPr>
        <p:sp>
          <p:nvSpPr>
            <p:cNvPr id="6" name="CasellaDiTesto 5">
              <a:extLst>
                <a:ext uri="{FF2B5EF4-FFF2-40B4-BE49-F238E27FC236}">
                  <a16:creationId xmlns:a16="http://schemas.microsoft.com/office/drawing/2014/main" id="{3EB589CE-24E7-0FE4-E4EF-2187BB7A56EB}"/>
                </a:ext>
              </a:extLst>
            </p:cNvPr>
            <p:cNvSpPr txBox="1"/>
            <p:nvPr/>
          </p:nvSpPr>
          <p:spPr>
            <a:xfrm>
              <a:off x="313181" y="133742"/>
              <a:ext cx="7473359" cy="461665"/>
            </a:xfrm>
            <a:prstGeom prst="rect">
              <a:avLst/>
            </a:prstGeom>
            <a:noFill/>
          </p:spPr>
          <p:txBody>
            <a:bodyPr wrap="square" lIns="91440" tIns="45720" rIns="91440" bIns="45720" rtlCol="0" anchor="t">
              <a:spAutoFit/>
            </a:bodyPr>
            <a:lstStyle/>
            <a:p>
              <a:pPr marR="0" lvl="0" indent="0" defTabSz="1219170" fontAlgn="auto">
                <a:lnSpc>
                  <a:spcPct val="100000"/>
                </a:lnSpc>
                <a:spcBef>
                  <a:spcPts val="0"/>
                </a:spcBef>
                <a:spcAft>
                  <a:spcPts val="0"/>
                </a:spcAft>
                <a:buClr>
                  <a:srgbClr val="000000"/>
                </a:buClr>
                <a:buSzPts val="2400"/>
                <a:buFontTx/>
                <a:buNone/>
                <a:tabLst/>
                <a:defRPr/>
              </a:pPr>
              <a:r>
                <a:rPr lang="it-IT" sz="2400" b="1" kern="0" dirty="0">
                  <a:solidFill>
                    <a:srgbClr val="2195CE"/>
                  </a:solidFill>
                  <a:latin typeface="Aptos (corpo)"/>
                  <a:sym typeface="Titillium Web"/>
                </a:rPr>
                <a:t>Unità locale da iscrivere </a:t>
              </a:r>
            </a:p>
          </p:txBody>
        </p:sp>
        <p:cxnSp>
          <p:nvCxnSpPr>
            <p:cNvPr id="7" name="Connettore diritto 6">
              <a:extLst>
                <a:ext uri="{FF2B5EF4-FFF2-40B4-BE49-F238E27FC236}">
                  <a16:creationId xmlns:a16="http://schemas.microsoft.com/office/drawing/2014/main" id="{6056D4EB-66AE-04EB-F73E-ECDF31693E68}"/>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8" name="Google Shape;111;p6">
            <a:extLst>
              <a:ext uri="{FF2B5EF4-FFF2-40B4-BE49-F238E27FC236}">
                <a16:creationId xmlns:a16="http://schemas.microsoft.com/office/drawing/2014/main" id="{A733AC22-29CA-E113-D94D-A69BC8B6370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Tree>
    <p:extLst>
      <p:ext uri="{BB962C8B-B14F-4D97-AF65-F5344CB8AC3E}">
        <p14:creationId xmlns:p14="http://schemas.microsoft.com/office/powerpoint/2010/main" val="69256503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784855CC-FDEC-AE2C-C969-03EBD6070099}"/>
            </a:ext>
          </a:extLst>
        </p:cNvPr>
        <p:cNvGrpSpPr/>
        <p:nvPr/>
      </p:nvGrpSpPr>
      <p:grpSpPr>
        <a:xfrm>
          <a:off x="0" y="0"/>
          <a:ext cx="0" cy="0"/>
          <a:chOff x="0" y="0"/>
          <a:chExt cx="0" cy="0"/>
        </a:xfrm>
      </p:grpSpPr>
      <p:sp>
        <p:nvSpPr>
          <p:cNvPr id="78" name="Google Shape;78;p15">
            <a:extLst>
              <a:ext uri="{FF2B5EF4-FFF2-40B4-BE49-F238E27FC236}">
                <a16:creationId xmlns:a16="http://schemas.microsoft.com/office/drawing/2014/main" id="{77D07E76-27D4-F81A-C048-1F434D23EBC2}"/>
              </a:ext>
            </a:extLst>
          </p:cNvPr>
          <p:cNvSpPr txBox="1"/>
          <p:nvPr/>
        </p:nvSpPr>
        <p:spPr>
          <a:xfrm>
            <a:off x="896713" y="1127035"/>
            <a:ext cx="9900000" cy="4816663"/>
          </a:xfrm>
          <a:prstGeom prst="rect">
            <a:avLst/>
          </a:prstGeom>
          <a:noFill/>
          <a:ln>
            <a:noFill/>
          </a:ln>
        </p:spPr>
        <p:txBody>
          <a:bodyPr spcFirstLastPara="1" wrap="square" lIns="121900" tIns="121900" rIns="121900" bIns="121900" anchor="t" anchorCtr="0">
            <a:spAutoFit/>
          </a:bodyPr>
          <a:lstStyle/>
          <a:p>
            <a:pPr algn="l">
              <a:lnSpc>
                <a:spcPct val="150000"/>
              </a:lnSpc>
            </a:pPr>
            <a:r>
              <a:rPr lang="it-IT" dirty="0">
                <a:latin typeface="Aptos (corpo)"/>
              </a:rPr>
              <a:t>La definizione di unità locale è fornita dal DM 59/2023 all’articolo 3 e prevede la contemporaneità dell’esercizio stabile di attività economiche e lo svolgimento delle attività da cui deriva l’obbligo di iscrizione al RENTRI.</a:t>
            </a:r>
          </a:p>
          <a:p>
            <a:pPr algn="l">
              <a:lnSpc>
                <a:spcPct val="150000"/>
              </a:lnSpc>
            </a:pPr>
            <a:r>
              <a:rPr lang="it-IT" dirty="0">
                <a:latin typeface="Aptos (corpo)"/>
              </a:rPr>
              <a:t>Per il cantiere sussiste l’obbligo di iscrizione al RENTRI laddove si verifichino contemporaneamente le seguenti condizioni:</a:t>
            </a:r>
          </a:p>
          <a:p>
            <a:pPr algn="l">
              <a:lnSpc>
                <a:spcPct val="150000"/>
              </a:lnSpc>
            </a:pPr>
            <a:r>
              <a:rPr lang="it-IT" dirty="0">
                <a:latin typeface="Aptos (corpo)"/>
              </a:rPr>
              <a:t>a) si determini la produzione di rifiuti pericolosi</a:t>
            </a:r>
          </a:p>
          <a:p>
            <a:pPr algn="l">
              <a:lnSpc>
                <a:spcPct val="150000"/>
              </a:lnSpc>
            </a:pPr>
            <a:r>
              <a:rPr lang="it-IT" dirty="0">
                <a:latin typeface="Aptos (corpo)"/>
              </a:rPr>
              <a:t>b) venga esercitata un’attività stabile.</a:t>
            </a:r>
          </a:p>
          <a:p>
            <a:pPr algn="l">
              <a:lnSpc>
                <a:spcPct val="150000"/>
              </a:lnSpc>
            </a:pPr>
            <a:r>
              <a:rPr lang="it-IT" dirty="0">
                <a:latin typeface="Aptos (corpo)"/>
              </a:rPr>
              <a:t>Nel caso in cui il cantiere non si configuri come unità locale soggetta all’iscrizione al RENTRI, ma determini la produzione di rifiuti pericolosi, l’operatore avrà l’obbligo di iscrizione al RENTRI dell’unità locale (che può coincidere con la sede legale o con una sede operativa) cui fa riferimento il cantiere.</a:t>
            </a:r>
          </a:p>
        </p:txBody>
      </p:sp>
      <p:sp>
        <p:nvSpPr>
          <p:cNvPr id="2" name="Google Shape;98;p17">
            <a:extLst>
              <a:ext uri="{FF2B5EF4-FFF2-40B4-BE49-F238E27FC236}">
                <a16:creationId xmlns:a16="http://schemas.microsoft.com/office/drawing/2014/main" id="{A7841EA8-5A0C-B0CB-74BF-2153ECCBEA9B}"/>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fld id="{00000000-1234-1234-1234-123412341234}" type="slidenum">
              <a:rPr lang="it" sz="800">
                <a:solidFill>
                  <a:prstClr val="black">
                    <a:tint val="82000"/>
                  </a:prstClr>
                </a:solidFill>
                <a:latin typeface="Aptos" panose="02110004020202020204"/>
                <a:sym typeface="Arial"/>
              </a:rPr>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t>63</a:t>
            </a:fld>
            <a:endParaRPr sz="800" dirty="0">
              <a:solidFill>
                <a:prstClr val="black">
                  <a:tint val="82000"/>
                </a:prstClr>
              </a:solidFill>
              <a:latin typeface="Aptos" panose="02110004020202020204"/>
              <a:sym typeface="Arial"/>
            </a:endParaRPr>
          </a:p>
        </p:txBody>
      </p:sp>
      <p:grpSp>
        <p:nvGrpSpPr>
          <p:cNvPr id="4" name="Gruppo 3">
            <a:extLst>
              <a:ext uri="{FF2B5EF4-FFF2-40B4-BE49-F238E27FC236}">
                <a16:creationId xmlns:a16="http://schemas.microsoft.com/office/drawing/2014/main" id="{5FAB6922-A0BC-93E2-6CAC-AC8ECAC141F7}"/>
              </a:ext>
            </a:extLst>
          </p:cNvPr>
          <p:cNvGrpSpPr/>
          <p:nvPr/>
        </p:nvGrpSpPr>
        <p:grpSpPr>
          <a:xfrm>
            <a:off x="0" y="133742"/>
            <a:ext cx="8618806" cy="686629"/>
            <a:chOff x="0" y="133742"/>
            <a:chExt cx="8618806" cy="686629"/>
          </a:xfrm>
        </p:grpSpPr>
        <p:sp>
          <p:nvSpPr>
            <p:cNvPr id="6" name="CasellaDiTesto 5">
              <a:extLst>
                <a:ext uri="{FF2B5EF4-FFF2-40B4-BE49-F238E27FC236}">
                  <a16:creationId xmlns:a16="http://schemas.microsoft.com/office/drawing/2014/main" id="{0D94E209-1C69-9FC5-C87F-FBBD310E27C6}"/>
                </a:ext>
              </a:extLst>
            </p:cNvPr>
            <p:cNvSpPr txBox="1"/>
            <p:nvPr/>
          </p:nvSpPr>
          <p:spPr>
            <a:xfrm>
              <a:off x="313181" y="133742"/>
              <a:ext cx="7473359" cy="461665"/>
            </a:xfrm>
            <a:prstGeom prst="rect">
              <a:avLst/>
            </a:prstGeom>
            <a:noFill/>
          </p:spPr>
          <p:txBody>
            <a:bodyPr wrap="square" lIns="91440" tIns="45720" rIns="91440" bIns="45720" rtlCol="0" anchor="t">
              <a:spAutoFit/>
            </a:bodyPr>
            <a:lstStyle/>
            <a:p>
              <a:pPr marR="0" lvl="0" indent="0" defTabSz="1219170" fontAlgn="auto">
                <a:lnSpc>
                  <a:spcPct val="100000"/>
                </a:lnSpc>
                <a:spcBef>
                  <a:spcPts val="0"/>
                </a:spcBef>
                <a:spcAft>
                  <a:spcPts val="0"/>
                </a:spcAft>
                <a:buClr>
                  <a:srgbClr val="000000"/>
                </a:buClr>
                <a:buSzPts val="2400"/>
                <a:buFontTx/>
                <a:buNone/>
                <a:tabLst/>
                <a:defRPr/>
              </a:pPr>
              <a:r>
                <a:rPr lang="it-IT" sz="2400" b="1" kern="0" dirty="0">
                  <a:solidFill>
                    <a:srgbClr val="2195CE"/>
                  </a:solidFill>
                  <a:latin typeface="Aptos (corpo)"/>
                  <a:sym typeface="Titillium Web"/>
                </a:rPr>
                <a:t>Cantieri</a:t>
              </a:r>
            </a:p>
          </p:txBody>
        </p:sp>
        <p:cxnSp>
          <p:nvCxnSpPr>
            <p:cNvPr id="7" name="Connettore diritto 6">
              <a:extLst>
                <a:ext uri="{FF2B5EF4-FFF2-40B4-BE49-F238E27FC236}">
                  <a16:creationId xmlns:a16="http://schemas.microsoft.com/office/drawing/2014/main" id="{9641EE14-FBB5-EAAA-80C0-776A6F3264A1}"/>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8" name="Google Shape;111;p6">
            <a:extLst>
              <a:ext uri="{FF2B5EF4-FFF2-40B4-BE49-F238E27FC236}">
                <a16:creationId xmlns:a16="http://schemas.microsoft.com/office/drawing/2014/main" id="{445C4D3B-AB61-B1CC-3AB0-91999050C08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Tree>
    <p:extLst>
      <p:ext uri="{BB962C8B-B14F-4D97-AF65-F5344CB8AC3E}">
        <p14:creationId xmlns:p14="http://schemas.microsoft.com/office/powerpoint/2010/main" val="62303588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38E8B5BE-3077-5C1E-27AA-EBD81922CBF5}"/>
            </a:ext>
          </a:extLst>
        </p:cNvPr>
        <p:cNvGrpSpPr/>
        <p:nvPr/>
      </p:nvGrpSpPr>
      <p:grpSpPr>
        <a:xfrm>
          <a:off x="0" y="0"/>
          <a:ext cx="0" cy="0"/>
          <a:chOff x="0" y="0"/>
          <a:chExt cx="0" cy="0"/>
        </a:xfrm>
      </p:grpSpPr>
      <p:sp>
        <p:nvSpPr>
          <p:cNvPr id="78" name="Google Shape;78;p15">
            <a:extLst>
              <a:ext uri="{FF2B5EF4-FFF2-40B4-BE49-F238E27FC236}">
                <a16:creationId xmlns:a16="http://schemas.microsoft.com/office/drawing/2014/main" id="{AF022362-8603-10D5-E2F9-E36A4986041C}"/>
              </a:ext>
            </a:extLst>
          </p:cNvPr>
          <p:cNvSpPr txBox="1"/>
          <p:nvPr/>
        </p:nvSpPr>
        <p:spPr>
          <a:xfrm>
            <a:off x="734207" y="1229034"/>
            <a:ext cx="10072521" cy="2323673"/>
          </a:xfrm>
          <a:prstGeom prst="rect">
            <a:avLst/>
          </a:prstGeom>
          <a:noFill/>
          <a:ln>
            <a:noFill/>
          </a:ln>
        </p:spPr>
        <p:txBody>
          <a:bodyPr spcFirstLastPara="1" wrap="square" lIns="121900" tIns="121900" rIns="121900" bIns="121900" anchor="t" anchorCtr="0">
            <a:spAutoFit/>
          </a:bodyPr>
          <a:lstStyle/>
          <a:p>
            <a:pPr algn="just">
              <a:lnSpc>
                <a:spcPct val="150000"/>
              </a:lnSpc>
              <a:buClr>
                <a:srgbClr val="000000"/>
              </a:buClr>
              <a:buSzPts val="1400"/>
              <a:defRPr/>
            </a:pPr>
            <a:r>
              <a:rPr lang="it-IT" dirty="0">
                <a:latin typeface="Aptos (corpo)"/>
              </a:rPr>
              <a:t>Gli operatori che svolgono attività di bonifica dei beni contenenti amianto, iscritti all'Albo Nazionale Gestori Ambientali per la categoria 10, e gli operatori che svolgono attività di bonifica dei siti contaminati iscritti all’Albo nazionale gestori ambientali per la categoria 9 si iscrivono al RENTRI come produttori iniziali di rifiuti, con le tempistiche fissate per questi dal Regolamento in relazione al numero di dipendenti.</a:t>
            </a:r>
          </a:p>
        </p:txBody>
      </p:sp>
      <p:sp>
        <p:nvSpPr>
          <p:cNvPr id="2" name="Google Shape;98;p17">
            <a:extLst>
              <a:ext uri="{FF2B5EF4-FFF2-40B4-BE49-F238E27FC236}">
                <a16:creationId xmlns:a16="http://schemas.microsoft.com/office/drawing/2014/main" id="{0D57803F-57F7-48FA-EA45-C011702925F7}"/>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fld id="{00000000-1234-1234-1234-123412341234}" type="slidenum">
              <a:rPr lang="it" sz="800">
                <a:solidFill>
                  <a:prstClr val="black">
                    <a:tint val="82000"/>
                  </a:prstClr>
                </a:solidFill>
                <a:latin typeface="Aptos" panose="02110004020202020204"/>
                <a:sym typeface="Arial"/>
              </a:rPr>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t>64</a:t>
            </a:fld>
            <a:endParaRPr sz="800" dirty="0">
              <a:solidFill>
                <a:prstClr val="black">
                  <a:tint val="82000"/>
                </a:prstClr>
              </a:solidFill>
              <a:latin typeface="Aptos" panose="02110004020202020204"/>
              <a:sym typeface="Arial"/>
            </a:endParaRPr>
          </a:p>
        </p:txBody>
      </p:sp>
      <p:grpSp>
        <p:nvGrpSpPr>
          <p:cNvPr id="4" name="Gruppo 3">
            <a:extLst>
              <a:ext uri="{FF2B5EF4-FFF2-40B4-BE49-F238E27FC236}">
                <a16:creationId xmlns:a16="http://schemas.microsoft.com/office/drawing/2014/main" id="{F088CF71-6548-EE01-56B6-BF387FBBA71D}"/>
              </a:ext>
            </a:extLst>
          </p:cNvPr>
          <p:cNvGrpSpPr/>
          <p:nvPr/>
        </p:nvGrpSpPr>
        <p:grpSpPr>
          <a:xfrm>
            <a:off x="0" y="133744"/>
            <a:ext cx="10133814" cy="686627"/>
            <a:chOff x="0" y="133744"/>
            <a:chExt cx="10133814" cy="686627"/>
          </a:xfrm>
        </p:grpSpPr>
        <p:sp>
          <p:nvSpPr>
            <p:cNvPr id="6" name="CasellaDiTesto 5">
              <a:extLst>
                <a:ext uri="{FF2B5EF4-FFF2-40B4-BE49-F238E27FC236}">
                  <a16:creationId xmlns:a16="http://schemas.microsoft.com/office/drawing/2014/main" id="{905A5112-7F9A-1CDE-64A1-60355D94E974}"/>
                </a:ext>
              </a:extLst>
            </p:cNvPr>
            <p:cNvSpPr txBox="1"/>
            <p:nvPr/>
          </p:nvSpPr>
          <p:spPr>
            <a:xfrm>
              <a:off x="313181" y="133744"/>
              <a:ext cx="9820633" cy="461665"/>
            </a:xfrm>
            <a:prstGeom prst="rect">
              <a:avLst/>
            </a:prstGeom>
            <a:noFill/>
          </p:spPr>
          <p:txBody>
            <a:bodyPr wrap="square" lIns="91440" tIns="45720" rIns="91440" bIns="45720" rtlCol="0" anchor="t">
              <a:spAutoFit/>
            </a:bodyPr>
            <a:lstStyle/>
            <a:p>
              <a:pPr>
                <a:spcBef>
                  <a:spcPts val="750"/>
                </a:spcBef>
                <a:spcAft>
                  <a:spcPts val="750"/>
                </a:spcAft>
              </a:pPr>
              <a:r>
                <a:rPr lang="it-IT" sz="2400" b="1" i="0" dirty="0">
                  <a:solidFill>
                    <a:srgbClr val="2195CE"/>
                  </a:solidFill>
                  <a:effectLst/>
                  <a:latin typeface="Open Sans" panose="020B0606030504020204" pitchFamily="34" charset="0"/>
                </a:rPr>
                <a:t>  Soggetti che svolgono attività di bonifica</a:t>
              </a:r>
              <a:endParaRPr lang="it-IT" sz="2400" b="1" i="0" dirty="0">
                <a:solidFill>
                  <a:srgbClr val="555555"/>
                </a:solidFill>
                <a:effectLst/>
                <a:latin typeface="Open Sans" panose="020B0606030504020204" pitchFamily="34" charset="0"/>
              </a:endParaRPr>
            </a:p>
          </p:txBody>
        </p:sp>
        <p:cxnSp>
          <p:nvCxnSpPr>
            <p:cNvPr id="7" name="Connettore diritto 6">
              <a:extLst>
                <a:ext uri="{FF2B5EF4-FFF2-40B4-BE49-F238E27FC236}">
                  <a16:creationId xmlns:a16="http://schemas.microsoft.com/office/drawing/2014/main" id="{C9B16616-8197-5DFE-3C72-5764FFD8DA17}"/>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8" name="Google Shape;111;p6">
            <a:extLst>
              <a:ext uri="{FF2B5EF4-FFF2-40B4-BE49-F238E27FC236}">
                <a16:creationId xmlns:a16="http://schemas.microsoft.com/office/drawing/2014/main" id="{DC885C22-4FC6-9D67-A9FA-508D8DF1847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Tree>
    <p:extLst>
      <p:ext uri="{BB962C8B-B14F-4D97-AF65-F5344CB8AC3E}">
        <p14:creationId xmlns:p14="http://schemas.microsoft.com/office/powerpoint/2010/main" val="192736389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B33C7EBB-51DE-CC5B-AB0F-489331E4C4B6}"/>
            </a:ext>
          </a:extLst>
        </p:cNvPr>
        <p:cNvGrpSpPr/>
        <p:nvPr/>
      </p:nvGrpSpPr>
      <p:grpSpPr>
        <a:xfrm>
          <a:off x="0" y="0"/>
          <a:ext cx="0" cy="0"/>
          <a:chOff x="0" y="0"/>
          <a:chExt cx="0" cy="0"/>
        </a:xfrm>
      </p:grpSpPr>
      <p:sp>
        <p:nvSpPr>
          <p:cNvPr id="78" name="Google Shape;78;p15">
            <a:extLst>
              <a:ext uri="{FF2B5EF4-FFF2-40B4-BE49-F238E27FC236}">
                <a16:creationId xmlns:a16="http://schemas.microsoft.com/office/drawing/2014/main" id="{CBD0523C-5EAD-1505-1247-A7F9841D3C28}"/>
              </a:ext>
            </a:extLst>
          </p:cNvPr>
          <p:cNvSpPr txBox="1"/>
          <p:nvPr/>
        </p:nvSpPr>
        <p:spPr>
          <a:xfrm>
            <a:off x="697930" y="1345695"/>
            <a:ext cx="10072521" cy="1908174"/>
          </a:xfrm>
          <a:prstGeom prst="rect">
            <a:avLst/>
          </a:prstGeom>
          <a:noFill/>
          <a:ln>
            <a:noFill/>
          </a:ln>
        </p:spPr>
        <p:txBody>
          <a:bodyPr spcFirstLastPara="1" wrap="square" lIns="121900" tIns="121900" rIns="121900" bIns="121900" anchor="t" anchorCtr="0">
            <a:spAutoFit/>
          </a:bodyPr>
          <a:lstStyle/>
          <a:p>
            <a:pPr algn="l">
              <a:lnSpc>
                <a:spcPct val="150000"/>
              </a:lnSpc>
            </a:pPr>
            <a:r>
              <a:rPr lang="it-IT" dirty="0">
                <a:latin typeface="Aptos (corpo)"/>
              </a:rPr>
              <a:t>I soggetti, di cui all’art. 188-bis del D. Lgs. n. 152 del 2006,  con sede principale all’estero iscritti al Repertorio economico amministrativo (REA) e le società costituite all’estero di cui dall’art. 2508 del Codice Civile, si iscrivono al RENTRI indicando la sede operativa o la sede secondaria o l’unità locale iscritta al Registro delle imprese.</a:t>
            </a:r>
          </a:p>
        </p:txBody>
      </p:sp>
      <p:sp>
        <p:nvSpPr>
          <p:cNvPr id="2" name="Google Shape;98;p17">
            <a:extLst>
              <a:ext uri="{FF2B5EF4-FFF2-40B4-BE49-F238E27FC236}">
                <a16:creationId xmlns:a16="http://schemas.microsoft.com/office/drawing/2014/main" id="{937BDEFD-1986-92F9-9C76-EFE3110FBA31}"/>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fld id="{00000000-1234-1234-1234-123412341234}" type="slidenum">
              <a:rPr lang="it" sz="800">
                <a:solidFill>
                  <a:prstClr val="black">
                    <a:tint val="82000"/>
                  </a:prstClr>
                </a:solidFill>
                <a:latin typeface="Aptos" panose="02110004020202020204"/>
                <a:sym typeface="Arial"/>
              </a:rPr>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t>65</a:t>
            </a:fld>
            <a:endParaRPr sz="800" dirty="0">
              <a:solidFill>
                <a:prstClr val="black">
                  <a:tint val="82000"/>
                </a:prstClr>
              </a:solidFill>
              <a:latin typeface="Aptos" panose="02110004020202020204"/>
              <a:sym typeface="Arial"/>
            </a:endParaRPr>
          </a:p>
        </p:txBody>
      </p:sp>
      <p:grpSp>
        <p:nvGrpSpPr>
          <p:cNvPr id="4" name="Gruppo 3">
            <a:extLst>
              <a:ext uri="{FF2B5EF4-FFF2-40B4-BE49-F238E27FC236}">
                <a16:creationId xmlns:a16="http://schemas.microsoft.com/office/drawing/2014/main" id="{7F1BD630-00D5-BBAC-78C1-3AE0C52B571B}"/>
              </a:ext>
            </a:extLst>
          </p:cNvPr>
          <p:cNvGrpSpPr/>
          <p:nvPr/>
        </p:nvGrpSpPr>
        <p:grpSpPr>
          <a:xfrm>
            <a:off x="0" y="133742"/>
            <a:ext cx="8618806" cy="686629"/>
            <a:chOff x="0" y="133742"/>
            <a:chExt cx="8618806" cy="686629"/>
          </a:xfrm>
        </p:grpSpPr>
        <p:sp>
          <p:nvSpPr>
            <p:cNvPr id="6" name="CasellaDiTesto 5">
              <a:extLst>
                <a:ext uri="{FF2B5EF4-FFF2-40B4-BE49-F238E27FC236}">
                  <a16:creationId xmlns:a16="http://schemas.microsoft.com/office/drawing/2014/main" id="{0270328E-73FB-A306-BD72-67E6A26D8930}"/>
                </a:ext>
              </a:extLst>
            </p:cNvPr>
            <p:cNvSpPr txBox="1"/>
            <p:nvPr/>
          </p:nvSpPr>
          <p:spPr>
            <a:xfrm>
              <a:off x="313181" y="133742"/>
              <a:ext cx="7473359" cy="461665"/>
            </a:xfrm>
            <a:prstGeom prst="rect">
              <a:avLst/>
            </a:prstGeom>
            <a:noFill/>
          </p:spPr>
          <p:txBody>
            <a:bodyPr wrap="square" lIns="91440" tIns="45720" rIns="91440" bIns="45720" rtlCol="0" anchor="t">
              <a:spAutoFit/>
            </a:bodyPr>
            <a:lstStyle/>
            <a:p>
              <a:pPr marR="0" lvl="0" indent="0" defTabSz="1219170" fontAlgn="auto">
                <a:lnSpc>
                  <a:spcPct val="100000"/>
                </a:lnSpc>
                <a:spcBef>
                  <a:spcPts val="0"/>
                </a:spcBef>
                <a:spcAft>
                  <a:spcPts val="0"/>
                </a:spcAft>
                <a:buClr>
                  <a:srgbClr val="000000"/>
                </a:buClr>
                <a:buSzPts val="2400"/>
                <a:buFontTx/>
                <a:buNone/>
                <a:tabLst/>
                <a:defRPr/>
              </a:pPr>
              <a:r>
                <a:rPr lang="it-IT" sz="2400" b="1" kern="0" dirty="0">
                  <a:solidFill>
                    <a:srgbClr val="2195CE"/>
                  </a:solidFill>
                  <a:latin typeface="Aptos (corpo)"/>
                  <a:sym typeface="Titillium Web"/>
                </a:rPr>
                <a:t>Iscrizione soggetti esteri </a:t>
              </a:r>
            </a:p>
          </p:txBody>
        </p:sp>
        <p:cxnSp>
          <p:nvCxnSpPr>
            <p:cNvPr id="7" name="Connettore diritto 6">
              <a:extLst>
                <a:ext uri="{FF2B5EF4-FFF2-40B4-BE49-F238E27FC236}">
                  <a16:creationId xmlns:a16="http://schemas.microsoft.com/office/drawing/2014/main" id="{CEEC0E40-77B5-FF8D-4BB5-930443140AB7}"/>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8" name="Google Shape;111;p6">
            <a:extLst>
              <a:ext uri="{FF2B5EF4-FFF2-40B4-BE49-F238E27FC236}">
                <a16:creationId xmlns:a16="http://schemas.microsoft.com/office/drawing/2014/main" id="{49292EC2-D75B-0E85-7A88-45907B5235E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Tree>
    <p:extLst>
      <p:ext uri="{BB962C8B-B14F-4D97-AF65-F5344CB8AC3E}">
        <p14:creationId xmlns:p14="http://schemas.microsoft.com/office/powerpoint/2010/main" val="187113700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93D0D510-D917-A7CF-DF84-653B42FCB38F}"/>
            </a:ext>
          </a:extLst>
        </p:cNvPr>
        <p:cNvGrpSpPr/>
        <p:nvPr/>
      </p:nvGrpSpPr>
      <p:grpSpPr>
        <a:xfrm>
          <a:off x="0" y="0"/>
          <a:ext cx="0" cy="0"/>
          <a:chOff x="0" y="0"/>
          <a:chExt cx="0" cy="0"/>
        </a:xfrm>
      </p:grpSpPr>
      <p:sp>
        <p:nvSpPr>
          <p:cNvPr id="78" name="Google Shape;78;p15">
            <a:extLst>
              <a:ext uri="{FF2B5EF4-FFF2-40B4-BE49-F238E27FC236}">
                <a16:creationId xmlns:a16="http://schemas.microsoft.com/office/drawing/2014/main" id="{94669E5F-2C0E-F549-8C95-050C7E6D982C}"/>
              </a:ext>
            </a:extLst>
          </p:cNvPr>
          <p:cNvSpPr txBox="1"/>
          <p:nvPr/>
        </p:nvSpPr>
        <p:spPr>
          <a:xfrm>
            <a:off x="754950" y="1297569"/>
            <a:ext cx="10072521" cy="1908174"/>
          </a:xfrm>
          <a:prstGeom prst="rect">
            <a:avLst/>
          </a:prstGeom>
          <a:noFill/>
          <a:ln>
            <a:noFill/>
          </a:ln>
        </p:spPr>
        <p:txBody>
          <a:bodyPr spcFirstLastPara="1" wrap="square" lIns="121900" tIns="121900" rIns="121900" bIns="121900" anchor="t" anchorCtr="0">
            <a:spAutoFit/>
          </a:bodyPr>
          <a:lstStyle/>
          <a:p>
            <a:pPr algn="just">
              <a:lnSpc>
                <a:spcPct val="150000"/>
              </a:lnSpc>
            </a:pPr>
            <a:r>
              <a:rPr lang="it-IT" dirty="0">
                <a:latin typeface="Aptos (corpo)"/>
              </a:rPr>
              <a:t>Sono tenute ad iscriversi al RENTRI anche le imprese, enti ed altri soggetti non rientranti in organizzazione di enti o imprese che producono occasionalmente e/o saltuariamente rifiuti pericolosi. L'obbligo di iscrizione sussiste anche quando gli stessi soggetti producono un solo rifiuto pericoloso.</a:t>
            </a:r>
          </a:p>
        </p:txBody>
      </p:sp>
      <p:sp>
        <p:nvSpPr>
          <p:cNvPr id="2" name="Google Shape;98;p17">
            <a:extLst>
              <a:ext uri="{FF2B5EF4-FFF2-40B4-BE49-F238E27FC236}">
                <a16:creationId xmlns:a16="http://schemas.microsoft.com/office/drawing/2014/main" id="{7EAE0854-872C-E7A4-601B-5D6957F2B07C}"/>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fld id="{00000000-1234-1234-1234-123412341234}" type="slidenum">
              <a:rPr lang="it" sz="800">
                <a:solidFill>
                  <a:prstClr val="black">
                    <a:tint val="82000"/>
                  </a:prstClr>
                </a:solidFill>
                <a:latin typeface="Aptos" panose="02110004020202020204"/>
                <a:sym typeface="Arial"/>
              </a:rPr>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t>66</a:t>
            </a:fld>
            <a:endParaRPr sz="800" dirty="0">
              <a:solidFill>
                <a:prstClr val="black">
                  <a:tint val="82000"/>
                </a:prstClr>
              </a:solidFill>
              <a:latin typeface="Aptos" panose="02110004020202020204"/>
              <a:sym typeface="Arial"/>
            </a:endParaRPr>
          </a:p>
        </p:txBody>
      </p:sp>
      <p:grpSp>
        <p:nvGrpSpPr>
          <p:cNvPr id="4" name="Gruppo 3">
            <a:extLst>
              <a:ext uri="{FF2B5EF4-FFF2-40B4-BE49-F238E27FC236}">
                <a16:creationId xmlns:a16="http://schemas.microsoft.com/office/drawing/2014/main" id="{5F267002-03EC-3345-BA97-6C0316406CE7}"/>
              </a:ext>
            </a:extLst>
          </p:cNvPr>
          <p:cNvGrpSpPr/>
          <p:nvPr/>
        </p:nvGrpSpPr>
        <p:grpSpPr>
          <a:xfrm>
            <a:off x="0" y="133742"/>
            <a:ext cx="8618806" cy="686629"/>
            <a:chOff x="0" y="133742"/>
            <a:chExt cx="8618806" cy="686629"/>
          </a:xfrm>
        </p:grpSpPr>
        <p:sp>
          <p:nvSpPr>
            <p:cNvPr id="6" name="CasellaDiTesto 5">
              <a:extLst>
                <a:ext uri="{FF2B5EF4-FFF2-40B4-BE49-F238E27FC236}">
                  <a16:creationId xmlns:a16="http://schemas.microsoft.com/office/drawing/2014/main" id="{387139D1-A4DC-A680-8F28-DA195FA2A751}"/>
                </a:ext>
              </a:extLst>
            </p:cNvPr>
            <p:cNvSpPr txBox="1"/>
            <p:nvPr/>
          </p:nvSpPr>
          <p:spPr>
            <a:xfrm>
              <a:off x="313181" y="133742"/>
              <a:ext cx="7473359" cy="461665"/>
            </a:xfrm>
            <a:prstGeom prst="rect">
              <a:avLst/>
            </a:prstGeom>
            <a:noFill/>
          </p:spPr>
          <p:txBody>
            <a:bodyPr wrap="square" lIns="91440" tIns="45720" rIns="91440" bIns="45720" rtlCol="0" anchor="t">
              <a:spAutoFit/>
            </a:bodyPr>
            <a:lstStyle/>
            <a:p>
              <a:pPr marR="0" lvl="0" indent="0" defTabSz="1219170" fontAlgn="auto">
                <a:lnSpc>
                  <a:spcPct val="100000"/>
                </a:lnSpc>
                <a:spcBef>
                  <a:spcPts val="0"/>
                </a:spcBef>
                <a:spcAft>
                  <a:spcPts val="0"/>
                </a:spcAft>
                <a:buClr>
                  <a:srgbClr val="000000"/>
                </a:buClr>
                <a:buSzPts val="2400"/>
                <a:buFontTx/>
                <a:buNone/>
                <a:tabLst/>
                <a:defRPr/>
              </a:pPr>
              <a:r>
                <a:rPr lang="it-IT" sz="2400" b="1" kern="0" dirty="0">
                  <a:solidFill>
                    <a:srgbClr val="2195CE"/>
                  </a:solidFill>
                  <a:latin typeface="Aptos (corpo)"/>
                  <a:sym typeface="Titillium Web"/>
                </a:rPr>
                <a:t>Produzione occasionale di rifiuti pericolosi</a:t>
              </a:r>
            </a:p>
          </p:txBody>
        </p:sp>
        <p:cxnSp>
          <p:nvCxnSpPr>
            <p:cNvPr id="7" name="Connettore diritto 6">
              <a:extLst>
                <a:ext uri="{FF2B5EF4-FFF2-40B4-BE49-F238E27FC236}">
                  <a16:creationId xmlns:a16="http://schemas.microsoft.com/office/drawing/2014/main" id="{14098B82-48BD-30A8-D6E8-9C67CABD4ACE}"/>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8" name="Google Shape;111;p6">
            <a:extLst>
              <a:ext uri="{FF2B5EF4-FFF2-40B4-BE49-F238E27FC236}">
                <a16:creationId xmlns:a16="http://schemas.microsoft.com/office/drawing/2014/main" id="{EA48839F-548D-E9C0-DF5A-15667C916A9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Tree>
    <p:extLst>
      <p:ext uri="{BB962C8B-B14F-4D97-AF65-F5344CB8AC3E}">
        <p14:creationId xmlns:p14="http://schemas.microsoft.com/office/powerpoint/2010/main" val="75871659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3ABD6CB0-5834-1ECA-CD2B-A253BDAEEBEF}"/>
            </a:ext>
          </a:extLst>
        </p:cNvPr>
        <p:cNvGrpSpPr/>
        <p:nvPr/>
      </p:nvGrpSpPr>
      <p:grpSpPr>
        <a:xfrm>
          <a:off x="0" y="0"/>
          <a:ext cx="0" cy="0"/>
          <a:chOff x="0" y="0"/>
          <a:chExt cx="0" cy="0"/>
        </a:xfrm>
      </p:grpSpPr>
      <p:sp>
        <p:nvSpPr>
          <p:cNvPr id="78" name="Google Shape;78;p15">
            <a:extLst>
              <a:ext uri="{FF2B5EF4-FFF2-40B4-BE49-F238E27FC236}">
                <a16:creationId xmlns:a16="http://schemas.microsoft.com/office/drawing/2014/main" id="{D1FDC60C-D002-C986-BC6E-5262F198D613}"/>
              </a:ext>
            </a:extLst>
          </p:cNvPr>
          <p:cNvSpPr txBox="1"/>
          <p:nvPr/>
        </p:nvSpPr>
        <p:spPr>
          <a:xfrm>
            <a:off x="837078" y="1296000"/>
            <a:ext cx="10072521" cy="1908174"/>
          </a:xfrm>
          <a:prstGeom prst="rect">
            <a:avLst/>
          </a:prstGeom>
          <a:noFill/>
          <a:ln>
            <a:noFill/>
          </a:ln>
        </p:spPr>
        <p:txBody>
          <a:bodyPr spcFirstLastPara="1" wrap="square" lIns="121900" tIns="121900" rIns="121900" bIns="121900" anchor="t" anchorCtr="0">
            <a:spAutoFit/>
          </a:bodyPr>
          <a:lstStyle/>
          <a:p>
            <a:pPr algn="just">
              <a:lnSpc>
                <a:spcPct val="150000"/>
              </a:lnSpc>
              <a:buClr>
                <a:srgbClr val="000000"/>
              </a:buClr>
              <a:buSzPts val="1400"/>
              <a:defRPr/>
            </a:pPr>
            <a:r>
              <a:rPr lang="it-IT" dirty="0">
                <a:latin typeface="Aptos (corpo)"/>
              </a:rPr>
              <a:t>Gli enti e le imprese produttori iniziali di rifiuti che trasportano esclusivamente i propri rifiuti speciali pericolosi e non pericolosi iscritti all'Albo nazionale gestori ambientali ai sensi dell'articolo 212, comma 8, del decreto legislativo n. 152 del 2006, </a:t>
            </a:r>
            <a:r>
              <a:rPr lang="it-IT" b="1" dirty="0">
                <a:latin typeface="Aptos (corpo)"/>
              </a:rPr>
              <a:t>si iscrivono quando obbligati come produttori, nel rispetto delle tempistiche standard per l'iscrizione.</a:t>
            </a:r>
          </a:p>
        </p:txBody>
      </p:sp>
      <p:sp>
        <p:nvSpPr>
          <p:cNvPr id="2" name="Google Shape;98;p17">
            <a:extLst>
              <a:ext uri="{FF2B5EF4-FFF2-40B4-BE49-F238E27FC236}">
                <a16:creationId xmlns:a16="http://schemas.microsoft.com/office/drawing/2014/main" id="{0EE5E993-29FD-4B38-BE9B-1A20B12DAA47}"/>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fld id="{00000000-1234-1234-1234-123412341234}" type="slidenum">
              <a:rPr lang="it" sz="800">
                <a:solidFill>
                  <a:prstClr val="black">
                    <a:tint val="82000"/>
                  </a:prstClr>
                </a:solidFill>
                <a:latin typeface="Aptos" panose="02110004020202020204"/>
                <a:sym typeface="Arial"/>
              </a:rPr>
              <a:pPr marL="0" marR="0" lvl="0" indent="0" algn="r" defTabSz="914400" rtl="0" eaLnBrk="1" fontAlgn="auto" latinLnBrk="0" hangingPunct="1">
                <a:lnSpc>
                  <a:spcPct val="100000"/>
                </a:lnSpc>
                <a:spcBef>
                  <a:spcPts val="0"/>
                </a:spcBef>
                <a:spcAft>
                  <a:spcPts val="0"/>
                </a:spcAft>
                <a:buClr>
                  <a:srgbClr val="000000"/>
                </a:buClr>
                <a:buSzPts val="1000"/>
                <a:buFontTx/>
                <a:buNone/>
                <a:tabLst/>
                <a:defRPr/>
              </a:pPr>
              <a:t>67</a:t>
            </a:fld>
            <a:endParaRPr sz="800" dirty="0">
              <a:solidFill>
                <a:prstClr val="black">
                  <a:tint val="82000"/>
                </a:prstClr>
              </a:solidFill>
              <a:latin typeface="Aptos" panose="02110004020202020204"/>
              <a:sym typeface="Arial"/>
            </a:endParaRPr>
          </a:p>
        </p:txBody>
      </p:sp>
      <p:grpSp>
        <p:nvGrpSpPr>
          <p:cNvPr id="4" name="Gruppo 3">
            <a:extLst>
              <a:ext uri="{FF2B5EF4-FFF2-40B4-BE49-F238E27FC236}">
                <a16:creationId xmlns:a16="http://schemas.microsoft.com/office/drawing/2014/main" id="{6390D901-FBC3-AF41-20E2-2717B6EFAD85}"/>
              </a:ext>
            </a:extLst>
          </p:cNvPr>
          <p:cNvGrpSpPr/>
          <p:nvPr/>
        </p:nvGrpSpPr>
        <p:grpSpPr>
          <a:xfrm>
            <a:off x="0" y="133744"/>
            <a:ext cx="10133814" cy="686627"/>
            <a:chOff x="0" y="133744"/>
            <a:chExt cx="10133814" cy="686627"/>
          </a:xfrm>
        </p:grpSpPr>
        <p:sp>
          <p:nvSpPr>
            <p:cNvPr id="6" name="CasellaDiTesto 5">
              <a:extLst>
                <a:ext uri="{FF2B5EF4-FFF2-40B4-BE49-F238E27FC236}">
                  <a16:creationId xmlns:a16="http://schemas.microsoft.com/office/drawing/2014/main" id="{558BD5BC-6220-9FC4-A040-6C78F5FCD324}"/>
                </a:ext>
              </a:extLst>
            </p:cNvPr>
            <p:cNvSpPr txBox="1"/>
            <p:nvPr/>
          </p:nvSpPr>
          <p:spPr>
            <a:xfrm>
              <a:off x="313181" y="133744"/>
              <a:ext cx="9820633" cy="461665"/>
            </a:xfrm>
            <a:prstGeom prst="rect">
              <a:avLst/>
            </a:prstGeom>
            <a:noFill/>
          </p:spPr>
          <p:txBody>
            <a:bodyPr wrap="square" lIns="91440" tIns="45720" rIns="91440" bIns="45720" rtlCol="0" anchor="t">
              <a:spAutoFit/>
            </a:bodyPr>
            <a:lstStyle/>
            <a:p>
              <a:pPr algn="l">
                <a:spcBef>
                  <a:spcPts val="750"/>
                </a:spcBef>
                <a:spcAft>
                  <a:spcPts val="750"/>
                </a:spcAft>
              </a:pPr>
              <a:r>
                <a:rPr lang="it-IT" sz="2400" b="1" i="0" dirty="0">
                  <a:solidFill>
                    <a:srgbClr val="2195CE"/>
                  </a:solidFill>
                  <a:effectLst/>
                  <a:latin typeface="Open Sans" panose="020B0606030504020204" pitchFamily="34" charset="0"/>
                </a:rPr>
                <a:t>  </a:t>
              </a:r>
              <a:r>
                <a:rPr lang="it-IT" sz="2400" b="1" dirty="0">
                  <a:solidFill>
                    <a:srgbClr val="2195CE"/>
                  </a:solidFill>
                  <a:latin typeface="Open Sans" panose="020B0606030504020204" pitchFamily="34" charset="0"/>
                </a:rPr>
                <a:t>Produttori di rifiuti iscritti alla categoria 2bis</a:t>
              </a:r>
              <a:endParaRPr lang="it-IT" sz="2400" b="1" i="0" dirty="0">
                <a:solidFill>
                  <a:srgbClr val="555555"/>
                </a:solidFill>
                <a:effectLst/>
                <a:latin typeface="Open Sans" panose="020B0606030504020204" pitchFamily="34" charset="0"/>
              </a:endParaRPr>
            </a:p>
          </p:txBody>
        </p:sp>
        <p:cxnSp>
          <p:nvCxnSpPr>
            <p:cNvPr id="7" name="Connettore diritto 6">
              <a:extLst>
                <a:ext uri="{FF2B5EF4-FFF2-40B4-BE49-F238E27FC236}">
                  <a16:creationId xmlns:a16="http://schemas.microsoft.com/office/drawing/2014/main" id="{849F881B-DE09-CAAA-1D9C-E0AE0DAB4DCA}"/>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8" name="Google Shape;111;p6">
            <a:extLst>
              <a:ext uri="{FF2B5EF4-FFF2-40B4-BE49-F238E27FC236}">
                <a16:creationId xmlns:a16="http://schemas.microsoft.com/office/drawing/2014/main" id="{3EC03FF4-17DB-A9E2-3D4B-D78D70F0AF3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Tree>
    <p:extLst>
      <p:ext uri="{BB962C8B-B14F-4D97-AF65-F5344CB8AC3E}">
        <p14:creationId xmlns:p14="http://schemas.microsoft.com/office/powerpoint/2010/main" val="373064579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9">
          <a:extLst>
            <a:ext uri="{FF2B5EF4-FFF2-40B4-BE49-F238E27FC236}">
              <a16:creationId xmlns:a16="http://schemas.microsoft.com/office/drawing/2014/main" id="{43036C46-A001-0BEE-F534-E5067A575F37}"/>
            </a:ext>
          </a:extLst>
        </p:cNvPr>
        <p:cNvGrpSpPr/>
        <p:nvPr/>
      </p:nvGrpSpPr>
      <p:grpSpPr>
        <a:xfrm>
          <a:off x="0" y="0"/>
          <a:ext cx="0" cy="0"/>
          <a:chOff x="0" y="0"/>
          <a:chExt cx="0" cy="0"/>
        </a:xfrm>
      </p:grpSpPr>
      <p:pic>
        <p:nvPicPr>
          <p:cNvPr id="50" name="Google Shape;50;p1">
            <a:extLst>
              <a:ext uri="{FF2B5EF4-FFF2-40B4-BE49-F238E27FC236}">
                <a16:creationId xmlns:a16="http://schemas.microsoft.com/office/drawing/2014/main" id="{DD16F7FC-F197-A8F4-779E-14E071812A8E}"/>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1" y="-810"/>
            <a:ext cx="12191999" cy="5274164"/>
          </a:xfrm>
          <a:prstGeom prst="rect">
            <a:avLst/>
          </a:prstGeom>
          <a:noFill/>
          <a:ln>
            <a:noFill/>
          </a:ln>
        </p:spPr>
      </p:pic>
      <p:sp>
        <p:nvSpPr>
          <p:cNvPr id="51" name="Google Shape;51;p1">
            <a:extLst>
              <a:ext uri="{FF2B5EF4-FFF2-40B4-BE49-F238E27FC236}">
                <a16:creationId xmlns:a16="http://schemas.microsoft.com/office/drawing/2014/main" id="{8C2378C1-AF7C-3546-F7A3-3FF13337B2B6}"/>
              </a:ext>
            </a:extLst>
          </p:cNvPr>
          <p:cNvSpPr/>
          <p:nvPr/>
        </p:nvSpPr>
        <p:spPr>
          <a:xfrm>
            <a:off x="0" y="-16808"/>
            <a:ext cx="12230400" cy="5280200"/>
          </a:xfrm>
          <a:prstGeom prst="rect">
            <a:avLst/>
          </a:prstGeom>
          <a:solidFill>
            <a:srgbClr val="000000">
              <a:alpha val="39607"/>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2" name="Google Shape;52;p1">
            <a:extLst>
              <a:ext uri="{FF2B5EF4-FFF2-40B4-BE49-F238E27FC236}">
                <a16:creationId xmlns:a16="http://schemas.microsoft.com/office/drawing/2014/main" id="{B03B0DD8-A355-79EA-94DA-6364F1A9C2BE}"/>
              </a:ext>
            </a:extLst>
          </p:cNvPr>
          <p:cNvSpPr txBox="1"/>
          <p:nvPr/>
        </p:nvSpPr>
        <p:spPr>
          <a:xfrm>
            <a:off x="0" y="2687038"/>
            <a:ext cx="12192000" cy="800179"/>
          </a:xfrm>
          <a:prstGeom prst="rect">
            <a:avLst/>
          </a:prstGeom>
          <a:noFill/>
          <a:ln>
            <a:noFill/>
          </a:ln>
        </p:spPr>
        <p:txBody>
          <a:bodyPr spcFirstLastPara="1" wrap="square" lIns="121900" tIns="121900" rIns="121900" bIns="121900" anchor="t" anchorCtr="0">
            <a:spAutoFit/>
          </a:bodyPr>
          <a:lstStyle/>
          <a:p>
            <a:pPr algn="ctr">
              <a:buClr>
                <a:srgbClr val="000000"/>
              </a:buClr>
              <a:buSzPts val="3600"/>
              <a:defRPr/>
            </a:pPr>
            <a:r>
              <a:rPr lang="it-IT" sz="2400" b="1" dirty="0">
                <a:solidFill>
                  <a:prstClr val="white"/>
                </a:solidFill>
                <a:latin typeface="Aptos (corpo)"/>
                <a:cs typeface="Arial"/>
                <a:sym typeface="Arial"/>
              </a:rPr>
              <a:t>SUPPORTO</a:t>
            </a:r>
          </a:p>
          <a:p>
            <a:pPr marL="0" marR="0" lvl="0" indent="0" algn="ctr" defTabSz="914400" rtl="0" eaLnBrk="1" fontAlgn="auto" latinLnBrk="0" hangingPunct="1">
              <a:lnSpc>
                <a:spcPct val="100000"/>
              </a:lnSpc>
              <a:spcBef>
                <a:spcPts val="0"/>
              </a:spcBef>
              <a:spcAft>
                <a:spcPts val="0"/>
              </a:spcAft>
              <a:buClr>
                <a:srgbClr val="000000"/>
              </a:buClr>
              <a:buSzPts val="3600"/>
              <a:buFontTx/>
              <a:buNone/>
              <a:tabLst/>
              <a:defRPr/>
            </a:pPr>
            <a:endParaRPr kumimoji="0" lang="it-IT" sz="12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53" name="Google Shape;53;p1">
            <a:extLst>
              <a:ext uri="{FF2B5EF4-FFF2-40B4-BE49-F238E27FC236}">
                <a16:creationId xmlns:a16="http://schemas.microsoft.com/office/drawing/2014/main" id="{3E686535-90B1-1829-3C13-55D8E46586B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r="-1121"/>
          <a:stretch/>
        </p:blipFill>
        <p:spPr>
          <a:xfrm>
            <a:off x="3622851" y="1088041"/>
            <a:ext cx="4946300" cy="985200"/>
          </a:xfrm>
          <a:prstGeom prst="rect">
            <a:avLst/>
          </a:prstGeom>
          <a:noFill/>
          <a:ln>
            <a:noFill/>
          </a:ln>
        </p:spPr>
      </p:pic>
      <p:grpSp>
        <p:nvGrpSpPr>
          <p:cNvPr id="2" name="Gruppo 1">
            <a:extLst>
              <a:ext uri="{FF2B5EF4-FFF2-40B4-BE49-F238E27FC236}">
                <a16:creationId xmlns:a16="http://schemas.microsoft.com/office/drawing/2014/main" id="{DC9FA550-A814-032F-DF45-B54F16F75DE1}"/>
              </a:ext>
            </a:extLst>
          </p:cNvPr>
          <p:cNvGrpSpPr/>
          <p:nvPr/>
        </p:nvGrpSpPr>
        <p:grpSpPr>
          <a:xfrm>
            <a:off x="246209" y="5495030"/>
            <a:ext cx="11771000" cy="1103546"/>
            <a:chOff x="246209" y="5495030"/>
            <a:chExt cx="11771000" cy="1103546"/>
          </a:xfrm>
        </p:grpSpPr>
        <p:pic>
          <p:nvPicPr>
            <p:cNvPr id="3" name="Google Shape;54;p1">
              <a:extLst>
                <a:ext uri="{FF2B5EF4-FFF2-40B4-BE49-F238E27FC236}">
                  <a16:creationId xmlns:a16="http://schemas.microsoft.com/office/drawing/2014/main" id="{7276068D-03C2-0280-A15B-A0BACF744F3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0143" y="5982976"/>
              <a:ext cx="3989709" cy="615600"/>
            </a:xfrm>
            <a:prstGeom prst="rect">
              <a:avLst/>
            </a:prstGeom>
            <a:noFill/>
            <a:ln>
              <a:noFill/>
            </a:ln>
          </p:spPr>
        </p:pic>
        <p:sp>
          <p:nvSpPr>
            <p:cNvPr id="4" name="Google Shape;55;p1">
              <a:extLst>
                <a:ext uri="{FF2B5EF4-FFF2-40B4-BE49-F238E27FC236}">
                  <a16:creationId xmlns:a16="http://schemas.microsoft.com/office/drawing/2014/main" id="{A05E3CC4-FFB8-6D4C-C565-F33FEAC8C53C}"/>
                </a:ext>
              </a:extLst>
            </p:cNvPr>
            <p:cNvSpPr txBox="1"/>
            <p:nvPr/>
          </p:nvSpPr>
          <p:spPr>
            <a:xfrm>
              <a:off x="246209" y="5495030"/>
              <a:ext cx="2825600" cy="47194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it-IT" sz="1467" b="0" i="0" u="none" strike="noStrike" kern="1200" cap="none" spc="0" normalizeH="0" baseline="0" noProof="0" dirty="0">
                  <a:ln>
                    <a:noFill/>
                  </a:ln>
                  <a:solidFill>
                    <a:srgbClr val="44515F"/>
                  </a:solidFill>
                  <a:effectLst/>
                  <a:uLnTx/>
                  <a:uFillTx/>
                  <a:latin typeface="AUTHENTIC Sans 60"/>
                  <a:ea typeface="Arial"/>
                  <a:cs typeface="Arial"/>
                  <a:sym typeface="Arial"/>
                </a:rPr>
                <a:t>sito gestito da</a:t>
              </a:r>
              <a:endParaRPr kumimoji="0" sz="1467" b="0" i="0" u="none" strike="noStrike" kern="1200" cap="none" spc="0" normalizeH="0" baseline="0" noProof="0" dirty="0">
                <a:ln>
                  <a:noFill/>
                </a:ln>
                <a:solidFill>
                  <a:srgbClr val="44515F"/>
                </a:solidFill>
                <a:effectLst/>
                <a:uLnTx/>
                <a:uFillTx/>
                <a:latin typeface="AUTHENTIC Sans 60"/>
                <a:ea typeface="Arial"/>
                <a:cs typeface="Arial"/>
                <a:sym typeface="Arial"/>
              </a:endParaRPr>
            </a:p>
          </p:txBody>
        </p:sp>
        <p:pic>
          <p:nvPicPr>
            <p:cNvPr id="5" name="Google Shape;56;p1">
              <a:extLst>
                <a:ext uri="{FF2B5EF4-FFF2-40B4-BE49-F238E27FC236}">
                  <a16:creationId xmlns:a16="http://schemas.microsoft.com/office/drawing/2014/main" id="{DA3B4CF3-BEBE-27A8-9F68-5A16CCAC90CC}"/>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465194" y="6054775"/>
              <a:ext cx="3415749" cy="472000"/>
            </a:xfrm>
            <a:prstGeom prst="rect">
              <a:avLst/>
            </a:prstGeom>
            <a:noFill/>
            <a:ln>
              <a:noFill/>
            </a:ln>
          </p:spPr>
        </p:pic>
        <p:sp>
          <p:nvSpPr>
            <p:cNvPr id="6" name="Google Shape;57;p1">
              <a:extLst>
                <a:ext uri="{FF2B5EF4-FFF2-40B4-BE49-F238E27FC236}">
                  <a16:creationId xmlns:a16="http://schemas.microsoft.com/office/drawing/2014/main" id="{651AC9DD-DA7A-DD7B-5C51-14B64296316A}"/>
                </a:ext>
              </a:extLst>
            </p:cNvPr>
            <p:cNvSpPr txBox="1"/>
            <p:nvPr/>
          </p:nvSpPr>
          <p:spPr>
            <a:xfrm>
              <a:off x="9191609" y="5495030"/>
              <a:ext cx="2825600" cy="471948"/>
            </a:xfrm>
            <a:prstGeom prst="rect">
              <a:avLst/>
            </a:prstGeom>
            <a:noFill/>
            <a:ln>
              <a:noFill/>
            </a:ln>
          </p:spPr>
          <p:txBody>
            <a:bodyPr spcFirstLastPara="1" wrap="square" lIns="121900" tIns="121900" rIns="121900" bIns="1219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Tx/>
                <a:buNone/>
                <a:tabLst/>
                <a:defRPr/>
              </a:pPr>
              <a:r>
                <a:rPr kumimoji="0" lang="it-IT" sz="1467" b="0" i="0" u="none" strike="noStrike" kern="1200" cap="none" spc="0" normalizeH="0" baseline="0" noProof="0" dirty="0">
                  <a:ln>
                    <a:noFill/>
                  </a:ln>
                  <a:solidFill>
                    <a:srgbClr val="44515F"/>
                  </a:solidFill>
                  <a:effectLst/>
                  <a:uLnTx/>
                  <a:uFillTx/>
                  <a:latin typeface="AUTHENTIC Sans 60"/>
                  <a:ea typeface="Arial"/>
                  <a:cs typeface="Arial"/>
                  <a:sym typeface="Arial"/>
                </a:rPr>
                <a:t>con il supporto di</a:t>
              </a:r>
              <a:endParaRPr kumimoji="0" sz="1467" b="0" i="0" u="none" strike="noStrike" kern="1200" cap="none" spc="0" normalizeH="0" baseline="0" noProof="0" dirty="0">
                <a:ln>
                  <a:noFill/>
                </a:ln>
                <a:solidFill>
                  <a:srgbClr val="44515F"/>
                </a:solidFill>
                <a:effectLst/>
                <a:uLnTx/>
                <a:uFillTx/>
                <a:latin typeface="AUTHENTIC Sans 60"/>
                <a:ea typeface="Arial"/>
                <a:cs typeface="Arial"/>
                <a:sym typeface="Arial"/>
              </a:endParaRPr>
            </a:p>
          </p:txBody>
        </p:sp>
      </p:grpSp>
    </p:spTree>
    <p:extLst>
      <p:ext uri="{BB962C8B-B14F-4D97-AF65-F5344CB8AC3E}">
        <p14:creationId xmlns:p14="http://schemas.microsoft.com/office/powerpoint/2010/main" val="162478702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a:buSzPts val="1000"/>
            </a:pPr>
            <a:fld id="{00000000-1234-1234-1234-123412341234}" type="slidenum">
              <a:rPr lang="it" sz="800"/>
              <a:pPr>
                <a:buSzPts val="1000"/>
              </a:pPr>
              <a:t>69</a:t>
            </a:fld>
            <a:endParaRPr sz="800"/>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1" y="191612"/>
            <a:ext cx="10638264" cy="628759"/>
            <a:chOff x="0" y="191612"/>
            <a:chExt cx="8618806" cy="628759"/>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79" y="191612"/>
              <a:ext cx="8217503" cy="461665"/>
            </a:xfrm>
            <a:prstGeom prst="rect">
              <a:avLst/>
            </a:prstGeom>
            <a:noFill/>
          </p:spPr>
          <p:txBody>
            <a:bodyPr wrap="square" rtlCol="0">
              <a:spAutoFit/>
            </a:bodyPr>
            <a:lstStyle/>
            <a:p>
              <a:r>
                <a:rPr lang="it-IT" sz="2400" b="1">
                  <a:solidFill>
                    <a:srgbClr val="2195CE"/>
                  </a:solidFill>
                </a:rPr>
                <a:t>Consultazione dei contenuti pubblicati</a:t>
              </a: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7" name="Rettangolo 6">
            <a:extLst>
              <a:ext uri="{FF2B5EF4-FFF2-40B4-BE49-F238E27FC236}">
                <a16:creationId xmlns:a16="http://schemas.microsoft.com/office/drawing/2014/main" id="{FB113084-67C0-3850-69BC-395805CCF0DA}"/>
              </a:ext>
            </a:extLst>
          </p:cNvPr>
          <p:cNvSpPr/>
          <p:nvPr/>
        </p:nvSpPr>
        <p:spPr>
          <a:xfrm>
            <a:off x="4203886" y="5630814"/>
            <a:ext cx="3890632" cy="828000"/>
          </a:xfrm>
          <a:prstGeom prst="rect">
            <a:avLst/>
          </a:prstGeom>
          <a:solidFill>
            <a:srgbClr val="2195CE"/>
          </a:solidFill>
          <a:ln>
            <a:solidFill>
              <a:srgbClr val="2195CE"/>
            </a:solidFill>
            <a:beve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it-IT" sz="1600" dirty="0"/>
              <a:t>E’ possibile utilizzare la ricerca in alto oppure navigare tra le categorie a sinistra</a:t>
            </a:r>
            <a:endParaRPr lang="it-IT" sz="1600" dirty="0">
              <a:solidFill>
                <a:prstClr val="white"/>
              </a:solidFill>
              <a:latin typeface="Aptos" panose="02110004020202020204"/>
            </a:endParaRPr>
          </a:p>
        </p:txBody>
      </p:sp>
      <p:pic>
        <p:nvPicPr>
          <p:cNvPr id="3" name="Immagine 2">
            <a:extLst>
              <a:ext uri="{FF2B5EF4-FFF2-40B4-BE49-F238E27FC236}">
                <a16:creationId xmlns:a16="http://schemas.microsoft.com/office/drawing/2014/main" id="{81986914-B317-CCFD-8756-6F3BDEFF5428}"/>
              </a:ext>
            </a:extLst>
          </p:cNvPr>
          <p:cNvPicPr>
            <a:picLocks noChangeAspect="1"/>
          </p:cNvPicPr>
          <p:nvPr/>
        </p:nvPicPr>
        <p:blipFill rotWithShape="1">
          <a:blip r:embed="rId4"/>
          <a:srcRect l="-608" t="-24106" r="608" b="26995"/>
          <a:stretch/>
        </p:blipFill>
        <p:spPr>
          <a:xfrm>
            <a:off x="1735428" y="0"/>
            <a:ext cx="8543406" cy="5232442"/>
          </a:xfrm>
          <a:prstGeom prst="rect">
            <a:avLst/>
          </a:prstGeom>
          <a:ln>
            <a:noFill/>
          </a:ln>
          <a:effectLst>
            <a:outerShdw blurRad="292100" dist="139700" dir="2700000" algn="tl" rotWithShape="0">
              <a:srgbClr val="333333">
                <a:alpha val="65000"/>
              </a:srgbClr>
            </a:outerShdw>
          </a:effectLst>
        </p:spPr>
      </p:pic>
      <p:sp>
        <p:nvSpPr>
          <p:cNvPr id="9" name="Rettangolo con angoli arrotondati 8">
            <a:extLst>
              <a:ext uri="{FF2B5EF4-FFF2-40B4-BE49-F238E27FC236}">
                <a16:creationId xmlns:a16="http://schemas.microsoft.com/office/drawing/2014/main" id="{D586EEF7-6155-7D94-1A33-7CD49C752ABB}"/>
              </a:ext>
            </a:extLst>
          </p:cNvPr>
          <p:cNvSpPr/>
          <p:nvPr/>
        </p:nvSpPr>
        <p:spPr>
          <a:xfrm>
            <a:off x="1873975" y="3307500"/>
            <a:ext cx="1983277" cy="1924927"/>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Elemento grafico 9" descr="Dorso della mano con indice che punta verso destra con riempimento a tinta unita">
            <a:extLst>
              <a:ext uri="{FF2B5EF4-FFF2-40B4-BE49-F238E27FC236}">
                <a16:creationId xmlns:a16="http://schemas.microsoft.com/office/drawing/2014/main" id="{59F2655E-4876-6A42-1388-8CAE6C3018C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1123495" y="3673143"/>
            <a:ext cx="666932" cy="666932"/>
          </a:xfrm>
          <a:prstGeom prst="rect">
            <a:avLst/>
          </a:prstGeom>
          <a:scene3d>
            <a:camera prst="orthographicFront">
              <a:rot lat="0" lon="0" rev="5394000"/>
            </a:camera>
            <a:lightRig rig="threePt" dir="t"/>
          </a:scene3d>
        </p:spPr>
      </p:pic>
    </p:spTree>
    <p:extLst>
      <p:ext uri="{BB962C8B-B14F-4D97-AF65-F5344CB8AC3E}">
        <p14:creationId xmlns:p14="http://schemas.microsoft.com/office/powerpoint/2010/main" val="416209480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8" name="Google Shape;68;p14"/>
          <p:cNvSpPr txBox="1"/>
          <p:nvPr/>
        </p:nvSpPr>
        <p:spPr>
          <a:xfrm>
            <a:off x="6483811" y="2890411"/>
            <a:ext cx="4812800" cy="1077178"/>
          </a:xfrm>
          <a:prstGeom prst="rect">
            <a:avLst/>
          </a:prstGeom>
          <a:noFill/>
          <a:ln>
            <a:noFill/>
          </a:ln>
        </p:spPr>
        <p:txBody>
          <a:bodyPr spcFirstLastPara="1" wrap="square" lIns="121900" tIns="121900" rIns="121900" bIns="121900" anchor="t" anchorCtr="0">
            <a:spAutoFit/>
          </a:bodyPr>
          <a:lstStyle/>
          <a:p>
            <a:pPr algn="just">
              <a:buClr>
                <a:srgbClr val="000000"/>
              </a:buClr>
              <a:buSzPts val="1400"/>
            </a:pPr>
            <a:r>
              <a:rPr lang="it-IT" dirty="0">
                <a:solidFill>
                  <a:srgbClr val="595959"/>
                </a:solidFill>
                <a:latin typeface="Aptos (corpo)"/>
                <a:ea typeface="AUTHENTIC Sans 60" pitchFamily="2" charset="77"/>
                <a:cs typeface="Titillium Web"/>
                <a:sym typeface="Titillium Web"/>
              </a:rPr>
              <a:t>Imprese, enti ed altri soggetti non rientranti in organizzazione di enti o imprese che </a:t>
            </a:r>
            <a:r>
              <a:rPr lang="it-IT" b="1" dirty="0">
                <a:solidFill>
                  <a:srgbClr val="2195CE"/>
                </a:solidFill>
                <a:latin typeface="Aptos (corpo)"/>
                <a:ea typeface="AUTHENTIC Sans 60" pitchFamily="2" charset="77"/>
                <a:cs typeface="Titillium Web"/>
                <a:sym typeface="Titillium Web"/>
              </a:rPr>
              <a:t>producono rifiuti pericolosi.</a:t>
            </a:r>
            <a:endParaRPr lang="it-IT" b="1" dirty="0">
              <a:solidFill>
                <a:srgbClr val="2195CE"/>
              </a:solidFill>
              <a:highlight>
                <a:srgbClr val="FFFF00"/>
              </a:highlight>
              <a:latin typeface="Aptos (corpo)"/>
              <a:ea typeface="AUTHENTIC Sans 60" pitchFamily="2" charset="77"/>
              <a:cs typeface="Titillium Web"/>
              <a:sym typeface="Titillium Web"/>
            </a:endParaRPr>
          </a:p>
        </p:txBody>
      </p:sp>
      <p:pic>
        <p:nvPicPr>
          <p:cNvPr id="69" name="Google Shape;69;p14"/>
          <p:cNvPicPr preferRelativeResize="0"/>
          <p:nvPr/>
        </p:nvPicPr>
        <p:blipFill>
          <a:blip r:embed="rId3" cstate="screen">
            <a:extLst>
              <a:ext uri="{28A0092B-C50C-407E-A947-70E740481C1C}">
                <a14:useLocalDpi xmlns:a14="http://schemas.microsoft.com/office/drawing/2010/main"/>
              </a:ext>
            </a:extLst>
          </a:blip>
          <a:srcRect/>
          <a:stretch/>
        </p:blipFill>
        <p:spPr>
          <a:xfrm>
            <a:off x="0" y="1674072"/>
            <a:ext cx="5986107" cy="3509856"/>
          </a:xfrm>
          <a:prstGeom prst="rect">
            <a:avLst/>
          </a:prstGeom>
          <a:noFill/>
          <a:ln>
            <a:noFill/>
          </a:ln>
        </p:spPr>
      </p:pic>
      <p:sp>
        <p:nvSpPr>
          <p:cNvPr id="3" name="Google Shape;98;p17">
            <a:extLst>
              <a:ext uri="{FF2B5EF4-FFF2-40B4-BE49-F238E27FC236}">
                <a16:creationId xmlns:a16="http://schemas.microsoft.com/office/drawing/2014/main" id="{22387F7C-5A47-0878-003B-3C4E1377025E}"/>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a:buClr>
                <a:srgbClr val="000000"/>
              </a:buClr>
              <a:buSzPts val="1000"/>
            </a:pPr>
            <a:fld id="{00000000-1234-1234-1234-123412341234}" type="slidenum">
              <a:rPr lang="it" sz="800">
                <a:solidFill>
                  <a:prstClr val="black">
                    <a:tint val="82000"/>
                  </a:prstClr>
                </a:solidFill>
                <a:latin typeface="Aptos" panose="02110004020202020204"/>
                <a:sym typeface="Arial"/>
              </a:rPr>
              <a:pPr>
                <a:buClr>
                  <a:srgbClr val="000000"/>
                </a:buClr>
                <a:buSzPts val="1000"/>
              </a:pPr>
              <a:t>7</a:t>
            </a:fld>
            <a:endParaRPr sz="800" dirty="0">
              <a:solidFill>
                <a:prstClr val="black">
                  <a:tint val="82000"/>
                </a:prstClr>
              </a:solidFill>
              <a:latin typeface="Aptos" panose="02110004020202020204"/>
              <a:sym typeface="Arial"/>
            </a:endParaRPr>
          </a:p>
        </p:txBody>
      </p:sp>
      <p:grpSp>
        <p:nvGrpSpPr>
          <p:cNvPr id="6" name="Gruppo 5">
            <a:extLst>
              <a:ext uri="{FF2B5EF4-FFF2-40B4-BE49-F238E27FC236}">
                <a16:creationId xmlns:a16="http://schemas.microsoft.com/office/drawing/2014/main" id="{E6E3D26E-4445-6070-A0B7-54F96A499BF8}"/>
              </a:ext>
            </a:extLst>
          </p:cNvPr>
          <p:cNvGrpSpPr/>
          <p:nvPr/>
        </p:nvGrpSpPr>
        <p:grpSpPr>
          <a:xfrm>
            <a:off x="0" y="133740"/>
            <a:ext cx="8618806" cy="830997"/>
            <a:chOff x="0" y="133740"/>
            <a:chExt cx="8618806" cy="830997"/>
          </a:xfrm>
        </p:grpSpPr>
        <p:sp>
          <p:nvSpPr>
            <p:cNvPr id="7" name="CasellaDiTesto 6">
              <a:extLst>
                <a:ext uri="{FF2B5EF4-FFF2-40B4-BE49-F238E27FC236}">
                  <a16:creationId xmlns:a16="http://schemas.microsoft.com/office/drawing/2014/main" id="{7C1AC274-1DF4-69A3-00F3-1FF1C5267ABF}"/>
                </a:ext>
              </a:extLst>
            </p:cNvPr>
            <p:cNvSpPr txBox="1"/>
            <p:nvPr/>
          </p:nvSpPr>
          <p:spPr>
            <a:xfrm>
              <a:off x="313181" y="133740"/>
              <a:ext cx="7133755" cy="830997"/>
            </a:xfrm>
            <a:prstGeom prst="rect">
              <a:avLst/>
            </a:prstGeom>
            <a:noFill/>
          </p:spPr>
          <p:txBody>
            <a:bodyPr wrap="square" lIns="91440" tIns="45720" rIns="91440" bIns="45720" rtlCol="0" anchor="t">
              <a:spAutoFit/>
            </a:bodyPr>
            <a:lstStyle/>
            <a:p>
              <a:pPr>
                <a:defRPr/>
              </a:pPr>
              <a:r>
                <a:rPr lang="it-IT" sz="2400" b="1" kern="0" dirty="0">
                  <a:solidFill>
                    <a:srgbClr val="2195CE"/>
                  </a:solidFill>
                  <a:latin typeface="Aptos (corpo)"/>
                  <a:sym typeface="Titillium Web"/>
                </a:rPr>
                <a:t>Chi deve iscriversi al RENTRI | produttori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2195CE"/>
                </a:solidFill>
                <a:effectLst/>
                <a:uLnTx/>
                <a:uFillTx/>
                <a:latin typeface="Aptos (corpo)"/>
              </a:endParaRPr>
            </a:p>
          </p:txBody>
        </p:sp>
        <p:cxnSp>
          <p:nvCxnSpPr>
            <p:cNvPr id="8" name="Connettore diritto 7">
              <a:extLst>
                <a:ext uri="{FF2B5EF4-FFF2-40B4-BE49-F238E27FC236}">
                  <a16:creationId xmlns:a16="http://schemas.microsoft.com/office/drawing/2014/main" id="{56F7EDEB-2000-CB59-9C64-8CD837EEA8EA}"/>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9" name="Google Shape;111;p6">
            <a:extLst>
              <a:ext uri="{FF2B5EF4-FFF2-40B4-BE49-F238E27FC236}">
                <a16:creationId xmlns:a16="http://schemas.microsoft.com/office/drawing/2014/main" id="{B8F211C8-B299-75E5-1954-4E9C59151B49}"/>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Tree>
    <p:extLst>
      <p:ext uri="{BB962C8B-B14F-4D97-AF65-F5344CB8AC3E}">
        <p14:creationId xmlns:p14="http://schemas.microsoft.com/office/powerpoint/2010/main" val="199575657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81986914-B317-CCFD-8756-6F3BDEFF5428}"/>
              </a:ext>
            </a:extLst>
          </p:cNvPr>
          <p:cNvPicPr>
            <a:picLocks noChangeAspect="1"/>
          </p:cNvPicPr>
          <p:nvPr/>
        </p:nvPicPr>
        <p:blipFill>
          <a:blip r:embed="rId3"/>
          <a:stretch>
            <a:fillRect/>
          </a:stretch>
        </p:blipFill>
        <p:spPr>
          <a:xfrm>
            <a:off x="1468124" y="987466"/>
            <a:ext cx="8543406" cy="5388104"/>
          </a:xfrm>
          <a:prstGeom prst="rect">
            <a:avLst/>
          </a:prstGeom>
        </p:spPr>
      </p:pic>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a:buSzPts val="1000"/>
            </a:pPr>
            <a:fld id="{00000000-1234-1234-1234-123412341234}" type="slidenum">
              <a:rPr lang="it" sz="800"/>
              <a:pPr>
                <a:buSzPts val="1000"/>
              </a:pPr>
              <a:t>70</a:t>
            </a:fld>
            <a:endParaRPr sz="800"/>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1" y="191612"/>
            <a:ext cx="10638264" cy="628759"/>
            <a:chOff x="0" y="191612"/>
            <a:chExt cx="8618806" cy="628759"/>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79" y="191612"/>
              <a:ext cx="8217503" cy="461665"/>
            </a:xfrm>
            <a:prstGeom prst="rect">
              <a:avLst/>
            </a:prstGeom>
            <a:noFill/>
          </p:spPr>
          <p:txBody>
            <a:bodyPr wrap="square" rtlCol="0">
              <a:spAutoFit/>
            </a:bodyPr>
            <a:lstStyle/>
            <a:p>
              <a:r>
                <a:rPr lang="it-IT" sz="2400" b="1">
                  <a:solidFill>
                    <a:srgbClr val="2195CE"/>
                  </a:solidFill>
                </a:rPr>
                <a:t>Contattare l’assistenza per quesiti specifici</a:t>
              </a: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
        <p:nvSpPr>
          <p:cNvPr id="4" name="Rettangolo con angoli arrotondati 3">
            <a:extLst>
              <a:ext uri="{FF2B5EF4-FFF2-40B4-BE49-F238E27FC236}">
                <a16:creationId xmlns:a16="http://schemas.microsoft.com/office/drawing/2014/main" id="{5F9009A9-53DA-5A37-279D-F1F83BD39A8B}"/>
              </a:ext>
            </a:extLst>
          </p:cNvPr>
          <p:cNvSpPr/>
          <p:nvPr/>
        </p:nvSpPr>
        <p:spPr>
          <a:xfrm>
            <a:off x="8483584" y="5870534"/>
            <a:ext cx="1623060" cy="588939"/>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Elemento grafico 1" descr="Dorso della mano con indice che punta verso destra con riempimento a tinta unita">
            <a:extLst>
              <a:ext uri="{FF2B5EF4-FFF2-40B4-BE49-F238E27FC236}">
                <a16:creationId xmlns:a16="http://schemas.microsoft.com/office/drawing/2014/main" id="{8A036349-0FAF-D1E6-F0A3-CD8E165C56E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0214221" y="5870534"/>
            <a:ext cx="630537" cy="571860"/>
          </a:xfrm>
          <a:prstGeom prst="rect">
            <a:avLst/>
          </a:prstGeom>
        </p:spPr>
      </p:pic>
    </p:spTree>
    <p:extLst>
      <p:ext uri="{BB962C8B-B14F-4D97-AF65-F5344CB8AC3E}">
        <p14:creationId xmlns:p14="http://schemas.microsoft.com/office/powerpoint/2010/main" val="291467613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E456D498-8546-4AC3-1823-AF6778CD3237}"/>
            </a:ext>
          </a:extLst>
        </p:cNvPr>
        <p:cNvGrpSpPr/>
        <p:nvPr/>
      </p:nvGrpSpPr>
      <p:grpSpPr>
        <a:xfrm>
          <a:off x="0" y="0"/>
          <a:ext cx="0" cy="0"/>
          <a:chOff x="0" y="0"/>
          <a:chExt cx="0" cy="0"/>
        </a:xfrm>
      </p:grpSpPr>
      <p:sp>
        <p:nvSpPr>
          <p:cNvPr id="107" name="Google Shape;107;p6">
            <a:extLst>
              <a:ext uri="{FF2B5EF4-FFF2-40B4-BE49-F238E27FC236}">
                <a16:creationId xmlns:a16="http://schemas.microsoft.com/office/drawing/2014/main" id="{BC4459EE-5813-2985-A752-CF34AADE00A8}"/>
              </a:ext>
            </a:extLst>
          </p:cNvPr>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a:buSzPts val="1000"/>
            </a:pPr>
            <a:fld id="{00000000-1234-1234-1234-123412341234}" type="slidenum">
              <a:rPr lang="it" sz="800"/>
              <a:pPr>
                <a:buSzPts val="1000"/>
              </a:pPr>
              <a:t>71</a:t>
            </a:fld>
            <a:endParaRPr sz="800"/>
          </a:p>
        </p:txBody>
      </p:sp>
      <p:grpSp>
        <p:nvGrpSpPr>
          <p:cNvPr id="11" name="Gruppo 10">
            <a:extLst>
              <a:ext uri="{FF2B5EF4-FFF2-40B4-BE49-F238E27FC236}">
                <a16:creationId xmlns:a16="http://schemas.microsoft.com/office/drawing/2014/main" id="{89DA6ECD-25A3-0E5F-77B9-0034B12959F7}"/>
              </a:ext>
            </a:extLst>
          </p:cNvPr>
          <p:cNvGrpSpPr/>
          <p:nvPr/>
        </p:nvGrpSpPr>
        <p:grpSpPr>
          <a:xfrm>
            <a:off x="-1" y="191612"/>
            <a:ext cx="10638264" cy="628759"/>
            <a:chOff x="0" y="191612"/>
            <a:chExt cx="8618806" cy="628759"/>
          </a:xfrm>
        </p:grpSpPr>
        <p:sp>
          <p:nvSpPr>
            <p:cNvPr id="12" name="CasellaDiTesto 11">
              <a:extLst>
                <a:ext uri="{FF2B5EF4-FFF2-40B4-BE49-F238E27FC236}">
                  <a16:creationId xmlns:a16="http://schemas.microsoft.com/office/drawing/2014/main" id="{83958D8B-75E1-44CA-D32E-61BFB8CC53A1}"/>
                </a:ext>
              </a:extLst>
            </p:cNvPr>
            <p:cNvSpPr txBox="1"/>
            <p:nvPr/>
          </p:nvSpPr>
          <p:spPr>
            <a:xfrm>
              <a:off x="313179" y="191612"/>
              <a:ext cx="8217503" cy="461665"/>
            </a:xfrm>
            <a:prstGeom prst="rect">
              <a:avLst/>
            </a:prstGeom>
            <a:noFill/>
          </p:spPr>
          <p:txBody>
            <a:bodyPr wrap="square" rtlCol="0">
              <a:spAutoFit/>
            </a:bodyPr>
            <a:lstStyle/>
            <a:p>
              <a:r>
                <a:rPr lang="it-IT" sz="2400" b="1" dirty="0">
                  <a:solidFill>
                    <a:srgbClr val="2195CE"/>
                  </a:solidFill>
                </a:rPr>
                <a:t>Consultazione dei manuali e delle presentazioni per l’utilizzo</a:t>
              </a:r>
            </a:p>
          </p:txBody>
        </p:sp>
        <p:cxnSp>
          <p:nvCxnSpPr>
            <p:cNvPr id="13" name="Connettore diritto 12">
              <a:extLst>
                <a:ext uri="{FF2B5EF4-FFF2-40B4-BE49-F238E27FC236}">
                  <a16:creationId xmlns:a16="http://schemas.microsoft.com/office/drawing/2014/main" id="{81AEA7F5-4D84-A0DB-8916-63160C94C91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6" name="Google Shape;111;p6">
            <a:extLst>
              <a:ext uri="{FF2B5EF4-FFF2-40B4-BE49-F238E27FC236}">
                <a16:creationId xmlns:a16="http://schemas.microsoft.com/office/drawing/2014/main" id="{0025B989-6226-4BBA-C821-B00A62DAC6C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grpSp>
        <p:nvGrpSpPr>
          <p:cNvPr id="25" name="Gruppo 24">
            <a:extLst>
              <a:ext uri="{FF2B5EF4-FFF2-40B4-BE49-F238E27FC236}">
                <a16:creationId xmlns:a16="http://schemas.microsoft.com/office/drawing/2014/main" id="{3A730F84-D3F3-6091-F5E5-8FF2016F5851}"/>
              </a:ext>
            </a:extLst>
          </p:cNvPr>
          <p:cNvGrpSpPr/>
          <p:nvPr/>
        </p:nvGrpSpPr>
        <p:grpSpPr>
          <a:xfrm>
            <a:off x="767896" y="819483"/>
            <a:ext cx="10450001" cy="5846904"/>
            <a:chOff x="418618" y="100248"/>
            <a:chExt cx="11110923" cy="6597562"/>
          </a:xfrm>
        </p:grpSpPr>
        <p:pic>
          <p:nvPicPr>
            <p:cNvPr id="26" name="Immagine 25">
              <a:extLst>
                <a:ext uri="{FF2B5EF4-FFF2-40B4-BE49-F238E27FC236}">
                  <a16:creationId xmlns:a16="http://schemas.microsoft.com/office/drawing/2014/main" id="{548E321F-FD40-5913-BAA1-9BB128A91FB5}"/>
                </a:ext>
              </a:extLst>
            </p:cNvPr>
            <p:cNvPicPr>
              <a:picLocks noChangeAspect="1"/>
            </p:cNvPicPr>
            <p:nvPr/>
          </p:nvPicPr>
          <p:blipFill>
            <a:blip r:embed="rId4"/>
            <a:stretch>
              <a:fillRect/>
            </a:stretch>
          </p:blipFill>
          <p:spPr>
            <a:xfrm>
              <a:off x="418618" y="100248"/>
              <a:ext cx="11110923" cy="1882303"/>
            </a:xfrm>
            <a:prstGeom prst="rect">
              <a:avLst/>
            </a:prstGeom>
          </p:spPr>
        </p:pic>
        <p:pic>
          <p:nvPicPr>
            <p:cNvPr id="27" name="Immagine 26">
              <a:extLst>
                <a:ext uri="{FF2B5EF4-FFF2-40B4-BE49-F238E27FC236}">
                  <a16:creationId xmlns:a16="http://schemas.microsoft.com/office/drawing/2014/main" id="{621D4488-C20E-5A91-2D29-F18E3518F86F}"/>
                </a:ext>
              </a:extLst>
            </p:cNvPr>
            <p:cNvPicPr>
              <a:picLocks noChangeAspect="1"/>
            </p:cNvPicPr>
            <p:nvPr/>
          </p:nvPicPr>
          <p:blipFill>
            <a:blip r:embed="rId5"/>
            <a:stretch>
              <a:fillRect/>
            </a:stretch>
          </p:blipFill>
          <p:spPr>
            <a:xfrm>
              <a:off x="3601383" y="2087663"/>
              <a:ext cx="7168217" cy="4610147"/>
            </a:xfrm>
            <a:prstGeom prst="rect">
              <a:avLst/>
            </a:prstGeom>
          </p:spPr>
        </p:pic>
        <p:pic>
          <p:nvPicPr>
            <p:cNvPr id="28" name="Immagine 27">
              <a:extLst>
                <a:ext uri="{FF2B5EF4-FFF2-40B4-BE49-F238E27FC236}">
                  <a16:creationId xmlns:a16="http://schemas.microsoft.com/office/drawing/2014/main" id="{54D68078-B055-52F1-DBC8-092019798A92}"/>
                </a:ext>
              </a:extLst>
            </p:cNvPr>
            <p:cNvPicPr>
              <a:picLocks noChangeAspect="1"/>
            </p:cNvPicPr>
            <p:nvPr/>
          </p:nvPicPr>
          <p:blipFill>
            <a:blip r:embed="rId6"/>
            <a:stretch>
              <a:fillRect/>
            </a:stretch>
          </p:blipFill>
          <p:spPr>
            <a:xfrm>
              <a:off x="530257" y="1982551"/>
              <a:ext cx="3071126" cy="1295512"/>
            </a:xfrm>
            <a:prstGeom prst="rect">
              <a:avLst/>
            </a:prstGeom>
          </p:spPr>
        </p:pic>
        <p:pic>
          <p:nvPicPr>
            <p:cNvPr id="29" name="Immagine 28">
              <a:extLst>
                <a:ext uri="{FF2B5EF4-FFF2-40B4-BE49-F238E27FC236}">
                  <a16:creationId xmlns:a16="http://schemas.microsoft.com/office/drawing/2014/main" id="{9AB84371-623D-A2AC-340D-F83D0CC86BB8}"/>
                </a:ext>
              </a:extLst>
            </p:cNvPr>
            <p:cNvPicPr>
              <a:picLocks noChangeAspect="1"/>
            </p:cNvPicPr>
            <p:nvPr/>
          </p:nvPicPr>
          <p:blipFill>
            <a:blip r:embed="rId7"/>
            <a:stretch>
              <a:fillRect/>
            </a:stretch>
          </p:blipFill>
          <p:spPr>
            <a:xfrm>
              <a:off x="549308" y="3278063"/>
              <a:ext cx="3033023" cy="2918713"/>
            </a:xfrm>
            <a:prstGeom prst="rect">
              <a:avLst/>
            </a:prstGeom>
          </p:spPr>
        </p:pic>
      </p:grpSp>
      <p:sp>
        <p:nvSpPr>
          <p:cNvPr id="4" name="Rettangolo con angoli arrotondati 3">
            <a:extLst>
              <a:ext uri="{FF2B5EF4-FFF2-40B4-BE49-F238E27FC236}">
                <a16:creationId xmlns:a16="http://schemas.microsoft.com/office/drawing/2014/main" id="{5F9009A9-53DA-5A37-279D-F1F83BD39A8B}"/>
              </a:ext>
            </a:extLst>
          </p:cNvPr>
          <p:cNvSpPr/>
          <p:nvPr/>
        </p:nvSpPr>
        <p:spPr>
          <a:xfrm>
            <a:off x="665605" y="3386713"/>
            <a:ext cx="2163338" cy="1168622"/>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Elemento grafico 7" descr="Dorso della mano con indice che punta verso destra con riempimento a tinta unita">
            <a:extLst>
              <a:ext uri="{FF2B5EF4-FFF2-40B4-BE49-F238E27FC236}">
                <a16:creationId xmlns:a16="http://schemas.microsoft.com/office/drawing/2014/main" id="{961604B9-8E20-306F-5E19-77760DFBCD2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5400000">
            <a:off x="1355374" y="2394744"/>
            <a:ext cx="666932" cy="666932"/>
          </a:xfrm>
          <a:prstGeom prst="rect">
            <a:avLst/>
          </a:prstGeom>
        </p:spPr>
      </p:pic>
      <p:grpSp>
        <p:nvGrpSpPr>
          <p:cNvPr id="100" name="Gruppo 99">
            <a:extLst>
              <a:ext uri="{FF2B5EF4-FFF2-40B4-BE49-F238E27FC236}">
                <a16:creationId xmlns:a16="http://schemas.microsoft.com/office/drawing/2014/main" id="{587CBFB4-0AEF-3E44-2689-0FAE15778E0A}"/>
              </a:ext>
            </a:extLst>
          </p:cNvPr>
          <p:cNvGrpSpPr/>
          <p:nvPr/>
        </p:nvGrpSpPr>
        <p:grpSpPr>
          <a:xfrm>
            <a:off x="702840" y="4962846"/>
            <a:ext cx="3058497" cy="740600"/>
            <a:chOff x="1134984" y="5538355"/>
            <a:chExt cx="3058497" cy="740600"/>
          </a:xfrm>
        </p:grpSpPr>
        <p:sp>
          <p:nvSpPr>
            <p:cNvPr id="101" name="Rettangolo con angoli arrotondati 100">
              <a:extLst>
                <a:ext uri="{FF2B5EF4-FFF2-40B4-BE49-F238E27FC236}">
                  <a16:creationId xmlns:a16="http://schemas.microsoft.com/office/drawing/2014/main" id="{5F9009A9-53DA-5A37-279D-F1F83BD39A8B}"/>
                </a:ext>
              </a:extLst>
            </p:cNvPr>
            <p:cNvSpPr/>
            <p:nvPr/>
          </p:nvSpPr>
          <p:spPr>
            <a:xfrm>
              <a:off x="1134984" y="5538355"/>
              <a:ext cx="2233039" cy="740600"/>
            </a:xfrm>
            <a:prstGeom prst="roundRect">
              <a:avLst>
                <a:gd name="adj" fmla="val 4046"/>
              </a:avLst>
            </a:prstGeom>
            <a:noFill/>
            <a:ln w="57150">
              <a:solidFill>
                <a:srgbClr val="219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 name="Elemento grafico 101" descr="Dorso della mano con indice che punta verso destra con riempimento a tinta unita">
              <a:extLst>
                <a:ext uri="{FF2B5EF4-FFF2-40B4-BE49-F238E27FC236}">
                  <a16:creationId xmlns:a16="http://schemas.microsoft.com/office/drawing/2014/main" id="{053FD24B-A2FF-4E18-90FB-C4855114D17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3562944" y="5622725"/>
              <a:ext cx="630537" cy="571860"/>
            </a:xfrm>
            <a:prstGeom prst="rect">
              <a:avLst/>
            </a:prstGeom>
          </p:spPr>
        </p:pic>
      </p:grpSp>
    </p:spTree>
    <p:extLst>
      <p:ext uri="{BB962C8B-B14F-4D97-AF65-F5344CB8AC3E}">
        <p14:creationId xmlns:p14="http://schemas.microsoft.com/office/powerpoint/2010/main" val="329591625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a:spLocks noGrp="1"/>
          </p:cNvSpPr>
          <p:nvPr>
            <p:ph type="sldNum" idx="12"/>
          </p:nvPr>
        </p:nvSpPr>
        <p:spPr>
          <a:prstGeom prst="rect">
            <a:avLst/>
          </a:prstGeom>
        </p:spPr>
        <p:txBody>
          <a:bodyPr spcFirstLastPara="1" wrap="square" lIns="121900" tIns="121900" rIns="121900" bIns="121900" anchor="ctr" anchorCtr="0">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it" sz="8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sz="8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pic>
        <p:nvPicPr>
          <p:cNvPr id="11" name="Immagine 10">
            <a:extLst>
              <a:ext uri="{FF2B5EF4-FFF2-40B4-BE49-F238E27FC236}">
                <a16:creationId xmlns:a16="http://schemas.microsoft.com/office/drawing/2014/main" id="{038FB4C2-4887-368C-2C43-9421A6636323}"/>
              </a:ext>
            </a:extLst>
          </p:cNvPr>
          <p:cNvPicPr>
            <a:picLocks noChangeAspect="1"/>
          </p:cNvPicPr>
          <p:nvPr/>
        </p:nvPicPr>
        <p:blipFill>
          <a:blip r:embed="rId3"/>
          <a:stretch>
            <a:fillRect/>
          </a:stretch>
        </p:blipFill>
        <p:spPr>
          <a:xfrm>
            <a:off x="1838343" y="1186578"/>
            <a:ext cx="8515314" cy="1123356"/>
          </a:xfrm>
          <a:prstGeom prst="rect">
            <a:avLst/>
          </a:prstGeom>
        </p:spPr>
      </p:pic>
      <p:pic>
        <p:nvPicPr>
          <p:cNvPr id="2" name="Google Shape;111;p6">
            <a:extLst>
              <a:ext uri="{FF2B5EF4-FFF2-40B4-BE49-F238E27FC236}">
                <a16:creationId xmlns:a16="http://schemas.microsoft.com/office/drawing/2014/main" id="{CB04D3B1-FB9D-A960-F5E3-2F5590CCFC5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grpSp>
        <p:nvGrpSpPr>
          <p:cNvPr id="3" name="Gruppo 2">
            <a:extLst>
              <a:ext uri="{FF2B5EF4-FFF2-40B4-BE49-F238E27FC236}">
                <a16:creationId xmlns:a16="http://schemas.microsoft.com/office/drawing/2014/main" id="{1E2D1A5E-E899-4EFC-688D-2B11EC8F8062}"/>
              </a:ext>
            </a:extLst>
          </p:cNvPr>
          <p:cNvGrpSpPr/>
          <p:nvPr/>
        </p:nvGrpSpPr>
        <p:grpSpPr>
          <a:xfrm>
            <a:off x="0" y="167823"/>
            <a:ext cx="10638264" cy="628759"/>
            <a:chOff x="0" y="191612"/>
            <a:chExt cx="8618806" cy="628759"/>
          </a:xfrm>
        </p:grpSpPr>
        <p:sp>
          <p:nvSpPr>
            <p:cNvPr id="6" name="CasellaDiTesto 5">
              <a:extLst>
                <a:ext uri="{FF2B5EF4-FFF2-40B4-BE49-F238E27FC236}">
                  <a16:creationId xmlns:a16="http://schemas.microsoft.com/office/drawing/2014/main" id="{1047467E-D704-4F5E-0BB5-09B96AC5130D}"/>
                </a:ext>
              </a:extLst>
            </p:cNvPr>
            <p:cNvSpPr txBox="1"/>
            <p:nvPr/>
          </p:nvSpPr>
          <p:spPr>
            <a:xfrm>
              <a:off x="313179" y="191612"/>
              <a:ext cx="8217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Accesso all’ambiente DEMO dal portale </a:t>
              </a: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hlinkClick r:id="rId5">
                    <a:extLst>
                      <a:ext uri="{A12FA001-AC4F-418D-AE19-62706E023703}">
                        <ahyp:hlinkClr xmlns:ahyp="http://schemas.microsoft.com/office/drawing/2018/hyperlinkcolor" val="tx"/>
                      </a:ext>
                    </a:extLst>
                  </a:hlinkClick>
                </a:rPr>
                <a:t>www.rentri.gov.it</a:t>
              </a:r>
              <a:r>
                <a:rPr kumimoji="0" lang="it-IT" sz="2400" b="1" i="0" u="none" strike="noStrike" kern="1200" cap="none" spc="0" normalizeH="0" baseline="0" noProof="0" dirty="0">
                  <a:ln>
                    <a:noFill/>
                  </a:ln>
                  <a:solidFill>
                    <a:srgbClr val="2195CE"/>
                  </a:solidFill>
                  <a:effectLst/>
                  <a:uLnTx/>
                  <a:uFillTx/>
                  <a:latin typeface="Aptos" panose="02110004020202020204"/>
                  <a:ea typeface="+mn-ea"/>
                  <a:cs typeface="+mn-cs"/>
                </a:rPr>
                <a:t> </a:t>
              </a:r>
            </a:p>
          </p:txBody>
        </p:sp>
        <p:cxnSp>
          <p:nvCxnSpPr>
            <p:cNvPr id="10" name="Connettore diritto 9">
              <a:extLst>
                <a:ext uri="{FF2B5EF4-FFF2-40B4-BE49-F238E27FC236}">
                  <a16:creationId xmlns:a16="http://schemas.microsoft.com/office/drawing/2014/main" id="{7B15573F-1F64-EF8D-E698-AA383653FA9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7" name="Immagine 6">
            <a:extLst>
              <a:ext uri="{FF2B5EF4-FFF2-40B4-BE49-F238E27FC236}">
                <a16:creationId xmlns:a16="http://schemas.microsoft.com/office/drawing/2014/main" id="{D75011CD-BE1A-1889-B958-10121DFDCE63}"/>
              </a:ext>
            </a:extLst>
          </p:cNvPr>
          <p:cNvPicPr>
            <a:picLocks noChangeAspect="1"/>
          </p:cNvPicPr>
          <p:nvPr/>
        </p:nvPicPr>
        <p:blipFill>
          <a:blip r:embed="rId6"/>
          <a:stretch>
            <a:fillRect/>
          </a:stretch>
        </p:blipFill>
        <p:spPr>
          <a:xfrm>
            <a:off x="509048" y="1967283"/>
            <a:ext cx="8634634" cy="3806266"/>
          </a:xfrm>
          <a:prstGeom prst="rect">
            <a:avLst/>
          </a:prstGeom>
        </p:spPr>
      </p:pic>
    </p:spTree>
    <p:extLst>
      <p:ext uri="{BB962C8B-B14F-4D97-AF65-F5344CB8AC3E}">
        <p14:creationId xmlns:p14="http://schemas.microsoft.com/office/powerpoint/2010/main" val="119721551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a:extLst>
              <a:ext uri="{FF2B5EF4-FFF2-40B4-BE49-F238E27FC236}">
                <a16:creationId xmlns:a16="http://schemas.microsoft.com/office/drawing/2014/main" id="{DE28EB0A-F1D4-FBAA-DB75-14351A9B48CD}"/>
              </a:ext>
            </a:extLst>
          </p:cNvPr>
          <p:cNvGrpSpPr/>
          <p:nvPr/>
        </p:nvGrpSpPr>
        <p:grpSpPr>
          <a:xfrm>
            <a:off x="418618" y="100248"/>
            <a:ext cx="11110923" cy="6597562"/>
            <a:chOff x="418618" y="100248"/>
            <a:chExt cx="11110923" cy="6597562"/>
          </a:xfrm>
        </p:grpSpPr>
        <p:pic>
          <p:nvPicPr>
            <p:cNvPr id="3" name="Immagine 2">
              <a:extLst>
                <a:ext uri="{FF2B5EF4-FFF2-40B4-BE49-F238E27FC236}">
                  <a16:creationId xmlns:a16="http://schemas.microsoft.com/office/drawing/2014/main" id="{3C4D8F44-6ADA-CAD6-9963-06C11809A3DD}"/>
                </a:ext>
              </a:extLst>
            </p:cNvPr>
            <p:cNvPicPr>
              <a:picLocks noChangeAspect="1"/>
            </p:cNvPicPr>
            <p:nvPr/>
          </p:nvPicPr>
          <p:blipFill>
            <a:blip r:embed="rId2"/>
            <a:stretch>
              <a:fillRect/>
            </a:stretch>
          </p:blipFill>
          <p:spPr>
            <a:xfrm>
              <a:off x="418618" y="100248"/>
              <a:ext cx="11110923" cy="1882303"/>
            </a:xfrm>
            <a:prstGeom prst="rect">
              <a:avLst/>
            </a:prstGeom>
          </p:spPr>
        </p:pic>
        <p:pic>
          <p:nvPicPr>
            <p:cNvPr id="7" name="Immagine 6">
              <a:extLst>
                <a:ext uri="{FF2B5EF4-FFF2-40B4-BE49-F238E27FC236}">
                  <a16:creationId xmlns:a16="http://schemas.microsoft.com/office/drawing/2014/main" id="{541E1011-899A-1509-3A61-3FF1857A138B}"/>
                </a:ext>
              </a:extLst>
            </p:cNvPr>
            <p:cNvPicPr>
              <a:picLocks noChangeAspect="1"/>
            </p:cNvPicPr>
            <p:nvPr/>
          </p:nvPicPr>
          <p:blipFill>
            <a:blip r:embed="rId3"/>
            <a:stretch>
              <a:fillRect/>
            </a:stretch>
          </p:blipFill>
          <p:spPr>
            <a:xfrm>
              <a:off x="3601383" y="2087663"/>
              <a:ext cx="7168217" cy="4610147"/>
            </a:xfrm>
            <a:prstGeom prst="rect">
              <a:avLst/>
            </a:prstGeom>
          </p:spPr>
        </p:pic>
        <p:pic>
          <p:nvPicPr>
            <p:cNvPr id="11" name="Immagine 10">
              <a:extLst>
                <a:ext uri="{FF2B5EF4-FFF2-40B4-BE49-F238E27FC236}">
                  <a16:creationId xmlns:a16="http://schemas.microsoft.com/office/drawing/2014/main" id="{C2104967-84E4-4A67-D207-C6424934ED2D}"/>
                </a:ext>
              </a:extLst>
            </p:cNvPr>
            <p:cNvPicPr>
              <a:picLocks noChangeAspect="1"/>
            </p:cNvPicPr>
            <p:nvPr/>
          </p:nvPicPr>
          <p:blipFill>
            <a:blip r:embed="rId4"/>
            <a:stretch>
              <a:fillRect/>
            </a:stretch>
          </p:blipFill>
          <p:spPr>
            <a:xfrm>
              <a:off x="530257" y="1982551"/>
              <a:ext cx="3071126" cy="1295512"/>
            </a:xfrm>
            <a:prstGeom prst="rect">
              <a:avLst/>
            </a:prstGeom>
          </p:spPr>
        </p:pic>
        <p:pic>
          <p:nvPicPr>
            <p:cNvPr id="13" name="Immagine 12">
              <a:extLst>
                <a:ext uri="{FF2B5EF4-FFF2-40B4-BE49-F238E27FC236}">
                  <a16:creationId xmlns:a16="http://schemas.microsoft.com/office/drawing/2014/main" id="{38839FC7-AA86-822E-6E65-48EF22ACD802}"/>
                </a:ext>
              </a:extLst>
            </p:cNvPr>
            <p:cNvPicPr>
              <a:picLocks noChangeAspect="1"/>
            </p:cNvPicPr>
            <p:nvPr/>
          </p:nvPicPr>
          <p:blipFill>
            <a:blip r:embed="rId5"/>
            <a:stretch>
              <a:fillRect/>
            </a:stretch>
          </p:blipFill>
          <p:spPr>
            <a:xfrm>
              <a:off x="549308" y="3278063"/>
              <a:ext cx="3033023" cy="2918713"/>
            </a:xfrm>
            <a:prstGeom prst="rect">
              <a:avLst/>
            </a:prstGeom>
          </p:spPr>
        </p:pic>
      </p:grpSp>
    </p:spTree>
    <p:extLst>
      <p:ext uri="{BB962C8B-B14F-4D97-AF65-F5344CB8AC3E}">
        <p14:creationId xmlns:p14="http://schemas.microsoft.com/office/powerpoint/2010/main" val="425475812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8" name="Google Shape;68;p14"/>
          <p:cNvSpPr txBox="1"/>
          <p:nvPr/>
        </p:nvSpPr>
        <p:spPr>
          <a:xfrm>
            <a:off x="6498756" y="1595982"/>
            <a:ext cx="5261215" cy="3539390"/>
          </a:xfrm>
          <a:prstGeom prst="rect">
            <a:avLst/>
          </a:prstGeom>
          <a:noFill/>
          <a:ln>
            <a:noFill/>
          </a:ln>
        </p:spPr>
        <p:txBody>
          <a:bodyPr spcFirstLastPara="1" wrap="square" lIns="121900" tIns="121900" rIns="121900" bIns="121900" anchor="t" anchorCtr="0">
            <a:spAutoFit/>
          </a:bodyPr>
          <a:lstStyle/>
          <a:p>
            <a:pPr algn="just">
              <a:buClr>
                <a:srgbClr val="000000"/>
              </a:buClr>
              <a:buSzPts val="1400"/>
            </a:pPr>
            <a:r>
              <a:rPr lang="it-IT" dirty="0">
                <a:solidFill>
                  <a:srgbClr val="595959"/>
                </a:solidFill>
                <a:latin typeface="Aptos (corpo)"/>
                <a:ea typeface="AUTHENTIC Sans 60" pitchFamily="2" charset="77"/>
                <a:cs typeface="Titillium Web"/>
                <a:sym typeface="Titillium Web"/>
              </a:rPr>
              <a:t>Imprese ed enti produttori iniziali </a:t>
            </a:r>
            <a:r>
              <a:rPr lang="it-IT" b="1" dirty="0">
                <a:solidFill>
                  <a:srgbClr val="2195CE"/>
                </a:solidFill>
                <a:latin typeface="Aptos (corpo)"/>
                <a:ea typeface="AUTHENTIC Sans 60" pitchFamily="2" charset="77"/>
                <a:cs typeface="Titillium Web"/>
                <a:sym typeface="Titillium Web"/>
              </a:rPr>
              <a:t>con più di 10 </a:t>
            </a:r>
            <a:r>
              <a:rPr lang="it-IT" b="1" dirty="0">
                <a:solidFill>
                  <a:srgbClr val="2195CE"/>
                </a:solidFill>
                <a:latin typeface="Aptos (corpo)"/>
              </a:rPr>
              <a:t>dipendenti</a:t>
            </a:r>
            <a:r>
              <a:rPr lang="it-IT" sz="1800" kern="100" baseline="30000" dirty="0">
                <a:solidFill>
                  <a:srgbClr val="727272"/>
                </a:solidFill>
                <a:effectLst/>
                <a:latin typeface="Aptos" panose="020B0004020202020204" pitchFamily="34" charset="0"/>
                <a:ea typeface="Aptos" panose="020B0004020202020204" pitchFamily="34" charset="0"/>
                <a:cs typeface="Times New Roman" panose="02020603050405020304" pitchFamily="18" charset="0"/>
              </a:rPr>
              <a:t>1</a:t>
            </a:r>
            <a:r>
              <a:rPr lang="it-IT" kern="100" baseline="30000" dirty="0">
                <a:solidFill>
                  <a:srgbClr val="727272"/>
                </a:solidFill>
                <a:latin typeface="Aptos" panose="020B0004020202020204" pitchFamily="34" charset="0"/>
                <a:ea typeface="Aptos" panose="020B0004020202020204" pitchFamily="34" charset="0"/>
                <a:cs typeface="Times New Roman" panose="02020603050405020304" pitchFamily="18" charset="0"/>
              </a:rPr>
              <a:t> </a:t>
            </a:r>
            <a:r>
              <a:rPr lang="it-IT" dirty="0">
                <a:solidFill>
                  <a:srgbClr val="595959"/>
                </a:solidFill>
                <a:latin typeface="Aptos (corpo)"/>
                <a:sym typeface="Titillium Web"/>
              </a:rPr>
              <a:t>c</a:t>
            </a:r>
            <a:r>
              <a:rPr lang="it-IT" dirty="0">
                <a:solidFill>
                  <a:srgbClr val="727272"/>
                </a:solidFill>
                <a:latin typeface="Aptos (corpo)"/>
                <a:sym typeface="Titillium Web"/>
              </a:rPr>
              <a:t>h</a:t>
            </a:r>
            <a:r>
              <a:rPr lang="it-IT" dirty="0">
                <a:solidFill>
                  <a:srgbClr val="595959"/>
                </a:solidFill>
                <a:latin typeface="Aptos (corpo)"/>
                <a:sym typeface="Titillium Web"/>
              </a:rPr>
              <a:t>e producono rifiuti non pericolosi nell’ambito di lavorazioni</a:t>
            </a:r>
            <a:r>
              <a:rPr lang="it-IT" sz="1600" dirty="0">
                <a:solidFill>
                  <a:srgbClr val="595959"/>
                </a:solidFill>
                <a:latin typeface="AUTHENTIC Sans 60" pitchFamily="2" charset="77"/>
                <a:ea typeface="AUTHENTIC Sans 60" pitchFamily="2" charset="77"/>
                <a:cs typeface="Titillium Web"/>
                <a:sym typeface="Titillium Web"/>
              </a:rPr>
              <a:t>: </a:t>
            </a:r>
          </a:p>
          <a:p>
            <a:pPr algn="just">
              <a:buClr>
                <a:srgbClr val="000000"/>
              </a:buClr>
              <a:buSzPts val="1400"/>
            </a:pPr>
            <a:endParaRPr lang="it-IT" sz="1600" dirty="0">
              <a:solidFill>
                <a:srgbClr val="595959"/>
              </a:solidFill>
              <a:latin typeface="AUTHENTIC Sans 60" pitchFamily="2" charset="77"/>
              <a:ea typeface="AUTHENTIC Sans 60" pitchFamily="2" charset="77"/>
              <a:cs typeface="Titillium Web"/>
              <a:sym typeface="Titillium Web"/>
            </a:endParaRPr>
          </a:p>
          <a:p>
            <a:pPr marL="285750" indent="-285750" algn="just">
              <a:buClr>
                <a:srgbClr val="000000"/>
              </a:buClr>
              <a:buSzPts val="1400"/>
              <a:buFont typeface="Arial" panose="020B0604020202020204" pitchFamily="34" charset="0"/>
              <a:buChar char="•"/>
            </a:pPr>
            <a:r>
              <a:rPr lang="it-IT" dirty="0">
                <a:solidFill>
                  <a:srgbClr val="595959"/>
                </a:solidFill>
                <a:latin typeface="Aptos (corpo)"/>
                <a:sym typeface="Titillium Web"/>
              </a:rPr>
              <a:t>industriali</a:t>
            </a:r>
            <a:r>
              <a:rPr lang="it-IT" sz="1600" dirty="0">
                <a:solidFill>
                  <a:srgbClr val="595959"/>
                </a:solidFill>
                <a:latin typeface="AUTHENTIC Sans 60" pitchFamily="2" charset="77"/>
                <a:ea typeface="AUTHENTIC Sans 60" pitchFamily="2" charset="77"/>
                <a:cs typeface="Titillium Web"/>
                <a:sym typeface="Titillium Web"/>
              </a:rPr>
              <a:t>, </a:t>
            </a:r>
          </a:p>
          <a:p>
            <a:pPr marL="285750" indent="-285750" algn="just">
              <a:buClr>
                <a:srgbClr val="000000"/>
              </a:buClr>
              <a:buSzPts val="1400"/>
              <a:buFont typeface="Arial" panose="020B0604020202020204" pitchFamily="34" charset="0"/>
              <a:buChar char="•"/>
            </a:pPr>
            <a:r>
              <a:rPr lang="it-IT" dirty="0">
                <a:solidFill>
                  <a:srgbClr val="595959"/>
                </a:solidFill>
                <a:latin typeface="Aptos (corpo)"/>
                <a:sym typeface="Titillium Web"/>
              </a:rPr>
              <a:t>artigianali, </a:t>
            </a:r>
          </a:p>
          <a:p>
            <a:pPr marL="285750" indent="-285750" algn="just">
              <a:buClr>
                <a:srgbClr val="000000"/>
              </a:buClr>
              <a:buSzPts val="1400"/>
              <a:buFont typeface="Arial" panose="020B0604020202020204" pitchFamily="34" charset="0"/>
              <a:buChar char="•"/>
            </a:pPr>
            <a:r>
              <a:rPr lang="it-IT" dirty="0">
                <a:solidFill>
                  <a:srgbClr val="595959"/>
                </a:solidFill>
                <a:latin typeface="Aptos (corpo)"/>
                <a:sym typeface="Titillium Web"/>
              </a:rPr>
              <a:t>derivanti dal trattamento di rifiuti, fanghi prodotti dalla potabilizzazione e da altri trattamenti delle acque e dalla depurazione delle acque reflue, nonché i rifiuti da abbattimento di fumi, dalle fosse settiche e dalle reti fognarie.</a:t>
            </a:r>
          </a:p>
        </p:txBody>
      </p:sp>
      <p:pic>
        <p:nvPicPr>
          <p:cNvPr id="69" name="Google Shape;69;p14"/>
          <p:cNvPicPr preferRelativeResize="0"/>
          <p:nvPr/>
        </p:nvPicPr>
        <p:blipFill>
          <a:blip r:embed="rId3" cstate="screen">
            <a:extLst>
              <a:ext uri="{28A0092B-C50C-407E-A947-70E740481C1C}">
                <a14:useLocalDpi xmlns:a14="http://schemas.microsoft.com/office/drawing/2010/main"/>
              </a:ext>
            </a:extLst>
          </a:blip>
          <a:srcRect/>
          <a:stretch/>
        </p:blipFill>
        <p:spPr>
          <a:xfrm>
            <a:off x="0" y="1674072"/>
            <a:ext cx="5986107" cy="3509856"/>
          </a:xfrm>
          <a:prstGeom prst="rect">
            <a:avLst/>
          </a:prstGeom>
          <a:noFill/>
          <a:ln>
            <a:noFill/>
          </a:ln>
        </p:spPr>
      </p:pic>
      <p:sp>
        <p:nvSpPr>
          <p:cNvPr id="3" name="Google Shape;98;p17">
            <a:extLst>
              <a:ext uri="{FF2B5EF4-FFF2-40B4-BE49-F238E27FC236}">
                <a16:creationId xmlns:a16="http://schemas.microsoft.com/office/drawing/2014/main" id="{F67826F6-7ACD-5A5C-967B-1DD953039C99}"/>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a:buClr>
                <a:srgbClr val="000000"/>
              </a:buClr>
              <a:buSzPts val="1000"/>
            </a:pPr>
            <a:fld id="{00000000-1234-1234-1234-123412341234}" type="slidenum">
              <a:rPr lang="it" sz="800">
                <a:solidFill>
                  <a:prstClr val="black">
                    <a:tint val="82000"/>
                  </a:prstClr>
                </a:solidFill>
                <a:latin typeface="Aptos" panose="02110004020202020204"/>
              </a:rPr>
              <a:pPr>
                <a:buClr>
                  <a:srgbClr val="000000"/>
                </a:buClr>
                <a:buSzPts val="1000"/>
              </a:pPr>
              <a:t>8</a:t>
            </a:fld>
            <a:endParaRPr sz="800" dirty="0">
              <a:solidFill>
                <a:prstClr val="black">
                  <a:tint val="82000"/>
                </a:prstClr>
              </a:solidFill>
              <a:latin typeface="Aptos" panose="02110004020202020204"/>
            </a:endParaRPr>
          </a:p>
        </p:txBody>
      </p:sp>
      <p:sp>
        <p:nvSpPr>
          <p:cNvPr id="6" name="CasellaDiTesto 5">
            <a:extLst>
              <a:ext uri="{FF2B5EF4-FFF2-40B4-BE49-F238E27FC236}">
                <a16:creationId xmlns:a16="http://schemas.microsoft.com/office/drawing/2014/main" id="{9F4CB52E-E92C-2FE0-8588-10E44C803DB4}"/>
              </a:ext>
            </a:extLst>
          </p:cNvPr>
          <p:cNvSpPr txBox="1"/>
          <p:nvPr/>
        </p:nvSpPr>
        <p:spPr>
          <a:xfrm>
            <a:off x="6564032" y="5467690"/>
            <a:ext cx="5195939" cy="400110"/>
          </a:xfrm>
          <a:prstGeom prst="rect">
            <a:avLst/>
          </a:prstGeom>
          <a:noFill/>
        </p:spPr>
        <p:txBody>
          <a:bodyPr wrap="square">
            <a:spAutoFit/>
          </a:bodyPr>
          <a:lstStyle/>
          <a:p>
            <a:pPr algn="just"/>
            <a:r>
              <a:rPr lang="it-IT" sz="1000" i="1" dirty="0">
                <a:solidFill>
                  <a:srgbClr val="595959"/>
                </a:solidFill>
                <a:latin typeface="AUTHENTIC Sans 60" pitchFamily="2" charset="77"/>
              </a:rPr>
              <a:t>1) Il numero è riferito alla totalità dei dipendenti presenti nell’impresa o nell’Ente e non alla singola unità locale.</a:t>
            </a:r>
          </a:p>
        </p:txBody>
      </p:sp>
      <p:grpSp>
        <p:nvGrpSpPr>
          <p:cNvPr id="2" name="Gruppo 1">
            <a:extLst>
              <a:ext uri="{FF2B5EF4-FFF2-40B4-BE49-F238E27FC236}">
                <a16:creationId xmlns:a16="http://schemas.microsoft.com/office/drawing/2014/main" id="{84EC94D4-9C29-5386-F099-77504AA1BE85}"/>
              </a:ext>
            </a:extLst>
          </p:cNvPr>
          <p:cNvGrpSpPr/>
          <p:nvPr/>
        </p:nvGrpSpPr>
        <p:grpSpPr>
          <a:xfrm>
            <a:off x="0" y="133740"/>
            <a:ext cx="8618806" cy="830997"/>
            <a:chOff x="0" y="133740"/>
            <a:chExt cx="8618806" cy="830997"/>
          </a:xfrm>
        </p:grpSpPr>
        <p:sp>
          <p:nvSpPr>
            <p:cNvPr id="8" name="CasellaDiTesto 7">
              <a:extLst>
                <a:ext uri="{FF2B5EF4-FFF2-40B4-BE49-F238E27FC236}">
                  <a16:creationId xmlns:a16="http://schemas.microsoft.com/office/drawing/2014/main" id="{2080E84A-D190-A1DF-2FE0-DA61826DD343}"/>
                </a:ext>
              </a:extLst>
            </p:cNvPr>
            <p:cNvSpPr txBox="1"/>
            <p:nvPr/>
          </p:nvSpPr>
          <p:spPr>
            <a:xfrm>
              <a:off x="313181" y="133740"/>
              <a:ext cx="6358839" cy="830997"/>
            </a:xfrm>
            <a:prstGeom prst="rect">
              <a:avLst/>
            </a:prstGeom>
            <a:noFill/>
          </p:spPr>
          <p:txBody>
            <a:bodyPr wrap="square" lIns="91440" tIns="45720" rIns="91440" bIns="45720" rtlCol="0" anchor="t">
              <a:spAutoFit/>
            </a:bodyPr>
            <a:lstStyle/>
            <a:p>
              <a:pPr>
                <a:defRPr/>
              </a:pPr>
              <a:r>
                <a:rPr lang="it-IT" sz="2400" b="1" kern="0" dirty="0">
                  <a:solidFill>
                    <a:srgbClr val="2195CE"/>
                  </a:solidFill>
                  <a:latin typeface="Aptos (corpo)"/>
                  <a:sym typeface="Titillium Web"/>
                </a:rPr>
                <a:t>Chi deve iscriversi al RENTRI | produttori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2195CE"/>
                </a:solidFill>
                <a:effectLst/>
                <a:uLnTx/>
                <a:uFillTx/>
                <a:latin typeface="Aptos (corpo)"/>
              </a:endParaRPr>
            </a:p>
          </p:txBody>
        </p:sp>
        <p:cxnSp>
          <p:nvCxnSpPr>
            <p:cNvPr id="9" name="Connettore diritto 8">
              <a:extLst>
                <a:ext uri="{FF2B5EF4-FFF2-40B4-BE49-F238E27FC236}">
                  <a16:creationId xmlns:a16="http://schemas.microsoft.com/office/drawing/2014/main" id="{87775A75-6362-EB69-3EDE-814C36F4110C}"/>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0" name="Google Shape;111;p6">
            <a:extLst>
              <a:ext uri="{FF2B5EF4-FFF2-40B4-BE49-F238E27FC236}">
                <a16:creationId xmlns:a16="http://schemas.microsoft.com/office/drawing/2014/main" id="{22142BC7-6398-6877-4E1B-C0B94D94897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spTree>
    <p:extLst>
      <p:ext uri="{BB962C8B-B14F-4D97-AF65-F5344CB8AC3E}">
        <p14:creationId xmlns:p14="http://schemas.microsoft.com/office/powerpoint/2010/main" val="81519825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3" name="Rettangolo 72">
            <a:extLst>
              <a:ext uri="{FF2B5EF4-FFF2-40B4-BE49-F238E27FC236}">
                <a16:creationId xmlns:a16="http://schemas.microsoft.com/office/drawing/2014/main" id="{68EFCEE6-6078-7B52-6F9A-397EEF576D24}"/>
              </a:ext>
            </a:extLst>
          </p:cNvPr>
          <p:cNvSpPr/>
          <p:nvPr/>
        </p:nvSpPr>
        <p:spPr>
          <a:xfrm>
            <a:off x="2529788" y="1846541"/>
            <a:ext cx="3005910" cy="31520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74" name="Rettangolo 73">
            <a:extLst>
              <a:ext uri="{FF2B5EF4-FFF2-40B4-BE49-F238E27FC236}">
                <a16:creationId xmlns:a16="http://schemas.microsoft.com/office/drawing/2014/main" id="{81C570B7-9EF2-777B-35B7-73AEBA9C2DBD}"/>
              </a:ext>
            </a:extLst>
          </p:cNvPr>
          <p:cNvSpPr/>
          <p:nvPr/>
        </p:nvSpPr>
        <p:spPr>
          <a:xfrm>
            <a:off x="5575167" y="1872545"/>
            <a:ext cx="2968684" cy="15641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4" name="Rettangolo 13">
            <a:extLst>
              <a:ext uri="{FF2B5EF4-FFF2-40B4-BE49-F238E27FC236}">
                <a16:creationId xmlns:a16="http://schemas.microsoft.com/office/drawing/2014/main" id="{F077842D-EB87-D354-772D-73CCA9E4DB1C}"/>
              </a:ext>
            </a:extLst>
          </p:cNvPr>
          <p:cNvSpPr/>
          <p:nvPr/>
        </p:nvSpPr>
        <p:spPr>
          <a:xfrm>
            <a:off x="5531731" y="1367649"/>
            <a:ext cx="3012120" cy="530531"/>
          </a:xfrm>
          <a:prstGeom prst="rect">
            <a:avLst/>
          </a:prstGeom>
          <a:solidFill>
            <a:srgbClr val="24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27" name="Rettangolo 26">
            <a:extLst>
              <a:ext uri="{FF2B5EF4-FFF2-40B4-BE49-F238E27FC236}">
                <a16:creationId xmlns:a16="http://schemas.microsoft.com/office/drawing/2014/main" id="{7543D512-8FF5-ACCB-B8AD-19B208725463}"/>
              </a:ext>
            </a:extLst>
          </p:cNvPr>
          <p:cNvSpPr/>
          <p:nvPr/>
        </p:nvSpPr>
        <p:spPr>
          <a:xfrm>
            <a:off x="8543851" y="1367649"/>
            <a:ext cx="2906302" cy="530531"/>
          </a:xfrm>
          <a:prstGeom prst="rect">
            <a:avLst/>
          </a:prstGeom>
          <a:solidFill>
            <a:srgbClr val="17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28" name="Rettangolo 27">
            <a:extLst>
              <a:ext uri="{FF2B5EF4-FFF2-40B4-BE49-F238E27FC236}">
                <a16:creationId xmlns:a16="http://schemas.microsoft.com/office/drawing/2014/main" id="{CBCAFAF2-B63E-F7AB-B8B0-A032117A7284}"/>
              </a:ext>
            </a:extLst>
          </p:cNvPr>
          <p:cNvSpPr/>
          <p:nvPr/>
        </p:nvSpPr>
        <p:spPr>
          <a:xfrm>
            <a:off x="2339439" y="1367649"/>
            <a:ext cx="3192291" cy="522028"/>
          </a:xfrm>
          <a:prstGeom prst="rect">
            <a:avLst/>
          </a:prstGeom>
          <a:solidFill>
            <a:srgbClr val="4C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29" name="Rettangolo 28">
            <a:extLst>
              <a:ext uri="{FF2B5EF4-FFF2-40B4-BE49-F238E27FC236}">
                <a16:creationId xmlns:a16="http://schemas.microsoft.com/office/drawing/2014/main" id="{366989DB-4B7A-BDBE-B253-7BDBD5FE63C3}"/>
              </a:ext>
            </a:extLst>
          </p:cNvPr>
          <p:cNvSpPr/>
          <p:nvPr/>
        </p:nvSpPr>
        <p:spPr>
          <a:xfrm>
            <a:off x="430757" y="1381189"/>
            <a:ext cx="1995651" cy="854985"/>
          </a:xfrm>
          <a:prstGeom prst="rect">
            <a:avLst/>
          </a:prstGeom>
          <a:solidFill>
            <a:schemeClr val="bg1"/>
          </a:solidFill>
          <a:ln w="38100">
            <a:solidFill>
              <a:srgbClr val="4CBA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33" name="TextBox 2430">
            <a:extLst>
              <a:ext uri="{FF2B5EF4-FFF2-40B4-BE49-F238E27FC236}">
                <a16:creationId xmlns:a16="http://schemas.microsoft.com/office/drawing/2014/main" id="{A959CCF6-67F0-E8A9-8075-789743E649C7}"/>
              </a:ext>
            </a:extLst>
          </p:cNvPr>
          <p:cNvSpPr txBox="1"/>
          <p:nvPr/>
        </p:nvSpPr>
        <p:spPr>
          <a:xfrm>
            <a:off x="547773" y="1472029"/>
            <a:ext cx="1814412" cy="707886"/>
          </a:xfrm>
          <a:prstGeom prst="rect">
            <a:avLst/>
          </a:prstGeom>
          <a:noFill/>
        </p:spPr>
        <p:txBody>
          <a:bodyPr wrap="square" rtlCol="0">
            <a:spAutoFit/>
          </a:bodyPr>
          <a:lstStyle/>
          <a:p>
            <a:pPr algn="ctr"/>
            <a:r>
              <a:rPr lang="en-US" altLang="ko-KR" sz="1600" b="1" dirty="0">
                <a:solidFill>
                  <a:srgbClr val="4CBAE8"/>
                </a:solidFill>
                <a:latin typeface="Aptos (corpo)"/>
                <a:ea typeface="AUTHENTIC Sans 90" pitchFamily="2" charset="77"/>
              </a:rPr>
              <a:t>15/06/2023</a:t>
            </a:r>
          </a:p>
          <a:p>
            <a:pPr algn="ctr"/>
            <a:r>
              <a:rPr lang="en-US" altLang="ko-KR" sz="1200" dirty="0">
                <a:solidFill>
                  <a:srgbClr val="4CBAE8"/>
                </a:solidFill>
                <a:latin typeface="Aptos (corpo)"/>
                <a:ea typeface="AUTHENTIC Sans 90" pitchFamily="2" charset="77"/>
              </a:rPr>
              <a:t>Il regolamento</a:t>
            </a:r>
          </a:p>
          <a:p>
            <a:pPr algn="ctr"/>
            <a:r>
              <a:rPr lang="en-US" altLang="ko-KR" sz="1200" dirty="0">
                <a:solidFill>
                  <a:srgbClr val="4CBAE8"/>
                </a:solidFill>
                <a:latin typeface="Aptos (corpo)"/>
                <a:ea typeface="AUTHENTIC Sans 90" pitchFamily="2" charset="77"/>
              </a:rPr>
              <a:t>entra in vigore</a:t>
            </a:r>
            <a:endParaRPr lang="ko-KR" altLang="en-US" sz="800" dirty="0">
              <a:solidFill>
                <a:srgbClr val="4CBAE8"/>
              </a:solidFill>
              <a:latin typeface="Aptos (corpo)"/>
            </a:endParaRPr>
          </a:p>
        </p:txBody>
      </p:sp>
      <p:sp>
        <p:nvSpPr>
          <p:cNvPr id="56" name="CasellaDiTesto 55">
            <a:extLst>
              <a:ext uri="{FF2B5EF4-FFF2-40B4-BE49-F238E27FC236}">
                <a16:creationId xmlns:a16="http://schemas.microsoft.com/office/drawing/2014/main" id="{22039567-7A2D-5F2C-6AAC-8143BAC3FC4B}"/>
              </a:ext>
            </a:extLst>
          </p:cNvPr>
          <p:cNvSpPr txBox="1"/>
          <p:nvPr/>
        </p:nvSpPr>
        <p:spPr>
          <a:xfrm>
            <a:off x="2452673" y="1945600"/>
            <a:ext cx="3019179" cy="2739211"/>
          </a:xfrm>
          <a:prstGeom prst="rect">
            <a:avLst/>
          </a:prstGeom>
          <a:noFill/>
        </p:spPr>
        <p:txBody>
          <a:bodyPr wrap="square">
            <a:spAutoFit/>
          </a:bodyPr>
          <a:lstStyle/>
          <a:p>
            <a:pPr marL="228594" indent="-228594" algn="just">
              <a:spcAft>
                <a:spcPts val="800"/>
              </a:spcAft>
              <a:buBlip>
                <a:blip r:embed="rId3"/>
              </a:buBlip>
            </a:pPr>
            <a:r>
              <a:rPr lang="it-IT" sz="1200" dirty="0">
                <a:solidFill>
                  <a:schemeClr val="bg2">
                    <a:lumMod val="25000"/>
                  </a:schemeClr>
                </a:solidFill>
                <a:latin typeface="Aptos (corpo)"/>
                <a:ea typeface="AUTHENTIC Sans 60" pitchFamily="2" charset="77"/>
              </a:rPr>
              <a:t>Impianti di trattamento rifiuti</a:t>
            </a:r>
          </a:p>
          <a:p>
            <a:pPr marL="228594" indent="-228594" algn="just">
              <a:spcAft>
                <a:spcPts val="800"/>
              </a:spcAft>
              <a:buBlip>
                <a:blip r:embed="rId3"/>
              </a:buBlip>
            </a:pPr>
            <a:r>
              <a:rPr lang="it-IT" sz="1200" dirty="0">
                <a:solidFill>
                  <a:schemeClr val="bg2">
                    <a:lumMod val="25000"/>
                  </a:schemeClr>
                </a:solidFill>
                <a:latin typeface="Aptos (corpo)"/>
                <a:ea typeface="AUTHENTIC Sans 60" pitchFamily="2" charset="77"/>
              </a:rPr>
              <a:t>Trasportatori di rifiuti</a:t>
            </a:r>
          </a:p>
          <a:p>
            <a:pPr marL="228594" indent="-228594" algn="just">
              <a:spcAft>
                <a:spcPts val="800"/>
              </a:spcAft>
              <a:buBlip>
                <a:blip r:embed="rId3"/>
              </a:buBlip>
            </a:pPr>
            <a:r>
              <a:rPr lang="it-IT" sz="1200" dirty="0">
                <a:solidFill>
                  <a:schemeClr val="bg2">
                    <a:lumMod val="25000"/>
                  </a:schemeClr>
                </a:solidFill>
                <a:latin typeface="Aptos (corpo)"/>
                <a:ea typeface="AUTHENTIC Sans 60" pitchFamily="2" charset="77"/>
              </a:rPr>
              <a:t>Commercianti/intermediari di rifiuti</a:t>
            </a:r>
          </a:p>
          <a:p>
            <a:pPr marL="228594" indent="-228594" algn="just">
              <a:spcAft>
                <a:spcPts val="800"/>
              </a:spcAft>
              <a:buBlip>
                <a:blip r:embed="rId3"/>
              </a:buBlip>
            </a:pPr>
            <a:r>
              <a:rPr lang="it-IT" sz="1200" dirty="0">
                <a:solidFill>
                  <a:schemeClr val="bg2">
                    <a:lumMod val="25000"/>
                  </a:schemeClr>
                </a:solidFill>
                <a:latin typeface="Aptos (corpo)"/>
                <a:ea typeface="AUTHENTIC Sans 60" pitchFamily="2" charset="77"/>
              </a:rPr>
              <a:t>Consorzi per il recupero e il riciclaggio di particolari tipologie di rifiuti</a:t>
            </a:r>
          </a:p>
          <a:p>
            <a:pPr marL="228594" indent="-228594" algn="just">
              <a:spcAft>
                <a:spcPts val="800"/>
              </a:spcAft>
              <a:buBlip>
                <a:blip r:embed="rId3"/>
              </a:buBlip>
            </a:pPr>
            <a:r>
              <a:rPr lang="it-IT" sz="1200" dirty="0">
                <a:solidFill>
                  <a:schemeClr val="bg2">
                    <a:lumMod val="25000"/>
                  </a:schemeClr>
                </a:solidFill>
                <a:latin typeface="Aptos (corpo)"/>
                <a:ea typeface="AUTHENTIC Sans 60" pitchFamily="2" charset="77"/>
              </a:rPr>
              <a:t>Imprese/enti produttori di rifiuti pericolosi (più di 50 dipendenti)</a:t>
            </a:r>
          </a:p>
          <a:p>
            <a:pPr marL="228594" indent="-228594" algn="just">
              <a:spcAft>
                <a:spcPts val="800"/>
              </a:spcAft>
              <a:buBlip>
                <a:blip r:embed="rId3"/>
              </a:buBlip>
            </a:pPr>
            <a:r>
              <a:rPr lang="it-IT" sz="1200" dirty="0">
                <a:solidFill>
                  <a:schemeClr val="bg2">
                    <a:lumMod val="25000"/>
                  </a:schemeClr>
                </a:solidFill>
                <a:latin typeface="Aptos (corpo)"/>
                <a:ea typeface="AUTHENTIC Sans 60" pitchFamily="2" charset="77"/>
              </a:rPr>
              <a:t>Imprese/enti produttori di rifiuti non pericolosi da lavorazioni industriali e artigianali (più di 50 dipendenti)</a:t>
            </a:r>
          </a:p>
          <a:p>
            <a:pPr marL="228594" indent="-228594" algn="just">
              <a:spcAft>
                <a:spcPts val="800"/>
              </a:spcAft>
              <a:buBlip>
                <a:blip r:embed="rId3"/>
              </a:buBlip>
            </a:pPr>
            <a:r>
              <a:rPr lang="it-IT" sz="1200" dirty="0">
                <a:solidFill>
                  <a:schemeClr val="bg2">
                    <a:lumMod val="25000"/>
                  </a:schemeClr>
                </a:solidFill>
                <a:latin typeface="Aptos (corpo)"/>
                <a:ea typeface="AUTHENTIC Sans 60" pitchFamily="2" charset="77"/>
              </a:rPr>
              <a:t>Delegati</a:t>
            </a:r>
          </a:p>
        </p:txBody>
      </p:sp>
      <p:sp>
        <p:nvSpPr>
          <p:cNvPr id="63" name="CasellaDiTesto 62">
            <a:extLst>
              <a:ext uri="{FF2B5EF4-FFF2-40B4-BE49-F238E27FC236}">
                <a16:creationId xmlns:a16="http://schemas.microsoft.com/office/drawing/2014/main" id="{139EDD8E-163F-1E39-125F-BE3FABAEB56B}"/>
              </a:ext>
            </a:extLst>
          </p:cNvPr>
          <p:cNvSpPr txBox="1"/>
          <p:nvPr/>
        </p:nvSpPr>
        <p:spPr>
          <a:xfrm>
            <a:off x="5650398" y="2039972"/>
            <a:ext cx="2876039" cy="1118255"/>
          </a:xfrm>
          <a:prstGeom prst="rect">
            <a:avLst/>
          </a:prstGeom>
          <a:noFill/>
        </p:spPr>
        <p:txBody>
          <a:bodyPr wrap="square">
            <a:spAutoFit/>
          </a:bodyPr>
          <a:lstStyle/>
          <a:p>
            <a:pPr marL="228594" indent="-228594" algn="just">
              <a:spcAft>
                <a:spcPts val="800"/>
              </a:spcAft>
              <a:buBlip>
                <a:blip r:embed="rId3"/>
              </a:buBlip>
            </a:pPr>
            <a:r>
              <a:rPr lang="it-IT" sz="1200" dirty="0">
                <a:solidFill>
                  <a:schemeClr val="bg2">
                    <a:lumMod val="25000"/>
                  </a:schemeClr>
                </a:solidFill>
                <a:latin typeface="Aptos (corpo)"/>
              </a:rPr>
              <a:t>Imprese/enti produttori di rifiuti pericolosi (tra 11 e 50 dipendenti)</a:t>
            </a:r>
          </a:p>
          <a:p>
            <a:pPr marL="228594" indent="-228594" algn="just">
              <a:spcAft>
                <a:spcPts val="800"/>
              </a:spcAft>
              <a:buBlip>
                <a:blip r:embed="rId3"/>
              </a:buBlip>
            </a:pPr>
            <a:r>
              <a:rPr lang="it-IT" sz="1200" dirty="0">
                <a:solidFill>
                  <a:schemeClr val="bg2">
                    <a:lumMod val="25000"/>
                  </a:schemeClr>
                </a:solidFill>
                <a:latin typeface="Aptos (corpo)"/>
              </a:rPr>
              <a:t>Imprese/enti produttori di rifiuti non pericolosi da lavorazioni industriali e artigianali (tra 11 e 50 dipendenti)</a:t>
            </a:r>
          </a:p>
        </p:txBody>
      </p:sp>
      <p:sp>
        <p:nvSpPr>
          <p:cNvPr id="64" name="CasellaDiTesto 63">
            <a:extLst>
              <a:ext uri="{FF2B5EF4-FFF2-40B4-BE49-F238E27FC236}">
                <a16:creationId xmlns:a16="http://schemas.microsoft.com/office/drawing/2014/main" id="{1D763C71-F977-8613-DB44-22FB732CDBFE}"/>
              </a:ext>
            </a:extLst>
          </p:cNvPr>
          <p:cNvSpPr txBox="1"/>
          <p:nvPr/>
        </p:nvSpPr>
        <p:spPr>
          <a:xfrm>
            <a:off x="8600217" y="1898745"/>
            <a:ext cx="2849936" cy="1508105"/>
          </a:xfrm>
          <a:prstGeom prst="rect">
            <a:avLst/>
          </a:prstGeom>
          <a:solidFill>
            <a:srgbClr val="FFFF8F"/>
          </a:solidFill>
        </p:spPr>
        <p:txBody>
          <a:bodyPr wrap="square">
            <a:spAutoFit/>
          </a:bodyPr>
          <a:lstStyle/>
          <a:p>
            <a:pPr marL="228594" indent="-228594">
              <a:spcAft>
                <a:spcPts val="800"/>
              </a:spcAft>
              <a:buBlip>
                <a:blip r:embed="rId3"/>
              </a:buBlip>
            </a:pPr>
            <a:endParaRPr lang="it-IT" sz="1200" dirty="0">
              <a:latin typeface="Aptos (corpo)"/>
            </a:endParaRPr>
          </a:p>
          <a:p>
            <a:pPr marL="228594" indent="-228594" algn="just">
              <a:spcAft>
                <a:spcPts val="800"/>
              </a:spcAft>
              <a:buBlip>
                <a:blip r:embed="rId3"/>
              </a:buBlip>
            </a:pPr>
            <a:r>
              <a:rPr lang="it-IT" sz="1200" b="1" dirty="0">
                <a:solidFill>
                  <a:srgbClr val="727272"/>
                </a:solidFill>
                <a:latin typeface="Aptos (corpo)"/>
              </a:rPr>
              <a:t>Imprese/enti e produttori di rifiuti pericolosi (fino a 10 dipendenti)</a:t>
            </a:r>
          </a:p>
          <a:p>
            <a:pPr marL="228594" indent="-228594" algn="just">
              <a:spcAft>
                <a:spcPts val="800"/>
              </a:spcAft>
              <a:buBlip>
                <a:blip r:embed="rId3"/>
              </a:buBlip>
            </a:pPr>
            <a:r>
              <a:rPr lang="it-IT" sz="1200" b="1" dirty="0">
                <a:solidFill>
                  <a:srgbClr val="727272"/>
                </a:solidFill>
                <a:latin typeface="Aptos (corpo)"/>
              </a:rPr>
              <a:t>Produttori di rifiuti pericolosi diversi da imprese o enti</a:t>
            </a:r>
            <a:endParaRPr lang="it-IT" sz="1200" b="1" dirty="0">
              <a:solidFill>
                <a:srgbClr val="727272"/>
              </a:solidFill>
              <a:latin typeface="AUTHENTIC Sans 60" pitchFamily="2" charset="77"/>
              <a:ea typeface="AUTHENTIC Sans 60" pitchFamily="2" charset="77"/>
            </a:endParaRPr>
          </a:p>
          <a:p>
            <a:pPr marL="228594" indent="-228594">
              <a:spcAft>
                <a:spcPts val="800"/>
              </a:spcAft>
              <a:buBlip>
                <a:blip r:embed="rId3"/>
              </a:buBlip>
            </a:pPr>
            <a:endParaRPr lang="it-IT" sz="1200" dirty="0">
              <a:latin typeface="AUTHENTIC Sans 60" pitchFamily="2" charset="77"/>
              <a:ea typeface="AUTHENTIC Sans 60" pitchFamily="2" charset="77"/>
            </a:endParaRPr>
          </a:p>
        </p:txBody>
      </p:sp>
      <p:sp>
        <p:nvSpPr>
          <p:cNvPr id="76" name="Rettangolo 75">
            <a:extLst>
              <a:ext uri="{FF2B5EF4-FFF2-40B4-BE49-F238E27FC236}">
                <a16:creationId xmlns:a16="http://schemas.microsoft.com/office/drawing/2014/main" id="{C957746C-2614-E0C3-158A-BF1270AC9205}"/>
              </a:ext>
            </a:extLst>
          </p:cNvPr>
          <p:cNvSpPr/>
          <p:nvPr/>
        </p:nvSpPr>
        <p:spPr>
          <a:xfrm>
            <a:off x="2439320" y="1822491"/>
            <a:ext cx="93868" cy="3180352"/>
          </a:xfrm>
          <a:prstGeom prst="rect">
            <a:avLst/>
          </a:prstGeom>
          <a:solidFill>
            <a:srgbClr val="4C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78" name="Rettangolo 77">
            <a:extLst>
              <a:ext uri="{FF2B5EF4-FFF2-40B4-BE49-F238E27FC236}">
                <a16:creationId xmlns:a16="http://schemas.microsoft.com/office/drawing/2014/main" id="{615A19B1-475E-CEE7-54E8-BFD5A6326BEB}"/>
              </a:ext>
            </a:extLst>
          </p:cNvPr>
          <p:cNvSpPr/>
          <p:nvPr/>
        </p:nvSpPr>
        <p:spPr>
          <a:xfrm>
            <a:off x="5535699" y="1846541"/>
            <a:ext cx="93868" cy="1584000"/>
          </a:xfrm>
          <a:prstGeom prst="rect">
            <a:avLst/>
          </a:prstGeom>
          <a:solidFill>
            <a:srgbClr val="24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79" name="Rettangolo 78">
            <a:extLst>
              <a:ext uri="{FF2B5EF4-FFF2-40B4-BE49-F238E27FC236}">
                <a16:creationId xmlns:a16="http://schemas.microsoft.com/office/drawing/2014/main" id="{58275FEA-1175-0F6F-AD00-627F0B7B24D9}"/>
              </a:ext>
            </a:extLst>
          </p:cNvPr>
          <p:cNvSpPr/>
          <p:nvPr/>
        </p:nvSpPr>
        <p:spPr>
          <a:xfrm>
            <a:off x="8543851" y="1838583"/>
            <a:ext cx="77135" cy="1591958"/>
          </a:xfrm>
          <a:prstGeom prst="rect">
            <a:avLst/>
          </a:prstGeom>
          <a:solidFill>
            <a:srgbClr val="17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pic>
        <p:nvPicPr>
          <p:cNvPr id="83" name="Immagine 82" descr="Immagine che contiene linea, schermata, Elementi grafici, nero&#10;&#10;Descrizione generata automaticamente">
            <a:extLst>
              <a:ext uri="{FF2B5EF4-FFF2-40B4-BE49-F238E27FC236}">
                <a16:creationId xmlns:a16="http://schemas.microsoft.com/office/drawing/2014/main" id="{0D892853-0C9F-F018-F42C-D245D9C5F0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9314" y="1348189"/>
            <a:ext cx="560947" cy="560947"/>
          </a:xfrm>
          <a:prstGeom prst="rect">
            <a:avLst/>
          </a:prstGeom>
        </p:spPr>
      </p:pic>
      <p:pic>
        <p:nvPicPr>
          <p:cNvPr id="84" name="Immagine 83" descr="Immagine che contiene linea, schermata, Elementi grafici, nero&#10;&#10;Descrizione generata automaticamente">
            <a:extLst>
              <a:ext uri="{FF2B5EF4-FFF2-40B4-BE49-F238E27FC236}">
                <a16:creationId xmlns:a16="http://schemas.microsoft.com/office/drawing/2014/main" id="{2EE56862-6298-70AB-5CBE-8385317D17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0920" y="1337233"/>
            <a:ext cx="560947" cy="560947"/>
          </a:xfrm>
          <a:prstGeom prst="rect">
            <a:avLst/>
          </a:prstGeom>
        </p:spPr>
      </p:pic>
      <p:pic>
        <p:nvPicPr>
          <p:cNvPr id="85" name="Immagine 84" descr="Immagine che contiene linea, schermata, Elementi grafici, nero&#10;&#10;Descrizione generata automaticamente">
            <a:extLst>
              <a:ext uri="{FF2B5EF4-FFF2-40B4-BE49-F238E27FC236}">
                <a16:creationId xmlns:a16="http://schemas.microsoft.com/office/drawing/2014/main" id="{E66D2CAB-E4EE-6A40-1A42-E29CB15EB1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5195" y="1348189"/>
            <a:ext cx="560947" cy="560947"/>
          </a:xfrm>
          <a:prstGeom prst="rect">
            <a:avLst/>
          </a:prstGeom>
        </p:spPr>
      </p:pic>
      <p:sp>
        <p:nvSpPr>
          <p:cNvPr id="2" name="직사각형 1">
            <a:extLst>
              <a:ext uri="{FF2B5EF4-FFF2-40B4-BE49-F238E27FC236}">
                <a16:creationId xmlns:a16="http://schemas.microsoft.com/office/drawing/2014/main" id="{F02887E7-B37C-EF89-3EB5-A3228D394853}"/>
              </a:ext>
            </a:extLst>
          </p:cNvPr>
          <p:cNvSpPr/>
          <p:nvPr/>
        </p:nvSpPr>
        <p:spPr>
          <a:xfrm flipH="1">
            <a:off x="8670136" y="1448642"/>
            <a:ext cx="2653732" cy="36004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333" b="1" dirty="0">
                <a:latin typeface="Aptos (corpo)"/>
                <a:ea typeface="AUTHENTIC Sans 90" pitchFamily="2" charset="77"/>
              </a:rPr>
              <a:t>Dal 15.12.25 ed entro il 13.02.26</a:t>
            </a:r>
            <a:endParaRPr lang="en-US" altLang="ko-KR" sz="1333" b="1" i="1" dirty="0">
              <a:latin typeface="Aptos (corpo)"/>
              <a:ea typeface="AUTHENTIC Sans 90" pitchFamily="2" charset="77"/>
            </a:endParaRPr>
          </a:p>
        </p:txBody>
      </p:sp>
      <p:sp>
        <p:nvSpPr>
          <p:cNvPr id="4" name="직사각형 1">
            <a:extLst>
              <a:ext uri="{FF2B5EF4-FFF2-40B4-BE49-F238E27FC236}">
                <a16:creationId xmlns:a16="http://schemas.microsoft.com/office/drawing/2014/main" id="{10BC2B7C-6602-6631-1D2B-6EBFFEF8BB0A}"/>
              </a:ext>
            </a:extLst>
          </p:cNvPr>
          <p:cNvSpPr/>
          <p:nvPr/>
        </p:nvSpPr>
        <p:spPr>
          <a:xfrm flipH="1">
            <a:off x="5650398" y="1450678"/>
            <a:ext cx="2653732" cy="36004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333" b="1" dirty="0">
                <a:latin typeface="Aptos (corpo)"/>
                <a:ea typeface="AUTHENTIC Sans 90" pitchFamily="2" charset="77"/>
              </a:rPr>
              <a:t>Dal 15.06.25 ed entro il 14.08.25</a:t>
            </a:r>
            <a:endParaRPr lang="en-US" altLang="ko-KR" sz="1333" b="1" i="1" dirty="0">
              <a:latin typeface="Aptos (corpo)"/>
              <a:ea typeface="AUTHENTIC Sans 90" pitchFamily="2" charset="77"/>
            </a:endParaRPr>
          </a:p>
        </p:txBody>
      </p:sp>
      <p:sp>
        <p:nvSpPr>
          <p:cNvPr id="5" name="직사각형 1">
            <a:extLst>
              <a:ext uri="{FF2B5EF4-FFF2-40B4-BE49-F238E27FC236}">
                <a16:creationId xmlns:a16="http://schemas.microsoft.com/office/drawing/2014/main" id="{13F0D448-795C-D11B-9937-1236C28AE74C}"/>
              </a:ext>
            </a:extLst>
          </p:cNvPr>
          <p:cNvSpPr/>
          <p:nvPr/>
        </p:nvSpPr>
        <p:spPr>
          <a:xfrm flipH="1">
            <a:off x="2671135" y="1458540"/>
            <a:ext cx="2653732" cy="36004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333" b="1" dirty="0">
                <a:latin typeface="Aptos (corpo)"/>
                <a:ea typeface="AUTHENTIC Sans 90" pitchFamily="2" charset="77"/>
              </a:rPr>
              <a:t>Dal 15.12.24 ed entro il 13.02.25</a:t>
            </a:r>
          </a:p>
        </p:txBody>
      </p:sp>
      <p:sp>
        <p:nvSpPr>
          <p:cNvPr id="6" name="Google Shape;98;p17">
            <a:extLst>
              <a:ext uri="{FF2B5EF4-FFF2-40B4-BE49-F238E27FC236}">
                <a16:creationId xmlns:a16="http://schemas.microsoft.com/office/drawing/2014/main" id="{C3440222-6F1F-5D68-08DD-4EFE3582D84F}"/>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a:buClr>
                <a:srgbClr val="000000"/>
              </a:buClr>
              <a:buSzPts val="1000"/>
            </a:pPr>
            <a:fld id="{00000000-1234-1234-1234-123412341234}" type="slidenum">
              <a:rPr lang="it" sz="800">
                <a:solidFill>
                  <a:prstClr val="black">
                    <a:tint val="82000"/>
                  </a:prstClr>
                </a:solidFill>
                <a:latin typeface="Aptos" panose="02110004020202020204"/>
              </a:rPr>
              <a:pPr>
                <a:buClr>
                  <a:srgbClr val="000000"/>
                </a:buClr>
                <a:buSzPts val="1000"/>
              </a:pPr>
              <a:t>9</a:t>
            </a:fld>
            <a:endParaRPr sz="800" dirty="0">
              <a:solidFill>
                <a:prstClr val="black">
                  <a:tint val="82000"/>
                </a:prstClr>
              </a:solidFill>
              <a:latin typeface="Aptos" panose="02110004020202020204"/>
            </a:endParaRPr>
          </a:p>
        </p:txBody>
      </p:sp>
      <p:sp>
        <p:nvSpPr>
          <p:cNvPr id="9" name="CasellaDiTesto 8">
            <a:extLst>
              <a:ext uri="{FF2B5EF4-FFF2-40B4-BE49-F238E27FC236}">
                <a16:creationId xmlns:a16="http://schemas.microsoft.com/office/drawing/2014/main" id="{A916C932-1722-EF71-F122-AA3A0728EDAF}"/>
              </a:ext>
            </a:extLst>
          </p:cNvPr>
          <p:cNvSpPr txBox="1"/>
          <p:nvPr/>
        </p:nvSpPr>
        <p:spPr>
          <a:xfrm>
            <a:off x="187927" y="6037629"/>
            <a:ext cx="5394706" cy="461665"/>
          </a:xfrm>
          <a:prstGeom prst="rect">
            <a:avLst/>
          </a:prstGeom>
          <a:noFill/>
        </p:spPr>
        <p:txBody>
          <a:bodyPr wrap="square">
            <a:spAutoFit/>
          </a:bodyPr>
          <a:lstStyle/>
          <a:p>
            <a:pPr algn="just">
              <a:buClr>
                <a:schemeClr val="tx2">
                  <a:lumMod val="90000"/>
                  <a:lumOff val="10000"/>
                </a:schemeClr>
              </a:buClr>
            </a:pPr>
            <a:r>
              <a:rPr lang="it-IT" sz="1200" i="1" dirty="0">
                <a:solidFill>
                  <a:schemeClr val="bg2">
                    <a:lumMod val="25000"/>
                  </a:schemeClr>
                </a:solidFill>
                <a:latin typeface="Aptos (corpo)"/>
              </a:rPr>
              <a:t>I soggetti non obbligati, o per i quali non decorra ancora l'obbligo, possono iscriversi volontariamente al RENTRI </a:t>
            </a:r>
          </a:p>
        </p:txBody>
      </p:sp>
      <p:grpSp>
        <p:nvGrpSpPr>
          <p:cNvPr id="10" name="Gruppo 9">
            <a:extLst>
              <a:ext uri="{FF2B5EF4-FFF2-40B4-BE49-F238E27FC236}">
                <a16:creationId xmlns:a16="http://schemas.microsoft.com/office/drawing/2014/main" id="{C826392F-B386-B592-FA9A-B9600DBE4290}"/>
              </a:ext>
            </a:extLst>
          </p:cNvPr>
          <p:cNvGrpSpPr/>
          <p:nvPr/>
        </p:nvGrpSpPr>
        <p:grpSpPr>
          <a:xfrm>
            <a:off x="0" y="133740"/>
            <a:ext cx="8618806" cy="686631"/>
            <a:chOff x="0" y="133740"/>
            <a:chExt cx="8618806" cy="686631"/>
          </a:xfrm>
        </p:grpSpPr>
        <p:sp>
          <p:nvSpPr>
            <p:cNvPr id="11" name="CasellaDiTesto 10">
              <a:extLst>
                <a:ext uri="{FF2B5EF4-FFF2-40B4-BE49-F238E27FC236}">
                  <a16:creationId xmlns:a16="http://schemas.microsoft.com/office/drawing/2014/main" id="{C905DFF7-63A9-2B6D-9AF1-94DC2E9D7F9D}"/>
                </a:ext>
              </a:extLst>
            </p:cNvPr>
            <p:cNvSpPr txBox="1"/>
            <p:nvPr/>
          </p:nvSpPr>
          <p:spPr>
            <a:xfrm>
              <a:off x="313181" y="133740"/>
              <a:ext cx="7350731" cy="461665"/>
            </a:xfrm>
            <a:prstGeom prst="rect">
              <a:avLst/>
            </a:prstGeom>
            <a:noFill/>
          </p:spPr>
          <p:txBody>
            <a:bodyPr wrap="square" lIns="91440" tIns="45720" rIns="91440" bIns="45720" rtlCol="0" anchor="t">
              <a:spAutoFit/>
            </a:bodyPr>
            <a:lstStyle/>
            <a:p>
              <a:pPr defTabSz="1219170">
                <a:buClr>
                  <a:srgbClr val="000000"/>
                </a:buClr>
                <a:buSzPts val="2400"/>
                <a:defRPr/>
              </a:pPr>
              <a:r>
                <a:rPr lang="it-IT" sz="2400" b="1" kern="0" dirty="0">
                  <a:solidFill>
                    <a:srgbClr val="2195CE"/>
                  </a:solidFill>
                  <a:latin typeface="Aptos (corpo)"/>
                  <a:sym typeface="Titillium Web"/>
                </a:rPr>
                <a:t>Quando bisogna effettuare l’iscrizione al RENTRI</a:t>
              </a:r>
            </a:p>
          </p:txBody>
        </p:sp>
        <p:cxnSp>
          <p:nvCxnSpPr>
            <p:cNvPr id="12" name="Connettore diritto 11">
              <a:extLst>
                <a:ext uri="{FF2B5EF4-FFF2-40B4-BE49-F238E27FC236}">
                  <a16:creationId xmlns:a16="http://schemas.microsoft.com/office/drawing/2014/main" id="{BFDA2BC5-12A6-EBD2-6396-BC7C8FF6571E}"/>
                </a:ext>
              </a:extLst>
            </p:cNvPr>
            <p:cNvCxnSpPr>
              <a:cxnSpLocks/>
            </p:cNvCxnSpPr>
            <p:nvPr/>
          </p:nvCxnSpPr>
          <p:spPr>
            <a:xfrm>
              <a:off x="0" y="820371"/>
              <a:ext cx="8618806" cy="0"/>
            </a:xfrm>
            <a:prstGeom prst="line">
              <a:avLst/>
            </a:prstGeom>
            <a:ln w="28575">
              <a:solidFill>
                <a:srgbClr val="2195CE"/>
              </a:solidFill>
            </a:ln>
          </p:spPr>
          <p:style>
            <a:lnRef idx="2">
              <a:schemeClr val="accent1"/>
            </a:lnRef>
            <a:fillRef idx="0">
              <a:schemeClr val="accent1"/>
            </a:fillRef>
            <a:effectRef idx="1">
              <a:schemeClr val="accent1"/>
            </a:effectRef>
            <a:fontRef idx="minor">
              <a:schemeClr val="tx1"/>
            </a:fontRef>
          </p:style>
        </p:cxnSp>
      </p:grpSp>
      <p:pic>
        <p:nvPicPr>
          <p:cNvPr id="13" name="Google Shape;111;p6">
            <a:extLst>
              <a:ext uri="{FF2B5EF4-FFF2-40B4-BE49-F238E27FC236}">
                <a16:creationId xmlns:a16="http://schemas.microsoft.com/office/drawing/2014/main" id="{46B6463D-98C0-71B0-927A-550F0C8AD3A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114999" y="133264"/>
            <a:ext cx="763820" cy="578362"/>
          </a:xfrm>
          <a:prstGeom prst="rect">
            <a:avLst/>
          </a:prstGeom>
          <a:noFill/>
          <a:ln>
            <a:noFill/>
          </a:ln>
        </p:spPr>
      </p:pic>
      <p:pic>
        <p:nvPicPr>
          <p:cNvPr id="3" name="Elemento grafico 2" descr="Dorso della mano con indice che punta verso destra con riempimento a tinta unita">
            <a:extLst>
              <a:ext uri="{FF2B5EF4-FFF2-40B4-BE49-F238E27FC236}">
                <a16:creationId xmlns:a16="http://schemas.microsoft.com/office/drawing/2014/main" id="{D016A01B-1748-40E5-E7B2-D061AF50AE4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662212" y="3577494"/>
            <a:ext cx="666932" cy="666932"/>
          </a:xfrm>
          <a:prstGeom prst="rect">
            <a:avLst/>
          </a:prstGeom>
          <a:scene3d>
            <a:camera prst="orthographicFront">
              <a:rot lat="0" lon="0" rev="5400000"/>
            </a:camera>
            <a:lightRig rig="threePt" dir="t"/>
          </a:scene3d>
        </p:spPr>
      </p:pic>
    </p:spTree>
    <p:extLst>
      <p:ext uri="{BB962C8B-B14F-4D97-AF65-F5344CB8AC3E}">
        <p14:creationId xmlns:p14="http://schemas.microsoft.com/office/powerpoint/2010/main" val="159664671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1065</TotalTime>
  <Words>3847</Words>
  <Application>Microsoft Office PowerPoint</Application>
  <PresentationFormat>Widescreen</PresentationFormat>
  <Paragraphs>492</Paragraphs>
  <Slides>73</Slides>
  <Notes>72</Notes>
  <HiddenSlides>0</HiddenSlides>
  <MMClips>0</MMClips>
  <ScaleCrop>false</ScaleCrop>
  <HeadingPairs>
    <vt:vector size="6" baseType="variant">
      <vt:variant>
        <vt:lpstr>Caratteri utilizzati</vt:lpstr>
      </vt:variant>
      <vt:variant>
        <vt:i4>10</vt:i4>
      </vt:variant>
      <vt:variant>
        <vt:lpstr>Tema</vt:lpstr>
      </vt:variant>
      <vt:variant>
        <vt:i4>3</vt:i4>
      </vt:variant>
      <vt:variant>
        <vt:lpstr>Titoli diapositive</vt:lpstr>
      </vt:variant>
      <vt:variant>
        <vt:i4>73</vt:i4>
      </vt:variant>
    </vt:vector>
  </HeadingPairs>
  <TitlesOfParts>
    <vt:vector size="86" baseType="lpstr">
      <vt:lpstr>Aptos</vt:lpstr>
      <vt:lpstr>Aptos (corpo)</vt:lpstr>
      <vt:lpstr>Aptos Display</vt:lpstr>
      <vt:lpstr>Arial</vt:lpstr>
      <vt:lpstr>AUTHENTIC Sans 60</vt:lpstr>
      <vt:lpstr>Calibri</vt:lpstr>
      <vt:lpstr>Courier New</vt:lpstr>
      <vt:lpstr>Open Sans</vt:lpstr>
      <vt:lpstr>Titillium Web</vt:lpstr>
      <vt:lpstr>Wingdings</vt:lpstr>
      <vt:lpstr>Tema di Office</vt:lpstr>
      <vt:lpstr>Simple Light</vt:lpstr>
      <vt:lpstr>1_Simple Light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Verdone Alessandra</dc:creator>
  <cp:lastModifiedBy>Luca Maiolino</cp:lastModifiedBy>
  <cp:revision>19</cp:revision>
  <dcterms:created xsi:type="dcterms:W3CDTF">2024-09-11T12:46:45Z</dcterms:created>
  <dcterms:modified xsi:type="dcterms:W3CDTF">2026-02-04T09:24:14Z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4f5f15f-11ca-4705-a655-5e46846a1c6b_Enabled">
    <vt:lpwstr>true</vt:lpwstr>
  </property>
  <property fmtid="{D5CDD505-2E9C-101B-9397-08002B2CF9AE}" pid="3" name="MSIP_Label_94f5f15f-11ca-4705-a655-5e46846a1c6b_SetDate">
    <vt:lpwstr>2025-06-23T19:57:26Z</vt:lpwstr>
  </property>
  <property fmtid="{D5CDD505-2E9C-101B-9397-08002B2CF9AE}" pid="4" name="MSIP_Label_94f5f15f-11ca-4705-a655-5e46846a1c6b_Method">
    <vt:lpwstr>Standard</vt:lpwstr>
  </property>
  <property fmtid="{D5CDD505-2E9C-101B-9397-08002B2CF9AE}" pid="5" name="MSIP_Label_94f5f15f-11ca-4705-a655-5e46846a1c6b_Name">
    <vt:lpwstr>Pubblico</vt:lpwstr>
  </property>
  <property fmtid="{D5CDD505-2E9C-101B-9397-08002B2CF9AE}" pid="6" name="MSIP_Label_94f5f15f-11ca-4705-a655-5e46846a1c6b_SiteId">
    <vt:lpwstr>49ea7387-144b-4c06-b54d-6a66b2b79d71</vt:lpwstr>
  </property>
  <property fmtid="{D5CDD505-2E9C-101B-9397-08002B2CF9AE}" pid="7" name="MSIP_Label_94f5f15f-11ca-4705-a655-5e46846a1c6b_ActionId">
    <vt:lpwstr>474b2b89-a0ee-4d0d-aaf1-77d22d16c382</vt:lpwstr>
  </property>
  <property fmtid="{D5CDD505-2E9C-101B-9397-08002B2CF9AE}" pid="8" name="MSIP_Label_94f5f15f-11ca-4705-a655-5e46846a1c6b_ContentBits">
    <vt:lpwstr>0</vt:lpwstr>
  </property>
  <property fmtid="{D5CDD505-2E9C-101B-9397-08002B2CF9AE}" pid="9" name="MSIP_Label_94f5f15f-11ca-4705-a655-5e46846a1c6b_Tag">
    <vt:lpwstr>10, 3, 0, 1</vt:lpwstr>
  </property>
</Properties>
</file>