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4" r:id="rId3"/>
    <p:sldId id="1962" r:id="rId4"/>
    <p:sldId id="1963" r:id="rId5"/>
    <p:sldId id="1964" r:id="rId6"/>
    <p:sldId id="1965" r:id="rId7"/>
    <p:sldId id="1966" r:id="rId8"/>
    <p:sldId id="1967" r:id="rId9"/>
    <p:sldId id="1968" r:id="rId10"/>
    <p:sldId id="1969" r:id="rId11"/>
    <p:sldId id="1961" r:id="rId12"/>
    <p:sldId id="257" r:id="rId13"/>
    <p:sldId id="1942" r:id="rId14"/>
    <p:sldId id="1938" r:id="rId15"/>
    <p:sldId id="1943" r:id="rId16"/>
    <p:sldId id="1944" r:id="rId17"/>
    <p:sldId id="1959" r:id="rId18"/>
    <p:sldId id="1953" r:id="rId19"/>
    <p:sldId id="1954" r:id="rId20"/>
    <p:sldId id="1960" r:id="rId21"/>
    <p:sldId id="1947" r:id="rId22"/>
  </p:sldIdLst>
  <p:sldSz cx="18288000" cy="10287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Titillium" panose="020B0604020202020204" charset="0"/>
      <p:regular r:id="rId28"/>
      <p:bold r:id="rId29"/>
      <p:italic r:id="rId30"/>
    </p:embeddedFont>
    <p:embeddedFont>
      <p:font typeface="Titillium Web" panose="00000500000000000000" pitchFamily="2" charset="0"/>
      <p:regular r:id="rId31"/>
      <p:bold r:id="rId32"/>
      <p:italic r:id="rId33"/>
      <p:boldItalic r:id="rId34"/>
    </p:embeddedFont>
    <p:embeddedFont>
      <p:font typeface="Titillium Web Bold" panose="00000800000000000000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A65"/>
    <a:srgbClr val="EBD215"/>
    <a:srgbClr val="E4E4E4"/>
    <a:srgbClr val="B18E7B"/>
    <a:srgbClr val="FB9D05"/>
    <a:srgbClr val="E87722"/>
    <a:srgbClr val="FFD85B"/>
    <a:srgbClr val="FDE4CF"/>
    <a:srgbClr val="FDE2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255A-881A-4A0B-A1D6-D13817BB668C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FBD2-677B-421F-8F1A-4F2EE60B83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89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3076A-2225-68A1-A404-02C18B620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D3B969-3DC5-6E1B-C083-E4C99F26E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054DA1-1E9D-D15F-B07D-734192085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2959D8-CEC4-2688-6BA8-D3123B71A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FBD2-677B-421F-8F1A-4F2EE60B839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9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7E402-6D85-08AE-5C17-7F85944D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1BB607-DC4D-103F-3E30-DE2A5D1DA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484617-D872-3243-2A82-5FC4A57BB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D76309-717E-0C46-21B3-FC4FE6A1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FBD2-677B-421F-8F1A-4F2EE60B839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23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37F4B-61BA-6E62-9FC2-065035185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CAF0879-943B-E254-1143-3DB6ABC9E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AA82AC8-8342-BAFE-788D-2DE246A29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073243-A46F-E34C-A05F-33171EDD1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FBD2-677B-421F-8F1A-4F2EE60B839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13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rnice 7">
            <a:extLst>
              <a:ext uri="{FF2B5EF4-FFF2-40B4-BE49-F238E27FC236}">
                <a16:creationId xmlns:a16="http://schemas.microsoft.com/office/drawing/2014/main" id="{8DC63C5F-91DE-01A5-262D-14B9B7D9D862}"/>
              </a:ext>
            </a:extLst>
          </p:cNvPr>
          <p:cNvSpPr/>
          <p:nvPr userDrawn="1"/>
        </p:nvSpPr>
        <p:spPr>
          <a:xfrm>
            <a:off x="0" y="2573906"/>
            <a:ext cx="2578608" cy="2569595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23" name="Rettangolo 11">
            <a:extLst>
              <a:ext uri="{FF2B5EF4-FFF2-40B4-BE49-F238E27FC236}">
                <a16:creationId xmlns:a16="http://schemas.microsoft.com/office/drawing/2014/main" id="{8ACB5C74-4731-71B6-92B5-4C58E825D766}"/>
              </a:ext>
            </a:extLst>
          </p:cNvPr>
          <p:cNvSpPr/>
          <p:nvPr userDrawn="1"/>
        </p:nvSpPr>
        <p:spPr>
          <a:xfrm>
            <a:off x="10887668" y="6991077"/>
            <a:ext cx="1115421" cy="287906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4" name="Rettangolo 21">
            <a:extLst>
              <a:ext uri="{FF2B5EF4-FFF2-40B4-BE49-F238E27FC236}">
                <a16:creationId xmlns:a16="http://schemas.microsoft.com/office/drawing/2014/main" id="{EBF4DAFB-048D-F2D1-EF55-57DE119F58EE}"/>
              </a:ext>
            </a:extLst>
          </p:cNvPr>
          <p:cNvSpPr/>
          <p:nvPr userDrawn="1"/>
        </p:nvSpPr>
        <p:spPr>
          <a:xfrm>
            <a:off x="1" y="-1"/>
            <a:ext cx="2559035" cy="2553869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5" name="Rettangolo 28">
            <a:extLst>
              <a:ext uri="{FF2B5EF4-FFF2-40B4-BE49-F238E27FC236}">
                <a16:creationId xmlns:a16="http://schemas.microsoft.com/office/drawing/2014/main" id="{7D852734-71C1-5057-FBC2-7F9B97660C1B}"/>
              </a:ext>
            </a:extLst>
          </p:cNvPr>
          <p:cNvSpPr/>
          <p:nvPr userDrawn="1"/>
        </p:nvSpPr>
        <p:spPr>
          <a:xfrm>
            <a:off x="2576115" y="2541020"/>
            <a:ext cx="2554200" cy="25542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6" name="Rettangolo 32">
            <a:extLst>
              <a:ext uri="{FF2B5EF4-FFF2-40B4-BE49-F238E27FC236}">
                <a16:creationId xmlns:a16="http://schemas.microsoft.com/office/drawing/2014/main" id="{8DDBB235-6530-6992-F169-B52D670B370A}"/>
              </a:ext>
            </a:extLst>
          </p:cNvPr>
          <p:cNvSpPr/>
          <p:nvPr userDrawn="1"/>
        </p:nvSpPr>
        <p:spPr>
          <a:xfrm>
            <a:off x="5109067" y="5094381"/>
            <a:ext cx="2593196" cy="2609844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7" name="Rettangolo 33">
            <a:extLst>
              <a:ext uri="{FF2B5EF4-FFF2-40B4-BE49-F238E27FC236}">
                <a16:creationId xmlns:a16="http://schemas.microsoft.com/office/drawing/2014/main" id="{AD1E02E0-BA36-15F1-8BD9-E2566DAFADB1}"/>
              </a:ext>
            </a:extLst>
          </p:cNvPr>
          <p:cNvSpPr/>
          <p:nvPr userDrawn="1"/>
        </p:nvSpPr>
        <p:spPr>
          <a:xfrm>
            <a:off x="2573322" y="7718513"/>
            <a:ext cx="2554200" cy="2554200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8" name="Rettangolo 34">
            <a:extLst>
              <a:ext uri="{FF2B5EF4-FFF2-40B4-BE49-F238E27FC236}">
                <a16:creationId xmlns:a16="http://schemas.microsoft.com/office/drawing/2014/main" id="{75A5E6BA-9AE5-F02B-918B-6C11D65DBD7D}"/>
              </a:ext>
            </a:extLst>
          </p:cNvPr>
          <p:cNvSpPr/>
          <p:nvPr userDrawn="1"/>
        </p:nvSpPr>
        <p:spPr>
          <a:xfrm>
            <a:off x="0" y="5132475"/>
            <a:ext cx="2554200" cy="25542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29" name="Rettangolo 35">
            <a:extLst>
              <a:ext uri="{FF2B5EF4-FFF2-40B4-BE49-F238E27FC236}">
                <a16:creationId xmlns:a16="http://schemas.microsoft.com/office/drawing/2014/main" id="{380A042A-45FC-777F-EDBD-00B3535629FB}"/>
              </a:ext>
            </a:extLst>
          </p:cNvPr>
          <p:cNvSpPr/>
          <p:nvPr userDrawn="1"/>
        </p:nvSpPr>
        <p:spPr>
          <a:xfrm>
            <a:off x="5137643" y="-14621"/>
            <a:ext cx="2554200" cy="25542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30" name="Immagine 39">
            <a:extLst>
              <a:ext uri="{FF2B5EF4-FFF2-40B4-BE49-F238E27FC236}">
                <a16:creationId xmlns:a16="http://schemas.microsoft.com/office/drawing/2014/main" id="{5CE9CBAD-31E3-7839-BC92-A8DA6BD0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5" y="5143500"/>
            <a:ext cx="3237449" cy="1093881"/>
          </a:xfrm>
          <a:prstGeom prst="rect">
            <a:avLst/>
          </a:prstGeom>
        </p:spPr>
      </p:pic>
      <p:sp>
        <p:nvSpPr>
          <p:cNvPr id="31" name="Rettangolo 40">
            <a:extLst>
              <a:ext uri="{FF2B5EF4-FFF2-40B4-BE49-F238E27FC236}">
                <a16:creationId xmlns:a16="http://schemas.microsoft.com/office/drawing/2014/main" id="{E754B207-04B8-1A47-4F8F-1EACDAECB8DF}"/>
              </a:ext>
            </a:extLst>
          </p:cNvPr>
          <p:cNvSpPr/>
          <p:nvPr userDrawn="1"/>
        </p:nvSpPr>
        <p:spPr>
          <a:xfrm>
            <a:off x="7691843" y="2541020"/>
            <a:ext cx="2554200" cy="2554200"/>
          </a:xfrm>
          <a:prstGeom prst="rect">
            <a:avLst/>
          </a:prstGeom>
          <a:solidFill>
            <a:srgbClr val="C1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2" name="CasellaDiTesto 2">
            <a:extLst>
              <a:ext uri="{FF2B5EF4-FFF2-40B4-BE49-F238E27FC236}">
                <a16:creationId xmlns:a16="http://schemas.microsoft.com/office/drawing/2014/main" id="{205BCF07-25BC-075E-FC10-8E86A271C49A}"/>
              </a:ext>
            </a:extLst>
          </p:cNvPr>
          <p:cNvSpPr txBox="1"/>
          <p:nvPr userDrawn="1"/>
        </p:nvSpPr>
        <p:spPr>
          <a:xfrm>
            <a:off x="10776865" y="6351567"/>
            <a:ext cx="52737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latin typeface="GFT Mag" panose="02000603000000020003" pitchFamily="50" charset="0"/>
              </a:rPr>
              <a:t>BROKER DI ASSICURAZIONE</a:t>
            </a:r>
          </a:p>
        </p:txBody>
      </p:sp>
      <p:sp>
        <p:nvSpPr>
          <p:cNvPr id="33" name="Rettangolo 12">
            <a:extLst>
              <a:ext uri="{FF2B5EF4-FFF2-40B4-BE49-F238E27FC236}">
                <a16:creationId xmlns:a16="http://schemas.microsoft.com/office/drawing/2014/main" id="{A819F75E-180B-13AB-A6FB-E373E3C29A42}"/>
              </a:ext>
            </a:extLst>
          </p:cNvPr>
          <p:cNvSpPr/>
          <p:nvPr userDrawn="1"/>
        </p:nvSpPr>
        <p:spPr>
          <a:xfrm>
            <a:off x="2544584" y="2572919"/>
            <a:ext cx="2554200" cy="2554200"/>
          </a:xfrm>
          <a:prstGeom prst="rect">
            <a:avLst/>
          </a:prstGeom>
          <a:pattFill prst="pct70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4" name="Rettangolo 13">
            <a:extLst>
              <a:ext uri="{FF2B5EF4-FFF2-40B4-BE49-F238E27FC236}">
                <a16:creationId xmlns:a16="http://schemas.microsoft.com/office/drawing/2014/main" id="{0DE1A381-38CE-0348-440A-A251E6B4F090}"/>
              </a:ext>
            </a:extLst>
          </p:cNvPr>
          <p:cNvSpPr/>
          <p:nvPr userDrawn="1"/>
        </p:nvSpPr>
        <p:spPr>
          <a:xfrm>
            <a:off x="5093485" y="5094381"/>
            <a:ext cx="2593196" cy="2609844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5" name="Rettangolo 14">
            <a:extLst>
              <a:ext uri="{FF2B5EF4-FFF2-40B4-BE49-F238E27FC236}">
                <a16:creationId xmlns:a16="http://schemas.microsoft.com/office/drawing/2014/main" id="{38468521-C323-453C-95BD-452B17596645}"/>
              </a:ext>
            </a:extLst>
          </p:cNvPr>
          <p:cNvSpPr/>
          <p:nvPr userDrawn="1"/>
        </p:nvSpPr>
        <p:spPr>
          <a:xfrm>
            <a:off x="-31532" y="5132475"/>
            <a:ext cx="2554200" cy="25542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0DCC-A894-9258-5A8A-2836C5A0A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8107" y="2552700"/>
            <a:ext cx="2524125" cy="2526507"/>
          </a:xfrm>
        </p:spPr>
        <p:txBody>
          <a:bodyPr>
            <a:normAutofit/>
          </a:bodyPr>
          <a:lstStyle>
            <a:lvl1pPr marL="0" indent="0">
              <a:buNone/>
              <a:defRPr sz="2100" b="1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INSERISCI TITOLO</a:t>
            </a:r>
          </a:p>
        </p:txBody>
      </p:sp>
    </p:spTree>
    <p:extLst>
      <p:ext uri="{BB962C8B-B14F-4D97-AF65-F5344CB8AC3E}">
        <p14:creationId xmlns:p14="http://schemas.microsoft.com/office/powerpoint/2010/main" val="166876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sezione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3">
            <a:extLst>
              <a:ext uri="{FF2B5EF4-FFF2-40B4-BE49-F238E27FC236}">
                <a16:creationId xmlns:a16="http://schemas.microsoft.com/office/drawing/2014/main" id="{564281F2-F4C0-4879-6A0C-6DCFC0863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6493"/>
            <a:ext cx="18288000" cy="146304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4A7CAEEA-1101-7912-014E-46CB8FEA3604}"/>
              </a:ext>
            </a:extLst>
          </p:cNvPr>
          <p:cNvSpPr/>
          <p:nvPr userDrawn="1"/>
        </p:nvSpPr>
        <p:spPr>
          <a:xfrm>
            <a:off x="276855" y="4693613"/>
            <a:ext cx="2700000" cy="2699999"/>
          </a:xfrm>
          <a:custGeom>
            <a:avLst/>
            <a:gdLst/>
            <a:ahLst/>
            <a:cxnLst/>
            <a:rect l="l" t="t" r="r" b="b"/>
            <a:pathLst>
              <a:path w="1440180" h="1439545">
                <a:moveTo>
                  <a:pt x="1440180" y="0"/>
                </a:moveTo>
                <a:lnTo>
                  <a:pt x="0" y="0"/>
                </a:lnTo>
                <a:lnTo>
                  <a:pt x="0" y="1439418"/>
                </a:lnTo>
                <a:lnTo>
                  <a:pt x="1440180" y="1439418"/>
                </a:lnTo>
                <a:lnTo>
                  <a:pt x="14401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FDFD6699-DA90-97EB-B52E-01245D6AF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415253"/>
            <a:ext cx="1188000" cy="4014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B56C-B4EE-3854-9337-A88B88BBD6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855" y="4821135"/>
            <a:ext cx="11553825" cy="836124"/>
          </a:xfrm>
        </p:spPr>
        <p:txBody>
          <a:bodyPr>
            <a:noAutofit/>
          </a:bodyPr>
          <a:lstStyle>
            <a:lvl1pPr marL="0" indent="0">
              <a:buNone/>
              <a:defRPr sz="5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TITOLO SEZIONE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25206C-27EE-A8B8-8289-F5EE0D63F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855" y="5625549"/>
            <a:ext cx="11553825" cy="600944"/>
          </a:xfrm>
        </p:spPr>
        <p:txBody>
          <a:bodyPr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54020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sezione TALPA">
    <p:bg>
      <p:bgPr>
        <a:solidFill>
          <a:srgbClr val="8F8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FDFD6699-DA90-97EB-B52E-01245D6A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415253"/>
            <a:ext cx="1188000" cy="401406"/>
          </a:xfrm>
          <a:prstGeom prst="rect">
            <a:avLst/>
          </a:prstGeom>
        </p:spPr>
      </p:pic>
      <p:sp>
        <p:nvSpPr>
          <p:cNvPr id="3" name="Rettangolo 12">
            <a:extLst>
              <a:ext uri="{FF2B5EF4-FFF2-40B4-BE49-F238E27FC236}">
                <a16:creationId xmlns:a16="http://schemas.microsoft.com/office/drawing/2014/main" id="{38BA55FB-106C-1849-F1C8-47325F8C1C01}"/>
              </a:ext>
            </a:extLst>
          </p:cNvPr>
          <p:cNvSpPr/>
          <p:nvPr userDrawn="1"/>
        </p:nvSpPr>
        <p:spPr>
          <a:xfrm>
            <a:off x="2" y="6187221"/>
            <a:ext cx="18287999" cy="14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A7CAEEA-1101-7912-014E-46CB8FEA3604}"/>
              </a:ext>
            </a:extLst>
          </p:cNvPr>
          <p:cNvSpPr/>
          <p:nvPr userDrawn="1"/>
        </p:nvSpPr>
        <p:spPr>
          <a:xfrm>
            <a:off x="260905" y="4645765"/>
            <a:ext cx="2700000" cy="2699999"/>
          </a:xfrm>
          <a:custGeom>
            <a:avLst/>
            <a:gdLst/>
            <a:ahLst/>
            <a:cxnLst/>
            <a:rect l="l" t="t" r="r" b="b"/>
            <a:pathLst>
              <a:path w="1440180" h="1439545">
                <a:moveTo>
                  <a:pt x="1440180" y="0"/>
                </a:moveTo>
                <a:lnTo>
                  <a:pt x="0" y="0"/>
                </a:lnTo>
                <a:lnTo>
                  <a:pt x="0" y="1439418"/>
                </a:lnTo>
                <a:lnTo>
                  <a:pt x="1440180" y="1439418"/>
                </a:lnTo>
                <a:lnTo>
                  <a:pt x="14401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B56A4F-FA3F-ABF8-FA8B-2CFFEF682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855" y="4821135"/>
            <a:ext cx="11553825" cy="836124"/>
          </a:xfrm>
        </p:spPr>
        <p:txBody>
          <a:bodyPr>
            <a:noAutofit/>
          </a:bodyPr>
          <a:lstStyle>
            <a:lvl1pPr marL="0" indent="0">
              <a:buNone/>
              <a:defRPr sz="54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TITOLO SEZIONE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6CB41-3425-BF7F-7BAC-1E626B8ECF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855" y="5625549"/>
            <a:ext cx="11553825" cy="600944"/>
          </a:xfrm>
        </p:spPr>
        <p:txBody>
          <a:bodyPr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3600"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cap="all" baseline="0">
                <a:solidFill>
                  <a:schemeClr val="bg1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20418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FC26DAF-D6C7-5B40-5567-273D31C6C6EF}"/>
              </a:ext>
            </a:extLst>
          </p:cNvPr>
          <p:cNvGrpSpPr/>
          <p:nvPr userDrawn="1"/>
        </p:nvGrpSpPr>
        <p:grpSpPr>
          <a:xfrm rot="16200000">
            <a:off x="4570506" y="4382997"/>
            <a:ext cx="1298391" cy="10439400"/>
            <a:chOff x="17025906" y="-37843"/>
            <a:chExt cx="1298391" cy="10439400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A45119E8-718A-2CC5-B8C3-EA673AAF5FE2}"/>
                </a:ext>
              </a:extLst>
            </p:cNvPr>
            <p:cNvGrpSpPr/>
            <p:nvPr/>
          </p:nvGrpSpPr>
          <p:grpSpPr>
            <a:xfrm>
              <a:off x="18109159" y="-37843"/>
              <a:ext cx="215138" cy="10439399"/>
              <a:chOff x="18109159" y="-37840"/>
              <a:chExt cx="215138" cy="10439399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52AF4150-E0D9-FA06-C48B-0D898DC7DB0F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EEAB4CDE-8EC6-6A7C-B060-5908F3E55C1A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09CF8C4-0C48-D205-D74B-97FCC207C3AF}"/>
                  </a:ext>
                </a:extLst>
              </p:cNvPr>
              <p:cNvSpPr/>
              <p:nvPr/>
            </p:nvSpPr>
            <p:spPr>
              <a:xfrm rot="5400000">
                <a:off x="16950462" y="9027725"/>
                <a:ext cx="2532531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l="1" r="-60046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34B1AAC7-8218-93AD-3370-B8A37BD32C3C}"/>
                </a:ext>
              </a:extLst>
            </p:cNvPr>
            <p:cNvGrpSpPr/>
            <p:nvPr/>
          </p:nvGrpSpPr>
          <p:grpSpPr>
            <a:xfrm>
              <a:off x="17928616" y="-37843"/>
              <a:ext cx="215138" cy="10439399"/>
              <a:chOff x="18109159" y="-37840"/>
              <a:chExt cx="215138" cy="10439399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9E74D3FD-0882-9AE8-02C9-E8438C4378EF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507033BD-C28D-D791-86EE-13AA183EEBEA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0906CAED-2D9F-E317-3392-859D43AFA4EB}"/>
                  </a:ext>
                </a:extLst>
              </p:cNvPr>
              <p:cNvSpPr/>
              <p:nvPr/>
            </p:nvSpPr>
            <p:spPr>
              <a:xfrm rot="5400000">
                <a:off x="16969434" y="9046696"/>
                <a:ext cx="2532531" cy="177195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l="1" t="-1" r="-60046" b="-2141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BD3E469-0CF0-D045-9907-A80935A3F55A}"/>
                </a:ext>
              </a:extLst>
            </p:cNvPr>
            <p:cNvGrpSpPr/>
            <p:nvPr/>
          </p:nvGrpSpPr>
          <p:grpSpPr>
            <a:xfrm>
              <a:off x="17748074" y="-37843"/>
              <a:ext cx="215138" cy="10439399"/>
              <a:chOff x="18109159" y="-37840"/>
              <a:chExt cx="215138" cy="10439399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3EE81BC6-FB1F-D5F2-54EF-9ACE93637449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58E6C7D6-BB4F-A2A2-6532-8562D762A8AA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1D3D592D-58D4-24CC-9E6B-0B3480C3076B}"/>
                  </a:ext>
                </a:extLst>
              </p:cNvPr>
              <p:cNvSpPr/>
              <p:nvPr/>
            </p:nvSpPr>
            <p:spPr>
              <a:xfrm rot="5400000">
                <a:off x="16969434" y="9046697"/>
                <a:ext cx="2532530" cy="177194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t="-1" r="-60046" b="-2141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83023B9-9062-B3A1-D859-FD9101E8B7A0}"/>
                </a:ext>
              </a:extLst>
            </p:cNvPr>
            <p:cNvGrpSpPr/>
            <p:nvPr/>
          </p:nvGrpSpPr>
          <p:grpSpPr>
            <a:xfrm>
              <a:off x="17567532" y="-37843"/>
              <a:ext cx="215138" cy="10439399"/>
              <a:chOff x="18109159" y="-37840"/>
              <a:chExt cx="215138" cy="10439399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F70810D9-13B4-3BF6-D043-BE8626A5B89E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5840318C-0146-F192-18CE-456F32DF8060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B611BAD6-4A0A-0A28-F3F4-4E39056339AC}"/>
                  </a:ext>
                </a:extLst>
              </p:cNvPr>
              <p:cNvSpPr/>
              <p:nvPr/>
            </p:nvSpPr>
            <p:spPr>
              <a:xfrm rot="5400000">
                <a:off x="16969434" y="9046697"/>
                <a:ext cx="2532530" cy="177194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t="-1" r="-60046" b="-2141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57F6F2B-A2AE-500E-48D2-590E8591E8DD}"/>
                </a:ext>
              </a:extLst>
            </p:cNvPr>
            <p:cNvGrpSpPr/>
            <p:nvPr/>
          </p:nvGrpSpPr>
          <p:grpSpPr>
            <a:xfrm>
              <a:off x="17386990" y="-37843"/>
              <a:ext cx="215138" cy="10439400"/>
              <a:chOff x="18109159" y="-37840"/>
              <a:chExt cx="215138" cy="10439400"/>
            </a:xfrm>
          </p:grpSpPr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9A9C381F-7A2B-5E85-88B2-E7A7175CD72F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56EFB02C-A396-8E61-5345-5DB0561817A3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ED35B471-3D86-6DB0-9CAC-FECD8FD1B5FE}"/>
                  </a:ext>
                </a:extLst>
              </p:cNvPr>
              <p:cNvSpPr/>
              <p:nvPr/>
            </p:nvSpPr>
            <p:spPr>
              <a:xfrm rot="5400000">
                <a:off x="16950464" y="9027726"/>
                <a:ext cx="2532530" cy="215137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0046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A64303D5-6B8E-7B69-4405-24D7FF282F5D}"/>
                </a:ext>
              </a:extLst>
            </p:cNvPr>
            <p:cNvGrpSpPr/>
            <p:nvPr/>
          </p:nvGrpSpPr>
          <p:grpSpPr>
            <a:xfrm>
              <a:off x="17206448" y="-37843"/>
              <a:ext cx="215138" cy="10439399"/>
              <a:chOff x="18109159" y="-37840"/>
              <a:chExt cx="215138" cy="10439399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E6262975-B9BE-6BF0-C4F9-F0703A07E7C6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AB5458F1-1118-AD50-0FCA-109CE261A048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70852F39-99EA-576B-01B4-499E199FD24B}"/>
                  </a:ext>
                </a:extLst>
              </p:cNvPr>
              <p:cNvSpPr/>
              <p:nvPr/>
            </p:nvSpPr>
            <p:spPr>
              <a:xfrm rot="5400000">
                <a:off x="16967761" y="9045024"/>
                <a:ext cx="2532530" cy="180540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t="-1" r="-60046" b="-1916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E795CCB8-AF7B-00D3-529E-8398B508AAD4}"/>
                </a:ext>
              </a:extLst>
            </p:cNvPr>
            <p:cNvGrpSpPr/>
            <p:nvPr/>
          </p:nvGrpSpPr>
          <p:grpSpPr>
            <a:xfrm>
              <a:off x="17025906" y="-37843"/>
              <a:ext cx="215138" cy="10439400"/>
              <a:chOff x="18109159" y="-37840"/>
              <a:chExt cx="215138" cy="1043940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03B56BA4-C470-CE6D-A178-F33397E2C95B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0C080F1C-87AC-A4F6-009E-6EA5B78A0902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D3BD19E5-4478-59F2-5B02-2D7E3B22C76F}"/>
                  </a:ext>
                </a:extLst>
              </p:cNvPr>
              <p:cNvSpPr/>
              <p:nvPr/>
            </p:nvSpPr>
            <p:spPr>
              <a:xfrm rot="5400000">
                <a:off x="16967762" y="9045024"/>
                <a:ext cx="2532530" cy="180541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t="-1" r="-60046" b="-1916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CBC44-18E0-7BDA-E447-7CB8B15B4489}"/>
              </a:ext>
            </a:extLst>
          </p:cNvPr>
          <p:cNvSpPr/>
          <p:nvPr userDrawn="1"/>
        </p:nvSpPr>
        <p:spPr>
          <a:xfrm>
            <a:off x="193020" y="8115300"/>
            <a:ext cx="1458000" cy="14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A3BF0D81-C202-DDFD-3301-7A74C5846053}"/>
              </a:ext>
            </a:extLst>
          </p:cNvPr>
          <p:cNvGrpSpPr/>
          <p:nvPr userDrawn="1"/>
        </p:nvGrpSpPr>
        <p:grpSpPr>
          <a:xfrm rot="16200000">
            <a:off x="13793518" y="5599384"/>
            <a:ext cx="1298391" cy="8006626"/>
            <a:chOff x="17025906" y="-37843"/>
            <a:chExt cx="1298391" cy="8006626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B4C2328E-3594-E04A-417A-09DCDB6349F8}"/>
                </a:ext>
              </a:extLst>
            </p:cNvPr>
            <p:cNvGrpSpPr/>
            <p:nvPr/>
          </p:nvGrpSpPr>
          <p:grpSpPr>
            <a:xfrm>
              <a:off x="18109159" y="-37843"/>
              <a:ext cx="215138" cy="8006626"/>
              <a:chOff x="18109159" y="-37840"/>
              <a:chExt cx="215138" cy="8006626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B2A96926-56C5-1449-E22B-6B2EF102A7B2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7" name="Freeform 4">
                <a:extLst>
                  <a:ext uri="{FF2B5EF4-FFF2-40B4-BE49-F238E27FC236}">
                    <a16:creationId xmlns:a16="http://schemas.microsoft.com/office/drawing/2014/main" id="{618741EA-66B2-D26B-6AEE-95ADAE21FA05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49C7DC34-56F4-2C85-AC41-2A0FB83254E5}"/>
                </a:ext>
              </a:extLst>
            </p:cNvPr>
            <p:cNvGrpSpPr/>
            <p:nvPr/>
          </p:nvGrpSpPr>
          <p:grpSpPr>
            <a:xfrm>
              <a:off x="17928616" y="-37843"/>
              <a:ext cx="215138" cy="8006626"/>
              <a:chOff x="18109159" y="-37840"/>
              <a:chExt cx="215138" cy="8006626"/>
            </a:xfrm>
          </p:grpSpPr>
          <p:sp>
            <p:nvSpPr>
              <p:cNvPr id="63" name="Freeform 4">
                <a:extLst>
                  <a:ext uri="{FF2B5EF4-FFF2-40B4-BE49-F238E27FC236}">
                    <a16:creationId xmlns:a16="http://schemas.microsoft.com/office/drawing/2014/main" id="{92B3B900-80AF-3D5C-9586-FEAE70789085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4" name="Freeform 4">
                <a:extLst>
                  <a:ext uri="{FF2B5EF4-FFF2-40B4-BE49-F238E27FC236}">
                    <a16:creationId xmlns:a16="http://schemas.microsoft.com/office/drawing/2014/main" id="{5D2026F7-B438-BEA0-E785-53E1D6F5FEF4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2791964E-594C-1FC3-4B29-8C933A452A80}"/>
                </a:ext>
              </a:extLst>
            </p:cNvPr>
            <p:cNvGrpSpPr/>
            <p:nvPr/>
          </p:nvGrpSpPr>
          <p:grpSpPr>
            <a:xfrm>
              <a:off x="17748074" y="-37843"/>
              <a:ext cx="215138" cy="8006626"/>
              <a:chOff x="18109159" y="-37840"/>
              <a:chExt cx="215138" cy="8006626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23F6CB31-B99F-019D-0C36-75F6A8D65651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1" name="Freeform 4">
                <a:extLst>
                  <a:ext uri="{FF2B5EF4-FFF2-40B4-BE49-F238E27FC236}">
                    <a16:creationId xmlns:a16="http://schemas.microsoft.com/office/drawing/2014/main" id="{B275CF83-130D-F54C-4D52-18469191F5DA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3CD8F27C-B444-F1E7-F101-199681114051}"/>
                </a:ext>
              </a:extLst>
            </p:cNvPr>
            <p:cNvGrpSpPr/>
            <p:nvPr/>
          </p:nvGrpSpPr>
          <p:grpSpPr>
            <a:xfrm>
              <a:off x="17567532" y="-37843"/>
              <a:ext cx="215138" cy="8006626"/>
              <a:chOff x="18109159" y="-37840"/>
              <a:chExt cx="215138" cy="8006626"/>
            </a:xfrm>
          </p:grpSpPr>
          <p:sp>
            <p:nvSpPr>
              <p:cNvPr id="57" name="Freeform 4">
                <a:extLst>
                  <a:ext uri="{FF2B5EF4-FFF2-40B4-BE49-F238E27FC236}">
                    <a16:creationId xmlns:a16="http://schemas.microsoft.com/office/drawing/2014/main" id="{C785F4FD-24C3-F77F-D301-D909B8EF1BC1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8" name="Freeform 4">
                <a:extLst>
                  <a:ext uri="{FF2B5EF4-FFF2-40B4-BE49-F238E27FC236}">
                    <a16:creationId xmlns:a16="http://schemas.microsoft.com/office/drawing/2014/main" id="{0A342E97-068F-5A2C-61F9-6B461B2F7E57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5108FE64-C42C-AB5B-0C27-AE7EA9AA5A1E}"/>
                </a:ext>
              </a:extLst>
            </p:cNvPr>
            <p:cNvGrpSpPr/>
            <p:nvPr/>
          </p:nvGrpSpPr>
          <p:grpSpPr>
            <a:xfrm>
              <a:off x="17386990" y="-37843"/>
              <a:ext cx="215138" cy="8006626"/>
              <a:chOff x="18109159" y="-37840"/>
              <a:chExt cx="215138" cy="8006626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E038AF2B-1739-8E36-52C7-67B93EB670D7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id="{B31DBCC3-D8BF-65FF-3ADD-64D808E1B408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7C89B8CF-B619-8C22-6FBA-201BFEF30D0A}"/>
                </a:ext>
              </a:extLst>
            </p:cNvPr>
            <p:cNvGrpSpPr/>
            <p:nvPr/>
          </p:nvGrpSpPr>
          <p:grpSpPr>
            <a:xfrm>
              <a:off x="17206448" y="-37843"/>
              <a:ext cx="215138" cy="8006626"/>
              <a:chOff x="18109159" y="-37840"/>
              <a:chExt cx="215138" cy="8006626"/>
            </a:xfrm>
          </p:grpSpPr>
          <p:sp>
            <p:nvSpPr>
              <p:cNvPr id="51" name="Freeform 4">
                <a:extLst>
                  <a:ext uri="{FF2B5EF4-FFF2-40B4-BE49-F238E27FC236}">
                    <a16:creationId xmlns:a16="http://schemas.microsoft.com/office/drawing/2014/main" id="{1742AB0B-CD91-43E8-DBC2-3BEB126350A1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2" name="Freeform 4">
                <a:extLst>
                  <a:ext uri="{FF2B5EF4-FFF2-40B4-BE49-F238E27FC236}">
                    <a16:creationId xmlns:a16="http://schemas.microsoft.com/office/drawing/2014/main" id="{13544D36-3480-ED76-A6B6-4E83AFB89456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CA2BE028-581C-9B2C-D783-86EE236E155F}"/>
                </a:ext>
              </a:extLst>
            </p:cNvPr>
            <p:cNvGrpSpPr/>
            <p:nvPr/>
          </p:nvGrpSpPr>
          <p:grpSpPr>
            <a:xfrm>
              <a:off x="17025906" y="-37843"/>
              <a:ext cx="215138" cy="8006626"/>
              <a:chOff x="18109159" y="-37840"/>
              <a:chExt cx="215138" cy="8006626"/>
            </a:xfrm>
          </p:grpSpPr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18E0A17E-CBA3-9B14-E070-23863F639A9C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9" name="Freeform 4">
                <a:extLst>
                  <a:ext uri="{FF2B5EF4-FFF2-40B4-BE49-F238E27FC236}">
                    <a16:creationId xmlns:a16="http://schemas.microsoft.com/office/drawing/2014/main" id="{C59762EE-4996-3654-3CC1-F4BA15AF7757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088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3725">
          <p15:clr>
            <a:srgbClr val="FBAE40"/>
          </p15:clr>
        </p15:guide>
        <p15:guide id="5" orient="horz" pos="431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2" name="Rettangolo 51">
            <a:extLst>
              <a:ext uri="{FF2B5EF4-FFF2-40B4-BE49-F238E27FC236}">
                <a16:creationId xmlns:a16="http://schemas.microsoft.com/office/drawing/2014/main" id="{4C61D732-65F5-12A3-3B29-3D1F999EB81E}"/>
              </a:ext>
            </a:extLst>
          </p:cNvPr>
          <p:cNvSpPr/>
          <p:nvPr userDrawn="1"/>
        </p:nvSpPr>
        <p:spPr>
          <a:xfrm rot="16200000">
            <a:off x="-2435178" y="4414500"/>
            <a:ext cx="10287000" cy="1458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BA28B-707A-EDD1-2073-B564B16C9451}"/>
              </a:ext>
            </a:extLst>
          </p:cNvPr>
          <p:cNvSpPr/>
          <p:nvPr userDrawn="1"/>
        </p:nvSpPr>
        <p:spPr>
          <a:xfrm>
            <a:off x="2184833" y="8576925"/>
            <a:ext cx="1458003" cy="14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3EA05F-65B5-C029-079F-C24F815C0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2836" y="8020103"/>
            <a:ext cx="5094870" cy="1113644"/>
          </a:xfrm>
        </p:spPr>
        <p:txBody>
          <a:bodyPr>
            <a:noAutofit/>
          </a:bodyPr>
          <a:lstStyle>
            <a:lvl1pPr marL="151200" indent="0" algn="l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20090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2" name="Rettangolo 7">
            <a:extLst>
              <a:ext uri="{FF2B5EF4-FFF2-40B4-BE49-F238E27FC236}">
                <a16:creationId xmlns:a16="http://schemas.microsoft.com/office/drawing/2014/main" id="{2506439D-0E99-0055-0674-FD5888BDD167}"/>
              </a:ext>
            </a:extLst>
          </p:cNvPr>
          <p:cNvSpPr/>
          <p:nvPr userDrawn="1"/>
        </p:nvSpPr>
        <p:spPr>
          <a:xfrm>
            <a:off x="16923575" y="9469331"/>
            <a:ext cx="189000" cy="1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 dirty="0">
              <a:solidFill>
                <a:schemeClr val="bg1"/>
              </a:solidFill>
              <a:latin typeface="Titillium" panose="02000500000000000000" pitchFamily="2" charset="0"/>
            </a:endParaRPr>
          </a:p>
        </p:txBody>
      </p:sp>
      <p:sp>
        <p:nvSpPr>
          <p:cNvPr id="6" name="Rettangolo 51">
            <a:extLst>
              <a:ext uri="{FF2B5EF4-FFF2-40B4-BE49-F238E27FC236}">
                <a16:creationId xmlns:a16="http://schemas.microsoft.com/office/drawing/2014/main" id="{30DFD747-6AF0-F84D-2F80-95B8D0067AEC}"/>
              </a:ext>
            </a:extLst>
          </p:cNvPr>
          <p:cNvSpPr/>
          <p:nvPr userDrawn="1"/>
        </p:nvSpPr>
        <p:spPr>
          <a:xfrm rot="16200000">
            <a:off x="-2114423" y="4421471"/>
            <a:ext cx="10314000" cy="1458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E7595-7D54-697F-2562-5BD0DFBCD061}"/>
              </a:ext>
            </a:extLst>
          </p:cNvPr>
          <p:cNvSpPr/>
          <p:nvPr userDrawn="1"/>
        </p:nvSpPr>
        <p:spPr>
          <a:xfrm>
            <a:off x="2313576" y="8847423"/>
            <a:ext cx="1458000" cy="14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6CB7EB-5E10-FE23-6B9F-C2DFA5EF4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576" y="2698133"/>
            <a:ext cx="5094870" cy="1113644"/>
          </a:xfrm>
        </p:spPr>
        <p:txBody>
          <a:bodyPr>
            <a:noAutofit/>
          </a:bodyPr>
          <a:lstStyle>
            <a:lvl1pPr marL="151200" indent="0" algn="l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7EF11E-3706-0F2E-B28A-0EC5F31F5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827726"/>
            <a:ext cx="7161029" cy="5358782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4" name="Rettangolo 6">
            <a:extLst>
              <a:ext uri="{FF2B5EF4-FFF2-40B4-BE49-F238E27FC236}">
                <a16:creationId xmlns:a16="http://schemas.microsoft.com/office/drawing/2014/main" id="{1D1F3F36-9CE3-2E56-3F57-7680F4947B61}"/>
              </a:ext>
            </a:extLst>
          </p:cNvPr>
          <p:cNvSpPr/>
          <p:nvPr userDrawn="1"/>
        </p:nvSpPr>
        <p:spPr>
          <a:xfrm>
            <a:off x="17380775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AF559-A1FD-EC20-6617-38355A6D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55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3725">
          <p15:clr>
            <a:srgbClr val="FBAE40"/>
          </p15:clr>
        </p15:guide>
        <p15:guide id="5" orient="horz" pos="4315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12637527-CA4C-04C0-93E2-1275593B5041}"/>
              </a:ext>
            </a:extLst>
          </p:cNvPr>
          <p:cNvGrpSpPr/>
          <p:nvPr userDrawn="1"/>
        </p:nvGrpSpPr>
        <p:grpSpPr>
          <a:xfrm>
            <a:off x="17025905" y="-37843"/>
            <a:ext cx="1298392" cy="10324843"/>
            <a:chOff x="17025905" y="-37843"/>
            <a:chExt cx="1298392" cy="10324843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395D206-7D14-B570-271E-2624E4F4B6DF}"/>
                </a:ext>
              </a:extLst>
            </p:cNvPr>
            <p:cNvGrpSpPr/>
            <p:nvPr/>
          </p:nvGrpSpPr>
          <p:grpSpPr>
            <a:xfrm>
              <a:off x="18109158" y="-37843"/>
              <a:ext cx="215139" cy="10324843"/>
              <a:chOff x="18109158" y="-37840"/>
              <a:chExt cx="215139" cy="10324843"/>
            </a:xfrm>
          </p:grpSpPr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A1665E8A-8929-6403-FA8D-7EC0243A6801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CF317116-038E-049C-8E48-149555D281E7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F61A3FB5-3D77-125A-B7CA-D808144C105E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46B1708-397A-D4D6-0C70-82DD279C257E}"/>
                </a:ext>
              </a:extLst>
            </p:cNvPr>
            <p:cNvGrpSpPr/>
            <p:nvPr/>
          </p:nvGrpSpPr>
          <p:grpSpPr>
            <a:xfrm>
              <a:off x="17928615" y="-37843"/>
              <a:ext cx="215139" cy="10324843"/>
              <a:chOff x="18109158" y="-37840"/>
              <a:chExt cx="215139" cy="10324843"/>
            </a:xfrm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B0EDE620-644E-1600-FA3A-55BF9B209E31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9F6AE5B1-B6E2-F1DF-4E42-7A160FC43C51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AB50F730-E684-9CE6-8693-3C4833278FFF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A8C11AF3-371C-261C-ED61-09D0796E3FD9}"/>
                </a:ext>
              </a:extLst>
            </p:cNvPr>
            <p:cNvGrpSpPr/>
            <p:nvPr/>
          </p:nvGrpSpPr>
          <p:grpSpPr>
            <a:xfrm>
              <a:off x="17748073" y="-37843"/>
              <a:ext cx="215139" cy="10324843"/>
              <a:chOff x="18109158" y="-37840"/>
              <a:chExt cx="215139" cy="10324843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DDFBBCD1-E91A-8354-8E8E-D5D7C39931EE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77E63454-8FF8-04DB-5BD3-C109DBAF3A83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019D023B-80D3-77A9-C733-90C1470A0BF1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CAD5B28-BF72-FAF5-384B-927E58342096}"/>
                </a:ext>
              </a:extLst>
            </p:cNvPr>
            <p:cNvGrpSpPr/>
            <p:nvPr/>
          </p:nvGrpSpPr>
          <p:grpSpPr>
            <a:xfrm>
              <a:off x="17567531" y="-37843"/>
              <a:ext cx="215139" cy="10324843"/>
              <a:chOff x="18109158" y="-37840"/>
              <a:chExt cx="215139" cy="10324843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B6680D0A-FA29-38CC-AF87-0789ECBBC320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4CB2789C-2A45-9EF9-9C52-EE215D6B0B5A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590D739B-0342-6594-3BF0-1D5A21B0E779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7C29C8E-77C4-4DB7-0DDE-DB38958DDFEE}"/>
                </a:ext>
              </a:extLst>
            </p:cNvPr>
            <p:cNvGrpSpPr/>
            <p:nvPr/>
          </p:nvGrpSpPr>
          <p:grpSpPr>
            <a:xfrm>
              <a:off x="17386989" y="-37843"/>
              <a:ext cx="215139" cy="10324843"/>
              <a:chOff x="18109158" y="-37840"/>
              <a:chExt cx="215139" cy="10324843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E21BA0EF-9395-E303-93E4-F403328EED43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E0CF6828-7D70-42AA-E295-0E29F114F063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3B5932D5-5835-1638-B28D-19A54308AC82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50464DD-F053-4028-E276-3190DD73D577}"/>
                </a:ext>
              </a:extLst>
            </p:cNvPr>
            <p:cNvGrpSpPr/>
            <p:nvPr/>
          </p:nvGrpSpPr>
          <p:grpSpPr>
            <a:xfrm>
              <a:off x="17206447" y="-37843"/>
              <a:ext cx="215139" cy="10324843"/>
              <a:chOff x="18109158" y="-37840"/>
              <a:chExt cx="215139" cy="10324843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F4E3EFC6-3C23-47B2-4F79-AF7138A04B49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506B5EB7-4B5C-442C-7AAD-3CFCCF8F5B2F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3DFB37AD-E3F0-EB73-9E71-A915AFF283B5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D0A6FA0B-7119-0888-37BF-DDCA4D82DA04}"/>
                </a:ext>
              </a:extLst>
            </p:cNvPr>
            <p:cNvGrpSpPr/>
            <p:nvPr/>
          </p:nvGrpSpPr>
          <p:grpSpPr>
            <a:xfrm>
              <a:off x="17025905" y="-37843"/>
              <a:ext cx="215139" cy="10324843"/>
              <a:chOff x="18109158" y="-37840"/>
              <a:chExt cx="215139" cy="10324843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29340DA8-A9AD-0FE6-0F4C-E4D15F1E214F}"/>
                  </a:ext>
                </a:extLst>
              </p:cNvPr>
              <p:cNvSpPr/>
              <p:nvPr/>
            </p:nvSpPr>
            <p:spPr>
              <a:xfrm rot="5400000">
                <a:off x="16190131" y="1881188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14D7414F-7D56-2669-5D2C-521F4E45DF9F}"/>
                  </a:ext>
                </a:extLst>
              </p:cNvPr>
              <p:cNvSpPr/>
              <p:nvPr/>
            </p:nvSpPr>
            <p:spPr>
              <a:xfrm rot="5400000">
                <a:off x="16190131" y="5834621"/>
                <a:ext cx="4053193" cy="215138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8DDA8ABB-02E6-A5BA-2016-3DA6D36BE7DC}"/>
                  </a:ext>
                </a:extLst>
              </p:cNvPr>
              <p:cNvSpPr/>
              <p:nvPr/>
            </p:nvSpPr>
            <p:spPr>
              <a:xfrm rot="5400000">
                <a:off x="17007741" y="8970446"/>
                <a:ext cx="2417974" cy="215139"/>
              </a:xfrm>
              <a:custGeom>
                <a:avLst/>
                <a:gdLst/>
                <a:ahLst/>
                <a:cxnLst/>
                <a:rect l="l" t="t" r="r" b="b"/>
                <a:pathLst>
                  <a:path w="3452918" h="224580">
                    <a:moveTo>
                      <a:pt x="0" y="0"/>
                    </a:moveTo>
                    <a:lnTo>
                      <a:pt x="3452918" y="0"/>
                    </a:lnTo>
                    <a:lnTo>
                      <a:pt x="3452918" y="224580"/>
                    </a:lnTo>
                    <a:lnTo>
                      <a:pt x="0" y="2245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</a:blip>
                <a:stretch>
                  <a:fillRect r="-6762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042A30-D051-302C-AF0B-690832687E73}"/>
              </a:ext>
            </a:extLst>
          </p:cNvPr>
          <p:cNvSpPr/>
          <p:nvPr userDrawn="1"/>
        </p:nvSpPr>
        <p:spPr>
          <a:xfrm>
            <a:off x="16296905" y="404756"/>
            <a:ext cx="1458000" cy="14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60CC0-1424-5508-2957-FDEB72F6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23674" y="576934"/>
            <a:ext cx="5094870" cy="1113644"/>
          </a:xfrm>
        </p:spPr>
        <p:txBody>
          <a:bodyPr>
            <a:noAutofit/>
          </a:bodyPr>
          <a:lstStyle>
            <a:lvl1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58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1" y="2830518"/>
            <a:ext cx="18313931" cy="1458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753" y="842636"/>
            <a:ext cx="4884180" cy="1933881"/>
          </a:xfrm>
        </p:spPr>
        <p:txBody>
          <a:bodyPr>
            <a:noAutofit/>
          </a:bodyPr>
          <a:lstStyle>
            <a:lvl1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682F9-366A-65A2-A2DA-16708B101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9308" y="823913"/>
            <a:ext cx="7900988" cy="5874545"/>
          </a:xfrm>
        </p:spPr>
        <p:txBody>
          <a:bodyPr/>
          <a:lstStyle>
            <a:lvl1pPr marL="0" indent="0">
              <a:buNone/>
              <a:defRPr>
                <a:latin typeface="Titillium" panose="02000500000000000000" pitchFamily="2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CARICARE </a:t>
            </a:r>
          </a:p>
          <a:p>
            <a:r>
              <a:rPr lang="it-IT" dirty="0"/>
              <a:t>IMMAGINE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6870944" y="2828888"/>
            <a:ext cx="1458000" cy="14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160710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4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2">
            <a:extLst>
              <a:ext uri="{FF2B5EF4-FFF2-40B4-BE49-F238E27FC236}">
                <a16:creationId xmlns:a16="http://schemas.microsoft.com/office/drawing/2014/main" id="{5DFCEBC8-9C0B-23FB-ED7E-071DAE36BE4A}"/>
              </a:ext>
            </a:extLst>
          </p:cNvPr>
          <p:cNvSpPr/>
          <p:nvPr userDrawn="1"/>
        </p:nvSpPr>
        <p:spPr>
          <a:xfrm rot="10800000">
            <a:off x="1" y="2830518"/>
            <a:ext cx="18313931" cy="1458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0253E-21FB-AEBF-9C9E-AFB6C81D8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53410" y="1103006"/>
            <a:ext cx="4884180" cy="1224704"/>
          </a:xfrm>
        </p:spPr>
        <p:txBody>
          <a:bodyPr>
            <a:noAutofit/>
          </a:bodyPr>
          <a:lstStyle>
            <a:lvl1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151200" indent="0" algn="r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cap="all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417C9-B86F-C318-F574-44C0864649B4}"/>
              </a:ext>
            </a:extLst>
          </p:cNvPr>
          <p:cNvSpPr/>
          <p:nvPr userDrawn="1"/>
        </p:nvSpPr>
        <p:spPr>
          <a:xfrm>
            <a:off x="16537590" y="2534875"/>
            <a:ext cx="1458000" cy="14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20553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2" name="Rettangolo 22">
            <a:extLst>
              <a:ext uri="{FF2B5EF4-FFF2-40B4-BE49-F238E27FC236}">
                <a16:creationId xmlns:a16="http://schemas.microsoft.com/office/drawing/2014/main" id="{636E98D8-4EF2-B9CF-2EA0-95DF8AE24A61}"/>
              </a:ext>
            </a:extLst>
          </p:cNvPr>
          <p:cNvSpPr/>
          <p:nvPr userDrawn="1"/>
        </p:nvSpPr>
        <p:spPr>
          <a:xfrm rot="10800000">
            <a:off x="-25932" y="4441505"/>
            <a:ext cx="18313931" cy="1458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3CDEE-2DC6-864C-220E-68E77DE4F829}"/>
              </a:ext>
            </a:extLst>
          </p:cNvPr>
          <p:cNvSpPr/>
          <p:nvPr userDrawn="1"/>
        </p:nvSpPr>
        <p:spPr>
          <a:xfrm>
            <a:off x="183242" y="4709055"/>
            <a:ext cx="1458000" cy="14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6451DBA-FF81-7BFC-90FA-31D23AF7620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338637" y="3748088"/>
            <a:ext cx="5709131" cy="34288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INSERIRE TABELLA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4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_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31CA20F2-4C21-D04F-57ED-4568644A0ABF}"/>
              </a:ext>
            </a:extLst>
          </p:cNvPr>
          <p:cNvSpPr>
            <a:spLocks/>
          </p:cNvSpPr>
          <p:nvPr userDrawn="1"/>
        </p:nvSpPr>
        <p:spPr>
          <a:xfrm>
            <a:off x="611765" y="1911551"/>
            <a:ext cx="3240000" cy="3240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b="0" dirty="0"/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E1D20681-7D9F-AC54-78A5-C603A9840C13}"/>
              </a:ext>
            </a:extLst>
          </p:cNvPr>
          <p:cNvSpPr/>
          <p:nvPr userDrawn="1"/>
        </p:nvSpPr>
        <p:spPr>
          <a:xfrm>
            <a:off x="3851765" y="5151551"/>
            <a:ext cx="2593196" cy="2609844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AA3D10-8AB3-88E1-20FC-27F6F8D64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463" y="2507458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093B65-A99B-22E6-DCC5-9ECF17BCE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463" y="4737211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1173E85-EBDC-32A0-77C8-A5C60E5DC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75334" y="2507458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F2313B-6972-5E00-3B0A-ABFBAA48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75334" y="4737211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3FF3C-6468-4135-5584-8F404A9CAAE0}"/>
              </a:ext>
            </a:extLst>
          </p:cNvPr>
          <p:cNvSpPr txBox="1"/>
          <p:nvPr userDrawn="1"/>
        </p:nvSpPr>
        <p:spPr>
          <a:xfrm>
            <a:off x="611765" y="2312582"/>
            <a:ext cx="32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</a:rPr>
              <a:t>CONTATTI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5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  <p:sp>
        <p:nvSpPr>
          <p:cNvPr id="2" name="Rettangolo 3">
            <a:extLst>
              <a:ext uri="{FF2B5EF4-FFF2-40B4-BE49-F238E27FC236}">
                <a16:creationId xmlns:a16="http://schemas.microsoft.com/office/drawing/2014/main" id="{31CA20F2-4C21-D04F-57ED-4568644A0ABF}"/>
              </a:ext>
            </a:extLst>
          </p:cNvPr>
          <p:cNvSpPr>
            <a:spLocks/>
          </p:cNvSpPr>
          <p:nvPr userDrawn="1"/>
        </p:nvSpPr>
        <p:spPr>
          <a:xfrm>
            <a:off x="611765" y="1911551"/>
            <a:ext cx="3240000" cy="3240000"/>
          </a:xfrm>
          <a:prstGeom prst="rect">
            <a:avLst/>
          </a:prstGeom>
          <a:solidFill>
            <a:srgbClr val="8F8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400" b="0" dirty="0"/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E1D20681-7D9F-AC54-78A5-C603A9840C13}"/>
              </a:ext>
            </a:extLst>
          </p:cNvPr>
          <p:cNvSpPr/>
          <p:nvPr userDrawn="1"/>
        </p:nvSpPr>
        <p:spPr>
          <a:xfrm>
            <a:off x="3851765" y="5151551"/>
            <a:ext cx="2593196" cy="2609844"/>
          </a:xfrm>
          <a:prstGeom prst="rect">
            <a:avLst/>
          </a:prstGeom>
          <a:pattFill prst="pct25">
            <a:fgClr>
              <a:srgbClr val="8F847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AA3D10-8AB3-88E1-20FC-27F6F8D64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463" y="2507458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093B65-A99B-22E6-DCC5-9ECF17BCE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463" y="4737211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1173E85-EBDC-32A0-77C8-A5C60E5DC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75334" y="2507458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F2313B-6972-5E00-3B0A-ABFBAA48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75334" y="4737211"/>
            <a:ext cx="4321803" cy="1719263"/>
          </a:xfr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1pPr>
            <a:lvl2pPr marL="6858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2pPr>
            <a:lvl3pPr marL="13716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3pPr>
            <a:lvl4pPr marL="20574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4pPr>
            <a:lvl5pPr marL="2743200" indent="0">
              <a:buNone/>
              <a:defRPr sz="1500" baseline="0">
                <a:solidFill>
                  <a:srgbClr val="8F8475"/>
                </a:solidFill>
                <a:latin typeface="Titillium" panose="02000500000000000000" pitchFamily="2" charset="0"/>
              </a:defRPr>
            </a:lvl5pPr>
          </a:lstStyle>
          <a:p>
            <a:pPr lvl="0"/>
            <a:r>
              <a:rPr lang="en-US" dirty="0" err="1"/>
              <a:t>Inserire</a:t>
            </a:r>
            <a:r>
              <a:rPr lang="en-US" dirty="0"/>
              <a:t> NOME COGNOME – RUOLO – SEDE – N. TELEFONO -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3FF3C-6468-4135-5584-8F404A9CAAE0}"/>
              </a:ext>
            </a:extLst>
          </p:cNvPr>
          <p:cNvSpPr txBox="1"/>
          <p:nvPr userDrawn="1"/>
        </p:nvSpPr>
        <p:spPr>
          <a:xfrm>
            <a:off x="611765" y="2312582"/>
            <a:ext cx="3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CONTACTS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E3278-5B6E-40AC-2220-3B538109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1180" y="9305926"/>
            <a:ext cx="4114800" cy="5476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0F082A-6162-4B0C-BE8C-4D990B4FAD7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B712CE61-136A-0EE6-9C9B-4C002436A89B}"/>
              </a:ext>
            </a:extLst>
          </p:cNvPr>
          <p:cNvSpPr/>
          <p:nvPr userDrawn="1"/>
        </p:nvSpPr>
        <p:spPr>
          <a:xfrm>
            <a:off x="17400654" y="9469331"/>
            <a:ext cx="189000" cy="18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9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73ECBB4E-0FFA-220F-E7B3-4041FE177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" y="168728"/>
            <a:ext cx="1903046" cy="912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45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339F-3194-8D73-64E8-9409430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9844-A3E9-1703-DFD1-66D41A8CF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E5B4-A0C0-034C-25B6-63FFCFF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7E5-53D6-4148-809B-4BAA615F0591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D7B9-273C-CD99-FC3F-B497B3DB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6A92-9EA0-7BE7-E5E4-FB8ECB8C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BDA9-1099-414E-8435-A75D664D5A8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svg"/><Relationship Id="rId4" Type="http://schemas.openxmlformats.org/officeDocument/2006/relationships/image" Target="../media/image36.sv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21" Type="http://schemas.openxmlformats.org/officeDocument/2006/relationships/image" Target="../media/image78.svg"/><Relationship Id="rId34" Type="http://schemas.openxmlformats.org/officeDocument/2006/relationships/image" Target="../media/image88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5" Type="http://schemas.openxmlformats.org/officeDocument/2006/relationships/image" Target="../media/image82.svg"/><Relationship Id="rId33" Type="http://schemas.openxmlformats.org/officeDocument/2006/relationships/image" Target="../media/image87.png"/><Relationship Id="rId2" Type="http://schemas.openxmlformats.org/officeDocument/2006/relationships/image" Target="../media/image38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24" Type="http://schemas.openxmlformats.org/officeDocument/2006/relationships/image" Target="../media/image81.png"/><Relationship Id="rId32" Type="http://schemas.openxmlformats.org/officeDocument/2006/relationships/image" Target="../media/image4.png"/><Relationship Id="rId37" Type="http://schemas.openxmlformats.org/officeDocument/2006/relationships/image" Target="../media/image91.svg"/><Relationship Id="rId5" Type="http://schemas.openxmlformats.org/officeDocument/2006/relationships/image" Target="../media/image62.png"/><Relationship Id="rId15" Type="http://schemas.openxmlformats.org/officeDocument/2006/relationships/image" Target="../media/image72.svg"/><Relationship Id="rId23" Type="http://schemas.openxmlformats.org/officeDocument/2006/relationships/image" Target="../media/image80.svg"/><Relationship Id="rId28" Type="http://schemas.openxmlformats.org/officeDocument/2006/relationships/image" Target="../media/image85.png"/><Relationship Id="rId36" Type="http://schemas.openxmlformats.org/officeDocument/2006/relationships/image" Target="../media/image90.pn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31" Type="http://schemas.openxmlformats.org/officeDocument/2006/relationships/image" Target="../media/image36.svg"/><Relationship Id="rId4" Type="http://schemas.openxmlformats.org/officeDocument/2006/relationships/image" Target="../media/image61.svg"/><Relationship Id="rId9" Type="http://schemas.openxmlformats.org/officeDocument/2006/relationships/image" Target="../media/image66.sv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svg"/><Relationship Id="rId30" Type="http://schemas.openxmlformats.org/officeDocument/2006/relationships/image" Target="../media/image35.png"/><Relationship Id="rId35" Type="http://schemas.openxmlformats.org/officeDocument/2006/relationships/image" Target="../media/image89.svg"/><Relationship Id="rId8" Type="http://schemas.openxmlformats.org/officeDocument/2006/relationships/image" Target="../media/image65.png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101.svg"/><Relationship Id="rId18" Type="http://schemas.openxmlformats.org/officeDocument/2006/relationships/image" Target="../media/image4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17" Type="http://schemas.openxmlformats.org/officeDocument/2006/relationships/image" Target="../media/image36.svg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5.svg"/><Relationship Id="rId11" Type="http://schemas.openxmlformats.org/officeDocument/2006/relationships/image" Target="../media/image99.svg"/><Relationship Id="rId5" Type="http://schemas.openxmlformats.org/officeDocument/2006/relationships/image" Target="../media/image94.png"/><Relationship Id="rId15" Type="http://schemas.openxmlformats.org/officeDocument/2006/relationships/image" Target="../media/image103.svg"/><Relationship Id="rId10" Type="http://schemas.openxmlformats.org/officeDocument/2006/relationships/image" Target="../media/image98.png"/><Relationship Id="rId4" Type="http://schemas.openxmlformats.org/officeDocument/2006/relationships/image" Target="../media/image93.svg"/><Relationship Id="rId9" Type="http://schemas.openxmlformats.org/officeDocument/2006/relationships/image" Target="../media/image38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04.png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svg"/><Relationship Id="rId11" Type="http://schemas.openxmlformats.org/officeDocument/2006/relationships/image" Target="../media/image109.svg"/><Relationship Id="rId5" Type="http://schemas.openxmlformats.org/officeDocument/2006/relationships/image" Target="../media/image106.png"/><Relationship Id="rId10" Type="http://schemas.openxmlformats.org/officeDocument/2006/relationships/image" Target="../media/image108.png"/><Relationship Id="rId4" Type="http://schemas.openxmlformats.org/officeDocument/2006/relationships/image" Target="../media/image105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12.png"/><Relationship Id="rId18" Type="http://schemas.openxmlformats.org/officeDocument/2006/relationships/image" Target="../media/image11.svg"/><Relationship Id="rId3" Type="http://schemas.openxmlformats.org/officeDocument/2006/relationships/image" Target="../media/image110.png"/><Relationship Id="rId21" Type="http://schemas.openxmlformats.org/officeDocument/2006/relationships/image" Target="../media/image38.png"/><Relationship Id="rId7" Type="http://schemas.openxmlformats.org/officeDocument/2006/relationships/image" Target="../media/image14.png"/><Relationship Id="rId12" Type="http://schemas.openxmlformats.org/officeDocument/2006/relationships/image" Target="../media/image21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svg"/><Relationship Id="rId20" Type="http://schemas.openxmlformats.org/officeDocument/2006/relationships/image" Target="../media/image11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11" Type="http://schemas.openxmlformats.org/officeDocument/2006/relationships/image" Target="../media/image20.png"/><Relationship Id="rId24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23" Type="http://schemas.openxmlformats.org/officeDocument/2006/relationships/image" Target="../media/image36.svg"/><Relationship Id="rId10" Type="http://schemas.openxmlformats.org/officeDocument/2006/relationships/image" Target="../media/image9.svg"/><Relationship Id="rId19" Type="http://schemas.openxmlformats.org/officeDocument/2006/relationships/image" Target="../media/image114.png"/><Relationship Id="rId4" Type="http://schemas.openxmlformats.org/officeDocument/2006/relationships/image" Target="../media/image111.svg"/><Relationship Id="rId9" Type="http://schemas.openxmlformats.org/officeDocument/2006/relationships/image" Target="../media/image8.png"/><Relationship Id="rId14" Type="http://schemas.openxmlformats.org/officeDocument/2006/relationships/image" Target="../media/image113.svg"/><Relationship Id="rId2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13" Type="http://schemas.openxmlformats.org/officeDocument/2006/relationships/image" Target="../media/image8.png"/><Relationship Id="rId18" Type="http://schemas.openxmlformats.org/officeDocument/2006/relationships/image" Target="../media/image117.svg"/><Relationship Id="rId3" Type="http://schemas.openxmlformats.org/officeDocument/2006/relationships/image" Target="../media/image18.png"/><Relationship Id="rId21" Type="http://schemas.openxmlformats.org/officeDocument/2006/relationships/image" Target="../media/image36.svg"/><Relationship Id="rId7" Type="http://schemas.openxmlformats.org/officeDocument/2006/relationships/image" Target="../media/image110.png"/><Relationship Id="rId12" Type="http://schemas.openxmlformats.org/officeDocument/2006/relationships/image" Target="../media/image7.sv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3.sv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112.png"/><Relationship Id="rId10" Type="http://schemas.openxmlformats.org/officeDocument/2006/relationships/image" Target="../media/image15.svg"/><Relationship Id="rId19" Type="http://schemas.openxmlformats.org/officeDocument/2006/relationships/image" Target="../media/image38.png"/><Relationship Id="rId4" Type="http://schemas.openxmlformats.org/officeDocument/2006/relationships/image" Target="../media/image19.svg"/><Relationship Id="rId9" Type="http://schemas.openxmlformats.org/officeDocument/2006/relationships/image" Target="../media/image14.png"/><Relationship Id="rId14" Type="http://schemas.openxmlformats.org/officeDocument/2006/relationships/image" Target="../media/image9.svg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3" Type="http://schemas.openxmlformats.org/officeDocument/2006/relationships/image" Target="../media/image38.png"/><Relationship Id="rId7" Type="http://schemas.openxmlformats.org/officeDocument/2006/relationships/image" Target="../media/image118.png"/><Relationship Id="rId12" Type="http://schemas.openxmlformats.org/officeDocument/2006/relationships/image" Target="../media/image1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22.png"/><Relationship Id="rId5" Type="http://schemas.openxmlformats.org/officeDocument/2006/relationships/image" Target="../media/image36.svg"/><Relationship Id="rId10" Type="http://schemas.openxmlformats.org/officeDocument/2006/relationships/image" Target="../media/image121.svg"/><Relationship Id="rId4" Type="http://schemas.openxmlformats.org/officeDocument/2006/relationships/image" Target="../media/image35.png"/><Relationship Id="rId9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25.svg"/><Relationship Id="rId7" Type="http://schemas.openxmlformats.org/officeDocument/2006/relationships/image" Target="../media/image3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127.svg"/><Relationship Id="rId4" Type="http://schemas.openxmlformats.org/officeDocument/2006/relationships/image" Target="../media/image12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4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47.svg"/><Relationship Id="rId4" Type="http://schemas.openxmlformats.org/officeDocument/2006/relationships/image" Target="../media/image36.sv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36.sv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53.svg"/><Relationship Id="rId4" Type="http://schemas.openxmlformats.org/officeDocument/2006/relationships/image" Target="../media/image36.sv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647BC642-319D-B4E1-4147-3ADCB1A862DD}"/>
              </a:ext>
            </a:extLst>
          </p:cNvPr>
          <p:cNvSpPr/>
          <p:nvPr/>
        </p:nvSpPr>
        <p:spPr>
          <a:xfrm>
            <a:off x="2673110" y="2475174"/>
            <a:ext cx="2554200" cy="2554200"/>
          </a:xfrm>
          <a:prstGeom prst="rect">
            <a:avLst/>
          </a:prstGeom>
          <a:pattFill prst="pct25">
            <a:fgClr>
              <a:srgbClr val="FDE2C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BDD9CCEB-C0A7-4ADB-85F2-30BB9FDDEC79}"/>
              </a:ext>
            </a:extLst>
          </p:cNvPr>
          <p:cNvSpPr/>
          <p:nvPr/>
        </p:nvSpPr>
        <p:spPr>
          <a:xfrm>
            <a:off x="2573322" y="7718513"/>
            <a:ext cx="2554200" cy="2554200"/>
          </a:xfrm>
          <a:prstGeom prst="rect">
            <a:avLst/>
          </a:prstGeom>
          <a:pattFill prst="pct2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B359ED6-5850-40D8-A9ED-1C82291E8591}"/>
              </a:ext>
            </a:extLst>
          </p:cNvPr>
          <p:cNvSpPr/>
          <p:nvPr/>
        </p:nvSpPr>
        <p:spPr>
          <a:xfrm>
            <a:off x="1" y="-1"/>
            <a:ext cx="2559035" cy="2553869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F409166-EBE0-46BB-90D0-47DA334560C3}"/>
              </a:ext>
            </a:extLst>
          </p:cNvPr>
          <p:cNvSpPr/>
          <p:nvPr/>
        </p:nvSpPr>
        <p:spPr>
          <a:xfrm>
            <a:off x="-31532" y="5132475"/>
            <a:ext cx="2554200" cy="255420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914BF7FF-02AF-4BD5-9DE9-E80D867B94D6}"/>
              </a:ext>
            </a:extLst>
          </p:cNvPr>
          <p:cNvSpPr/>
          <p:nvPr/>
        </p:nvSpPr>
        <p:spPr>
          <a:xfrm>
            <a:off x="0" y="2573906"/>
            <a:ext cx="2578608" cy="2569595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>
              <a:solidFill>
                <a:schemeClr val="tx1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BCAFF51-65D3-4AC2-93FD-7A82F173BE0E}"/>
              </a:ext>
            </a:extLst>
          </p:cNvPr>
          <p:cNvSpPr/>
          <p:nvPr/>
        </p:nvSpPr>
        <p:spPr>
          <a:xfrm>
            <a:off x="5137643" y="-14621"/>
            <a:ext cx="2554200" cy="2554200"/>
          </a:xfrm>
          <a:prstGeom prst="rect">
            <a:avLst/>
          </a:prstGeom>
          <a:pattFill prst="pct25">
            <a:fgClr>
              <a:srgbClr val="FDE2C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D9EF21F-EBC6-8631-E170-380A467032EC}"/>
              </a:ext>
            </a:extLst>
          </p:cNvPr>
          <p:cNvGrpSpPr/>
          <p:nvPr/>
        </p:nvGrpSpPr>
        <p:grpSpPr>
          <a:xfrm>
            <a:off x="990600" y="400050"/>
            <a:ext cx="1524000" cy="9258300"/>
            <a:chOff x="974552" y="114300"/>
            <a:chExt cx="1373471" cy="11027676"/>
          </a:xfrm>
        </p:grpSpPr>
        <p:sp>
          <p:nvSpPr>
            <p:cNvPr id="3" name="Freeform 46">
              <a:extLst>
                <a:ext uri="{FF2B5EF4-FFF2-40B4-BE49-F238E27FC236}">
                  <a16:creationId xmlns:a16="http://schemas.microsoft.com/office/drawing/2014/main" id="{9DDCB8D0-32FC-1D86-05BC-D3FB747466AF}"/>
                </a:ext>
              </a:extLst>
            </p:cNvPr>
            <p:cNvSpPr/>
            <p:nvPr/>
          </p:nvSpPr>
          <p:spPr>
            <a:xfrm>
              <a:off x="990600" y="1143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4" name="Freeform 47">
              <a:extLst>
                <a:ext uri="{FF2B5EF4-FFF2-40B4-BE49-F238E27FC236}">
                  <a16:creationId xmlns:a16="http://schemas.microsoft.com/office/drawing/2014/main" id="{92CDA3C1-1E22-712E-5B88-184563DA4252}"/>
                </a:ext>
              </a:extLst>
            </p:cNvPr>
            <p:cNvSpPr/>
            <p:nvPr/>
          </p:nvSpPr>
          <p:spPr>
            <a:xfrm>
              <a:off x="990598" y="42291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CE6F08D2-E2B8-0CBB-E24B-A61A0DC7E034}"/>
                </a:ext>
              </a:extLst>
            </p:cNvPr>
            <p:cNvSpPr/>
            <p:nvPr/>
          </p:nvSpPr>
          <p:spPr>
            <a:xfrm>
              <a:off x="990600" y="14859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94FA6C1-EAC4-E196-6B1F-3A182652138F}"/>
                </a:ext>
              </a:extLst>
            </p:cNvPr>
            <p:cNvSpPr/>
            <p:nvPr/>
          </p:nvSpPr>
          <p:spPr>
            <a:xfrm>
              <a:off x="990599" y="2857502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A1BA9A8C-AD89-DD41-DC80-B2B50A0C5799}"/>
                </a:ext>
              </a:extLst>
            </p:cNvPr>
            <p:cNvSpPr/>
            <p:nvPr/>
          </p:nvSpPr>
          <p:spPr>
            <a:xfrm>
              <a:off x="990597" y="5600700"/>
              <a:ext cx="1357423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346AFCCD-5771-9B37-5D54-4B2EB19D6860}"/>
                </a:ext>
              </a:extLst>
            </p:cNvPr>
            <p:cNvSpPr/>
            <p:nvPr/>
          </p:nvSpPr>
          <p:spPr>
            <a:xfrm>
              <a:off x="990596" y="6988134"/>
              <a:ext cx="1357422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7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" name="Freeform 93">
              <a:extLst>
                <a:ext uri="{FF2B5EF4-FFF2-40B4-BE49-F238E27FC236}">
                  <a16:creationId xmlns:a16="http://schemas.microsoft.com/office/drawing/2014/main" id="{762A2B84-8E40-3B47-C364-FAF24FAFB51E}"/>
                </a:ext>
              </a:extLst>
            </p:cNvPr>
            <p:cNvSpPr/>
            <p:nvPr/>
          </p:nvSpPr>
          <p:spPr>
            <a:xfrm>
              <a:off x="990594" y="8375566"/>
              <a:ext cx="1357423" cy="137160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7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6" name="Freeform 56">
              <a:extLst>
                <a:ext uri="{FF2B5EF4-FFF2-40B4-BE49-F238E27FC236}">
                  <a16:creationId xmlns:a16="http://schemas.microsoft.com/office/drawing/2014/main" id="{B873A6DC-8623-920E-6384-C71098026DB1}"/>
                </a:ext>
              </a:extLst>
            </p:cNvPr>
            <p:cNvSpPr/>
            <p:nvPr/>
          </p:nvSpPr>
          <p:spPr>
            <a:xfrm>
              <a:off x="974552" y="9754542"/>
              <a:ext cx="1373466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7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A9398B3-5F68-F331-A176-D44A67BDC29B}"/>
              </a:ext>
            </a:extLst>
          </p:cNvPr>
          <p:cNvGrpSpPr/>
          <p:nvPr/>
        </p:nvGrpSpPr>
        <p:grpSpPr>
          <a:xfrm>
            <a:off x="1219200" y="533400"/>
            <a:ext cx="1524000" cy="9258300"/>
            <a:chOff x="974552" y="114300"/>
            <a:chExt cx="1373471" cy="11027676"/>
          </a:xfrm>
        </p:grpSpPr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9E68EF2E-15C5-B491-D4FA-17F386A065EA}"/>
                </a:ext>
              </a:extLst>
            </p:cNvPr>
            <p:cNvSpPr/>
            <p:nvPr/>
          </p:nvSpPr>
          <p:spPr>
            <a:xfrm>
              <a:off x="990600" y="1143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F2DB2313-6825-3142-A88F-BB7BDA624647}"/>
                </a:ext>
              </a:extLst>
            </p:cNvPr>
            <p:cNvSpPr/>
            <p:nvPr/>
          </p:nvSpPr>
          <p:spPr>
            <a:xfrm>
              <a:off x="990598" y="42291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4EA2061F-B755-A6DF-0C31-D72F1C842B07}"/>
                </a:ext>
              </a:extLst>
            </p:cNvPr>
            <p:cNvSpPr/>
            <p:nvPr/>
          </p:nvSpPr>
          <p:spPr>
            <a:xfrm>
              <a:off x="990600" y="14859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B70F3812-D079-224D-A47C-3C7C2FEBA15C}"/>
                </a:ext>
              </a:extLst>
            </p:cNvPr>
            <p:cNvSpPr/>
            <p:nvPr/>
          </p:nvSpPr>
          <p:spPr>
            <a:xfrm>
              <a:off x="990599" y="2857502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B1F598CA-C725-CA9E-0B43-B5DF6BDC40A8}"/>
                </a:ext>
              </a:extLst>
            </p:cNvPr>
            <p:cNvSpPr/>
            <p:nvPr/>
          </p:nvSpPr>
          <p:spPr>
            <a:xfrm>
              <a:off x="990597" y="5600700"/>
              <a:ext cx="1357423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4" name="Freeform 98">
              <a:extLst>
                <a:ext uri="{FF2B5EF4-FFF2-40B4-BE49-F238E27FC236}">
                  <a16:creationId xmlns:a16="http://schemas.microsoft.com/office/drawing/2014/main" id="{0A82B2B1-B047-B316-07F5-FA76C637F05F}"/>
                </a:ext>
              </a:extLst>
            </p:cNvPr>
            <p:cNvSpPr/>
            <p:nvPr/>
          </p:nvSpPr>
          <p:spPr>
            <a:xfrm>
              <a:off x="990596" y="6988134"/>
              <a:ext cx="1357422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DB1E4109-E3C4-0FEA-EE8A-7C4DC5DB6468}"/>
                </a:ext>
              </a:extLst>
            </p:cNvPr>
            <p:cNvSpPr/>
            <p:nvPr/>
          </p:nvSpPr>
          <p:spPr>
            <a:xfrm>
              <a:off x="990594" y="8375566"/>
              <a:ext cx="1357423" cy="137160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17EC569A-F2E0-6598-0206-95C574514818}"/>
                </a:ext>
              </a:extLst>
            </p:cNvPr>
            <p:cNvSpPr/>
            <p:nvPr/>
          </p:nvSpPr>
          <p:spPr>
            <a:xfrm>
              <a:off x="974552" y="9754542"/>
              <a:ext cx="1373466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B7BAC2-3DA6-8DF2-3192-DE42FCE4CE89}"/>
              </a:ext>
            </a:extLst>
          </p:cNvPr>
          <p:cNvSpPr txBox="1"/>
          <p:nvPr/>
        </p:nvSpPr>
        <p:spPr>
          <a:xfrm>
            <a:off x="5434739" y="2628159"/>
            <a:ext cx="12548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noProof="0" dirty="0">
                <a:latin typeface="Titillium" panose="02000500000000000000" pitchFamily="2" charset="0"/>
                <a:ea typeface="Titillium Web Bold"/>
                <a:cs typeface="Titillium Web Bold"/>
                <a:sym typeface="Titillium Web Bold"/>
              </a:rPr>
              <a:t>LA SOSTENIBILITÀ SOCIALE E DI GOVERNANCE, TRA RISCHIO E OPPORTUNITÀ: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3D4F01F-59BD-D820-6F70-086730BE61D7}"/>
              </a:ext>
            </a:extLst>
          </p:cNvPr>
          <p:cNvSpPr txBox="1"/>
          <p:nvPr/>
        </p:nvSpPr>
        <p:spPr>
          <a:xfrm>
            <a:off x="5434739" y="4060805"/>
            <a:ext cx="1254846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noProof="0" dirty="0">
                <a:latin typeface="Titillium" panose="02000500000000000000" pitchFamily="2" charset="0"/>
                <a:ea typeface="Titillium Web"/>
                <a:cs typeface="Titillium Web"/>
                <a:sym typeface="Titillium Web"/>
              </a:rPr>
              <a:t>dalla compliance normativa, alla scelta strategica per le aziende italiane</a:t>
            </a:r>
          </a:p>
          <a:p>
            <a:endParaRPr lang="it-IT" sz="2500" b="1" noProof="0" dirty="0">
              <a:latin typeface="Titillium" panose="02000500000000000000" pitchFamily="2" charset="0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1AF9E525-75A9-286A-8E5E-17C52A937E93}"/>
              </a:ext>
            </a:extLst>
          </p:cNvPr>
          <p:cNvSpPr/>
          <p:nvPr/>
        </p:nvSpPr>
        <p:spPr>
          <a:xfrm>
            <a:off x="5127523" y="5029372"/>
            <a:ext cx="3426819" cy="24800"/>
          </a:xfrm>
          <a:prstGeom prst="line">
            <a:avLst/>
          </a:prstGeom>
          <a:ln w="50800" cap="flat">
            <a:gradFill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>
              <a:latin typeface="Titillium" panose="02000500000000000000" pitchFamily="2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2ED10A93-3FFF-E26F-22D8-8149947DE9E9}"/>
              </a:ext>
            </a:extLst>
          </p:cNvPr>
          <p:cNvSpPr/>
          <p:nvPr/>
        </p:nvSpPr>
        <p:spPr>
          <a:xfrm>
            <a:off x="5157767" y="5054172"/>
            <a:ext cx="2554200" cy="255420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47" name="Freeform 4">
            <a:extLst>
              <a:ext uri="{FF2B5EF4-FFF2-40B4-BE49-F238E27FC236}">
                <a16:creationId xmlns:a16="http://schemas.microsoft.com/office/drawing/2014/main" id="{C3B80DA5-4787-8543-F6C9-E3ADB0549448}"/>
              </a:ext>
            </a:extLst>
          </p:cNvPr>
          <p:cNvSpPr/>
          <p:nvPr/>
        </p:nvSpPr>
        <p:spPr>
          <a:xfrm flipV="1">
            <a:off x="8781844" y="6474504"/>
            <a:ext cx="3879720" cy="285527"/>
          </a:xfrm>
          <a:custGeom>
            <a:avLst/>
            <a:gdLst/>
            <a:ahLst/>
            <a:cxnLst/>
            <a:rect l="l" t="t" r="r" b="b"/>
            <a:pathLst>
              <a:path w="2589688" h="168435">
                <a:moveTo>
                  <a:pt x="0" y="0"/>
                </a:moveTo>
                <a:lnTo>
                  <a:pt x="2589689" y="0"/>
                </a:lnTo>
                <a:lnTo>
                  <a:pt x="2589689" y="168435"/>
                </a:lnTo>
                <a:lnTo>
                  <a:pt x="0" y="16843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B589CD-D560-2BB0-367B-66C8DC56CE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4586" y="4711100"/>
            <a:ext cx="4198747" cy="17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A016-8D3A-461B-6D21-AFA484CB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>
            <a:extLst>
              <a:ext uri="{FF2B5EF4-FFF2-40B4-BE49-F238E27FC236}">
                <a16:creationId xmlns:a16="http://schemas.microsoft.com/office/drawing/2014/main" id="{46F89065-0A05-8B6B-B550-7FE6E0BC073C}"/>
              </a:ext>
            </a:extLst>
          </p:cNvPr>
          <p:cNvSpPr/>
          <p:nvPr/>
        </p:nvSpPr>
        <p:spPr>
          <a:xfrm>
            <a:off x="2673110" y="2475174"/>
            <a:ext cx="2554200" cy="2554200"/>
          </a:xfrm>
          <a:prstGeom prst="rect">
            <a:avLst/>
          </a:prstGeom>
          <a:pattFill prst="pct25">
            <a:fgClr>
              <a:srgbClr val="FDE2C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DADED24-F1A6-504E-5B52-4471E153DC0F}"/>
              </a:ext>
            </a:extLst>
          </p:cNvPr>
          <p:cNvSpPr/>
          <p:nvPr/>
        </p:nvSpPr>
        <p:spPr>
          <a:xfrm>
            <a:off x="2573322" y="7718513"/>
            <a:ext cx="2554200" cy="2554200"/>
          </a:xfrm>
          <a:prstGeom prst="rect">
            <a:avLst/>
          </a:prstGeom>
          <a:pattFill prst="pct2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E21E6A0-0E48-0502-ED30-682478F62B2D}"/>
              </a:ext>
            </a:extLst>
          </p:cNvPr>
          <p:cNvSpPr/>
          <p:nvPr/>
        </p:nvSpPr>
        <p:spPr>
          <a:xfrm>
            <a:off x="1" y="-1"/>
            <a:ext cx="2559035" cy="2553869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442B4A4-D325-B472-6238-FE4C17E62004}"/>
              </a:ext>
            </a:extLst>
          </p:cNvPr>
          <p:cNvSpPr/>
          <p:nvPr/>
        </p:nvSpPr>
        <p:spPr>
          <a:xfrm>
            <a:off x="-31532" y="5132475"/>
            <a:ext cx="2554200" cy="255420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8FD28FED-19C4-A65D-BB5E-253984BEF686}"/>
              </a:ext>
            </a:extLst>
          </p:cNvPr>
          <p:cNvSpPr/>
          <p:nvPr/>
        </p:nvSpPr>
        <p:spPr>
          <a:xfrm>
            <a:off x="0" y="2573906"/>
            <a:ext cx="2578608" cy="2569595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>
              <a:solidFill>
                <a:schemeClr val="tx1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91C000C-BD00-DF8E-044D-154C18E794EB}"/>
              </a:ext>
            </a:extLst>
          </p:cNvPr>
          <p:cNvSpPr/>
          <p:nvPr/>
        </p:nvSpPr>
        <p:spPr>
          <a:xfrm>
            <a:off x="5137643" y="-14621"/>
            <a:ext cx="2554200" cy="2554200"/>
          </a:xfrm>
          <a:prstGeom prst="rect">
            <a:avLst/>
          </a:prstGeom>
          <a:pattFill prst="pct25">
            <a:fgClr>
              <a:srgbClr val="FDE2C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1FA9CAF-7808-FC38-8A19-4E27378CEE4E}"/>
              </a:ext>
            </a:extLst>
          </p:cNvPr>
          <p:cNvGrpSpPr/>
          <p:nvPr/>
        </p:nvGrpSpPr>
        <p:grpSpPr>
          <a:xfrm>
            <a:off x="990600" y="400050"/>
            <a:ext cx="1524000" cy="9258300"/>
            <a:chOff x="974552" y="114300"/>
            <a:chExt cx="1373471" cy="11027676"/>
          </a:xfrm>
        </p:grpSpPr>
        <p:sp>
          <p:nvSpPr>
            <p:cNvPr id="3" name="Freeform 46">
              <a:extLst>
                <a:ext uri="{FF2B5EF4-FFF2-40B4-BE49-F238E27FC236}">
                  <a16:creationId xmlns:a16="http://schemas.microsoft.com/office/drawing/2014/main" id="{60B0D8F8-6676-93AF-023E-E8B1BBF94B3F}"/>
                </a:ext>
              </a:extLst>
            </p:cNvPr>
            <p:cNvSpPr/>
            <p:nvPr/>
          </p:nvSpPr>
          <p:spPr>
            <a:xfrm>
              <a:off x="990600" y="1143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4" name="Freeform 47">
              <a:extLst>
                <a:ext uri="{FF2B5EF4-FFF2-40B4-BE49-F238E27FC236}">
                  <a16:creationId xmlns:a16="http://schemas.microsoft.com/office/drawing/2014/main" id="{D40422CC-D580-BECB-B98E-6465BF59F1D8}"/>
                </a:ext>
              </a:extLst>
            </p:cNvPr>
            <p:cNvSpPr/>
            <p:nvPr/>
          </p:nvSpPr>
          <p:spPr>
            <a:xfrm>
              <a:off x="990598" y="42291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139F4070-20D0-8406-9978-8235D9E0A025}"/>
                </a:ext>
              </a:extLst>
            </p:cNvPr>
            <p:cNvSpPr/>
            <p:nvPr/>
          </p:nvSpPr>
          <p:spPr>
            <a:xfrm>
              <a:off x="990600" y="14859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89C46AB0-8F78-D53B-CD61-DFCD75C41D5D}"/>
                </a:ext>
              </a:extLst>
            </p:cNvPr>
            <p:cNvSpPr/>
            <p:nvPr/>
          </p:nvSpPr>
          <p:spPr>
            <a:xfrm>
              <a:off x="990599" y="2857502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0FAE0BD2-7ED1-B89A-9CC2-F380D6F2ED62}"/>
                </a:ext>
              </a:extLst>
            </p:cNvPr>
            <p:cNvSpPr/>
            <p:nvPr/>
          </p:nvSpPr>
          <p:spPr>
            <a:xfrm>
              <a:off x="990597" y="5600700"/>
              <a:ext cx="1357423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A9791195-E691-D0F3-BDD6-FF89994D5A88}"/>
                </a:ext>
              </a:extLst>
            </p:cNvPr>
            <p:cNvSpPr/>
            <p:nvPr/>
          </p:nvSpPr>
          <p:spPr>
            <a:xfrm>
              <a:off x="990596" y="6988134"/>
              <a:ext cx="1357422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7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" name="Freeform 93">
              <a:extLst>
                <a:ext uri="{FF2B5EF4-FFF2-40B4-BE49-F238E27FC236}">
                  <a16:creationId xmlns:a16="http://schemas.microsoft.com/office/drawing/2014/main" id="{C16F2999-E8F3-32AD-23D7-9A1D9B76EAF1}"/>
                </a:ext>
              </a:extLst>
            </p:cNvPr>
            <p:cNvSpPr/>
            <p:nvPr/>
          </p:nvSpPr>
          <p:spPr>
            <a:xfrm>
              <a:off x="990594" y="8375566"/>
              <a:ext cx="1357423" cy="137160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7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6" name="Freeform 56">
              <a:extLst>
                <a:ext uri="{FF2B5EF4-FFF2-40B4-BE49-F238E27FC236}">
                  <a16:creationId xmlns:a16="http://schemas.microsoft.com/office/drawing/2014/main" id="{CB775FCF-983D-36FE-9E86-668B6B5E3236}"/>
                </a:ext>
              </a:extLst>
            </p:cNvPr>
            <p:cNvSpPr/>
            <p:nvPr/>
          </p:nvSpPr>
          <p:spPr>
            <a:xfrm>
              <a:off x="974552" y="9754542"/>
              <a:ext cx="1373466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7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1348EF2-B85B-1998-C3EA-DDF894EAB62B}"/>
              </a:ext>
            </a:extLst>
          </p:cNvPr>
          <p:cNvGrpSpPr/>
          <p:nvPr/>
        </p:nvGrpSpPr>
        <p:grpSpPr>
          <a:xfrm>
            <a:off x="1219200" y="533400"/>
            <a:ext cx="1524000" cy="9258300"/>
            <a:chOff x="974552" y="114300"/>
            <a:chExt cx="1373471" cy="11027676"/>
          </a:xfrm>
        </p:grpSpPr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4FDF9A81-DD7B-ABA0-FC1B-1F0EF44DEF06}"/>
                </a:ext>
              </a:extLst>
            </p:cNvPr>
            <p:cNvSpPr/>
            <p:nvPr/>
          </p:nvSpPr>
          <p:spPr>
            <a:xfrm>
              <a:off x="990600" y="1143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C8F19CE1-B1C9-5054-7659-9CC785D04118}"/>
                </a:ext>
              </a:extLst>
            </p:cNvPr>
            <p:cNvSpPr/>
            <p:nvPr/>
          </p:nvSpPr>
          <p:spPr>
            <a:xfrm>
              <a:off x="990598" y="42291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5E19CC04-79DA-B56D-F3C1-1EA13C0F3901}"/>
                </a:ext>
              </a:extLst>
            </p:cNvPr>
            <p:cNvSpPr/>
            <p:nvPr/>
          </p:nvSpPr>
          <p:spPr>
            <a:xfrm>
              <a:off x="990600" y="1485900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1DE193E3-B37B-E9C0-CCB2-72E8C1ACC3F6}"/>
                </a:ext>
              </a:extLst>
            </p:cNvPr>
            <p:cNvSpPr/>
            <p:nvPr/>
          </p:nvSpPr>
          <p:spPr>
            <a:xfrm>
              <a:off x="990599" y="2857502"/>
              <a:ext cx="1357423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BF2FCB42-FFD0-FAC4-CA44-B1A582967E2A}"/>
                </a:ext>
              </a:extLst>
            </p:cNvPr>
            <p:cNvSpPr/>
            <p:nvPr/>
          </p:nvSpPr>
          <p:spPr>
            <a:xfrm>
              <a:off x="990597" y="5600700"/>
              <a:ext cx="1357423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4" name="Freeform 98">
              <a:extLst>
                <a:ext uri="{FF2B5EF4-FFF2-40B4-BE49-F238E27FC236}">
                  <a16:creationId xmlns:a16="http://schemas.microsoft.com/office/drawing/2014/main" id="{D40E1E5A-320B-C2EB-BA11-D83B7248B243}"/>
                </a:ext>
              </a:extLst>
            </p:cNvPr>
            <p:cNvSpPr/>
            <p:nvPr/>
          </p:nvSpPr>
          <p:spPr>
            <a:xfrm>
              <a:off x="990596" y="6988134"/>
              <a:ext cx="1357422" cy="137160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DE1AD121-C37B-0AAE-7ED4-AC372312D987}"/>
                </a:ext>
              </a:extLst>
            </p:cNvPr>
            <p:cNvSpPr/>
            <p:nvPr/>
          </p:nvSpPr>
          <p:spPr>
            <a:xfrm>
              <a:off x="990594" y="8375566"/>
              <a:ext cx="1357423" cy="137160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FDBB0187-7342-198E-380B-8F469AFA848B}"/>
                </a:ext>
              </a:extLst>
            </p:cNvPr>
            <p:cNvSpPr/>
            <p:nvPr/>
          </p:nvSpPr>
          <p:spPr>
            <a:xfrm>
              <a:off x="974552" y="9754542"/>
              <a:ext cx="1373466" cy="1387434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08671B5-5B4B-981D-5E5E-1310E31F5456}"/>
              </a:ext>
            </a:extLst>
          </p:cNvPr>
          <p:cNvSpPr txBox="1"/>
          <p:nvPr/>
        </p:nvSpPr>
        <p:spPr>
          <a:xfrm>
            <a:off x="5434739" y="2628159"/>
            <a:ext cx="13376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noProof="0" dirty="0">
                <a:latin typeface="Titillium" panose="02000500000000000000" pitchFamily="2" charset="0"/>
                <a:ea typeface="Titillium Web Bold"/>
                <a:cs typeface="Titillium Web Bold"/>
                <a:sym typeface="Titillium Web Bold"/>
              </a:rPr>
              <a:t>LA DIMENSIONE SOCIAL NEGLI ESG: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0DF6A43-F6AB-370E-89C3-F2396DD31FBC}"/>
              </a:ext>
            </a:extLst>
          </p:cNvPr>
          <p:cNvSpPr txBox="1"/>
          <p:nvPr/>
        </p:nvSpPr>
        <p:spPr>
          <a:xfrm>
            <a:off x="5469130" y="3453623"/>
            <a:ext cx="895951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noProof="0" dirty="0">
                <a:latin typeface="Titillium" panose="02000500000000000000" pitchFamily="2" charset="0"/>
                <a:ea typeface="Titillium Web"/>
                <a:cs typeface="Titillium Web"/>
                <a:sym typeface="Titillium Web"/>
              </a:rPr>
              <a:t>tra gestione del rischio e creazione di valore, il ruolo strategico del welfare aziendale</a:t>
            </a:r>
          </a:p>
          <a:p>
            <a:endParaRPr lang="it-IT" sz="2500" b="1" noProof="0" dirty="0">
              <a:latin typeface="Titillium" panose="02000500000000000000" pitchFamily="2" charset="0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1AC4C569-21E9-EBBF-58DE-E3351C0BA1E0}"/>
              </a:ext>
            </a:extLst>
          </p:cNvPr>
          <p:cNvSpPr/>
          <p:nvPr/>
        </p:nvSpPr>
        <p:spPr>
          <a:xfrm>
            <a:off x="5127523" y="5029372"/>
            <a:ext cx="3426819" cy="24800"/>
          </a:xfrm>
          <a:prstGeom prst="line">
            <a:avLst/>
          </a:prstGeom>
          <a:ln w="50800" cap="flat">
            <a:gradFill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>
              <a:latin typeface="Titillium" panose="02000500000000000000" pitchFamily="2" charset="0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408518F-B7BB-EFFE-00F8-ED730DBC63DC}"/>
              </a:ext>
            </a:extLst>
          </p:cNvPr>
          <p:cNvSpPr/>
          <p:nvPr/>
        </p:nvSpPr>
        <p:spPr>
          <a:xfrm>
            <a:off x="5157767" y="5054172"/>
            <a:ext cx="2554200" cy="255420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noProof="0" dirty="0"/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5C50C1E-BFAF-C720-1A97-63EC69512F12}"/>
              </a:ext>
            </a:extLst>
          </p:cNvPr>
          <p:cNvGrpSpPr/>
          <p:nvPr/>
        </p:nvGrpSpPr>
        <p:grpSpPr>
          <a:xfrm>
            <a:off x="8490506" y="5006164"/>
            <a:ext cx="4171058" cy="1753867"/>
            <a:chOff x="10627336" y="3009900"/>
            <a:chExt cx="3896137" cy="1549313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E95FB762-2578-A022-4501-73FA695A5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336" y="3009900"/>
              <a:ext cx="3237449" cy="1093881"/>
            </a:xfrm>
            <a:prstGeom prst="rect">
              <a:avLst/>
            </a:prstGeom>
          </p:spPr>
        </p:pic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007D74C9-1A89-C8A7-CE5F-9D8E353C4724}"/>
                </a:ext>
              </a:extLst>
            </p:cNvPr>
            <p:cNvSpPr/>
            <p:nvPr/>
          </p:nvSpPr>
          <p:spPr>
            <a:xfrm flipV="1">
              <a:off x="10899471" y="4306987"/>
              <a:ext cx="3624002" cy="252226"/>
            </a:xfrm>
            <a:custGeom>
              <a:avLst/>
              <a:gdLst/>
              <a:ahLst/>
              <a:cxnLst/>
              <a:rect l="l" t="t" r="r" b="b"/>
              <a:pathLst>
                <a:path w="2589688" h="168435">
                  <a:moveTo>
                    <a:pt x="0" y="0"/>
                  </a:moveTo>
                  <a:lnTo>
                    <a:pt x="2589689" y="0"/>
                  </a:lnTo>
                  <a:lnTo>
                    <a:pt x="2589689" y="168435"/>
                  </a:lnTo>
                  <a:lnTo>
                    <a:pt x="0" y="168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990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9434" y="-121024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Titillium" panose="020005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40824" y="2988227"/>
            <a:ext cx="16858911" cy="5845775"/>
            <a:chOff x="0" y="0"/>
            <a:chExt cx="22478547" cy="7794367"/>
          </a:xfrm>
        </p:grpSpPr>
        <p:sp>
          <p:nvSpPr>
            <p:cNvPr id="4" name="TextBox 4"/>
            <p:cNvSpPr txBox="1"/>
            <p:nvPr/>
          </p:nvSpPr>
          <p:spPr>
            <a:xfrm>
              <a:off x="993971" y="147161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LA “S” COME LEVA STRATEGICA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93970" y="1220783"/>
              <a:ext cx="8100809" cy="1029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Evoluzione della dimensione social negli ESG: da compliance a leva di creazione di valore e centralità del capitale umano.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993970" y="938208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3971" y="3035063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GAP NELLA GESTIONE DELLA “S”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93970" y="4108686"/>
              <a:ext cx="8100809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Dati non strutturati, approccio non integrato e difficoltà di misurazione e rendicontazione.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93971" y="6021186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VALUTAZIONE E TREND DELLA “S”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93970" y="7094809"/>
              <a:ext cx="8100809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Framework di lettura e principali evoluzioni del mercato e delle best practice.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88321" y="3872441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999941" y="6782993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063033" y="147161"/>
              <a:ext cx="1095333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LA “S” COME AREA DI RISCHIO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063033" y="1220783"/>
              <a:ext cx="8100809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Principali rischi legati al capitale umano e impatti su business, stakeholder e modelli ESG.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063033" y="3035063"/>
              <a:ext cx="11415514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IL WELFARE COME LEVA DI VALORE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063033" y="4127635"/>
              <a:ext cx="8100809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Il welfare come strumento per mitigare i rischi HR e generare valore per l’organizzazione.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063033" y="6021186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it-IT" sz="30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IL RUOLO DEL BROKER E CONCLUSIONI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063033" y="7094809"/>
              <a:ext cx="8100809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Evoluzione del broker in chiave consulenziale ESG e sintesi dei principali takeaway.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1063033" y="938208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0957384" y="3872441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1069004" y="6782993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0" y="0"/>
              <a:ext cx="775604" cy="767459"/>
              <a:chOff x="0" y="0"/>
              <a:chExt cx="153206" cy="15159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03309" y="12255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01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2916922"/>
              <a:ext cx="775604" cy="767459"/>
              <a:chOff x="0" y="0"/>
              <a:chExt cx="153206" cy="15159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03309" y="2929177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03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0" y="5868781"/>
              <a:ext cx="775604" cy="767459"/>
              <a:chOff x="0" y="0"/>
              <a:chExt cx="153206" cy="1515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03309" y="5881036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05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0094790" y="0"/>
              <a:ext cx="775604" cy="767459"/>
              <a:chOff x="0" y="0"/>
              <a:chExt cx="153206" cy="15159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0198098" y="12255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02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0114498" y="2916922"/>
              <a:ext cx="775604" cy="767459"/>
              <a:chOff x="0" y="0"/>
              <a:chExt cx="153206" cy="15159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0217807" y="2929177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04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10114498" y="5868781"/>
              <a:ext cx="775604" cy="767459"/>
              <a:chOff x="0" y="0"/>
              <a:chExt cx="153206" cy="1515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0217807" y="5881036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06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996494" y="9524756"/>
            <a:ext cx="525611" cy="532911"/>
            <a:chOff x="0" y="0"/>
            <a:chExt cx="700815" cy="71054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00815" cy="710549"/>
            </a:xfrm>
            <a:custGeom>
              <a:avLst/>
              <a:gdLst/>
              <a:ahLst/>
              <a:cxnLst/>
              <a:rect l="l" t="t" r="r" b="b"/>
              <a:pathLst>
                <a:path w="700815" h="710549">
                  <a:moveTo>
                    <a:pt x="0" y="0"/>
                  </a:moveTo>
                  <a:lnTo>
                    <a:pt x="700815" y="0"/>
                  </a:lnTo>
                  <a:lnTo>
                    <a:pt x="700815" y="710549"/>
                  </a:lnTo>
                  <a:lnTo>
                    <a:pt x="0" y="710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Titillium" panose="02000500000000000000" pitchFamily="2" charset="0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261333" y="276743"/>
              <a:ext cx="178150" cy="157063"/>
              <a:chOff x="0" y="0"/>
              <a:chExt cx="35190" cy="310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519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35190" h="31025">
                    <a:moveTo>
                      <a:pt x="0" y="0"/>
                    </a:moveTo>
                    <a:lnTo>
                      <a:pt x="35190" y="0"/>
                    </a:lnTo>
                    <a:lnTo>
                      <a:pt x="35190" y="31025"/>
                    </a:lnTo>
                    <a:lnTo>
                      <a:pt x="0" y="310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 noProof="0" dirty="0">
                  <a:latin typeface="Titillium" panose="02000500000000000000" pitchFamily="2" charset="0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19050"/>
                <a:ext cx="35190" cy="50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Titillium" panose="02000500000000000000" pitchFamily="2" charset="0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21179" y="224464"/>
              <a:ext cx="258457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0"/>
                </a:lnSpc>
              </a:pPr>
              <a:r>
                <a:rPr lang="it-IT" sz="1500" b="1" noProof="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2</a:t>
              </a:r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B13B225E-B859-90D5-F767-56371EE5EFF9}"/>
              </a:ext>
            </a:extLst>
          </p:cNvPr>
          <p:cNvGrpSpPr/>
          <p:nvPr/>
        </p:nvGrpSpPr>
        <p:grpSpPr>
          <a:xfrm>
            <a:off x="-34690" y="0"/>
            <a:ext cx="1013124" cy="10287000"/>
            <a:chOff x="-34690" y="-10783"/>
            <a:chExt cx="1059950" cy="10364477"/>
          </a:xfrm>
        </p:grpSpPr>
        <p:pic>
          <p:nvPicPr>
            <p:cNvPr id="66" name="Immagine 65" descr="Immagine che contiene testo, Carattere, Elementi grafici, rosso&#10;&#10;Descrizione generata automaticamente">
              <a:extLst>
                <a:ext uri="{FF2B5EF4-FFF2-40B4-BE49-F238E27FC236}">
                  <a16:creationId xmlns:a16="http://schemas.microsoft.com/office/drawing/2014/main" id="{528192B3-B4CB-29D1-04EB-339B2179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9" y="-10783"/>
              <a:ext cx="1035859" cy="105688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Immagine 66" descr="Immagine che contiene testo, Carattere, verde, schermata&#10;&#10;Descrizione generata automaticamente">
              <a:extLst>
                <a:ext uri="{FF2B5EF4-FFF2-40B4-BE49-F238E27FC236}">
                  <a16:creationId xmlns:a16="http://schemas.microsoft.com/office/drawing/2014/main" id="{E4B9D445-01E5-F59C-5217-76022BBF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8" y="1046103"/>
              <a:ext cx="1035858" cy="105688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11DA6C80-DC5A-4A72-1BDB-4436493AF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21" y="2102647"/>
              <a:ext cx="1030702" cy="1030702"/>
            </a:xfrm>
            <a:prstGeom prst="rect">
              <a:avLst/>
            </a:prstGeom>
          </p:spPr>
        </p:pic>
        <p:pic>
          <p:nvPicPr>
            <p:cNvPr id="70" name="Immagine 69">
              <a:extLst>
                <a:ext uri="{FF2B5EF4-FFF2-40B4-BE49-F238E27FC236}">
                  <a16:creationId xmlns:a16="http://schemas.microsoft.com/office/drawing/2014/main" id="{C1AA9F89-ADA1-21D1-7116-0699B3BC1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9" y="3133350"/>
              <a:ext cx="1031072" cy="1005034"/>
            </a:xfrm>
            <a:prstGeom prst="rect">
              <a:avLst/>
            </a:prstGeom>
          </p:spPr>
        </p:pic>
        <p:pic>
          <p:nvPicPr>
            <p:cNvPr id="72" name="Immagine 71">
              <a:extLst>
                <a:ext uri="{FF2B5EF4-FFF2-40B4-BE49-F238E27FC236}">
                  <a16:creationId xmlns:a16="http://schemas.microsoft.com/office/drawing/2014/main" id="{7E81DDAA-3151-B74B-EEC1-414C18C81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83" y="4129097"/>
              <a:ext cx="1039287" cy="1039287"/>
            </a:xfrm>
            <a:prstGeom prst="rect">
              <a:avLst/>
            </a:prstGeom>
          </p:spPr>
        </p:pic>
        <p:pic>
          <p:nvPicPr>
            <p:cNvPr id="73" name="Immagine 72">
              <a:extLst>
                <a:ext uri="{FF2B5EF4-FFF2-40B4-BE49-F238E27FC236}">
                  <a16:creationId xmlns:a16="http://schemas.microsoft.com/office/drawing/2014/main" id="{166DF7E1-229A-8A3E-39BE-6A587DE72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13" y="5168385"/>
              <a:ext cx="1027516" cy="1048372"/>
            </a:xfrm>
            <a:prstGeom prst="rect">
              <a:avLst/>
            </a:prstGeom>
          </p:spPr>
        </p:pic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853F6FFA-078A-A140-E9EB-99075544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83" y="6216344"/>
              <a:ext cx="1039287" cy="1039287"/>
            </a:xfrm>
            <a:prstGeom prst="rect">
              <a:avLst/>
            </a:prstGeom>
          </p:spPr>
        </p:pic>
        <p:pic>
          <p:nvPicPr>
            <p:cNvPr id="79" name="Immagine 78">
              <a:extLst>
                <a:ext uri="{FF2B5EF4-FFF2-40B4-BE49-F238E27FC236}">
                  <a16:creationId xmlns:a16="http://schemas.microsoft.com/office/drawing/2014/main" id="{1C4D4B1D-6F4A-8797-A5F5-2F16EE22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90" y="7255632"/>
              <a:ext cx="1054794" cy="1054794"/>
            </a:xfrm>
            <a:prstGeom prst="rect">
              <a:avLst/>
            </a:prstGeom>
          </p:spPr>
        </p:pic>
        <p:pic>
          <p:nvPicPr>
            <p:cNvPr id="81" name="Immagine 80">
              <a:extLst>
                <a:ext uri="{FF2B5EF4-FFF2-40B4-BE49-F238E27FC236}">
                  <a16:creationId xmlns:a16="http://schemas.microsoft.com/office/drawing/2014/main" id="{04434DDE-3782-8E83-1045-085E1A48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63" y="8302525"/>
              <a:ext cx="1031066" cy="1031066"/>
            </a:xfrm>
            <a:prstGeom prst="rect">
              <a:avLst/>
            </a:prstGeom>
          </p:spPr>
        </p:pic>
        <p:pic>
          <p:nvPicPr>
            <p:cNvPr id="83" name="Immagine 82">
              <a:extLst>
                <a:ext uri="{FF2B5EF4-FFF2-40B4-BE49-F238E27FC236}">
                  <a16:creationId xmlns:a16="http://schemas.microsoft.com/office/drawing/2014/main" id="{6DC2EB5E-3778-E793-C24A-4C69EFDB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33591"/>
              <a:ext cx="1020103" cy="1020103"/>
            </a:xfrm>
            <a:prstGeom prst="rect">
              <a:avLst/>
            </a:prstGeom>
          </p:spPr>
        </p:pic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73EF8B8D-3523-D47C-D30D-23351F1E9418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02A3190D-9175-6BEE-E56D-B18B5986AAA1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F544F57C-583C-F0C9-C7CB-98C6917FA664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8ED37-129A-FD72-0A47-77DC11C4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7FCD75DF-7183-390A-F7A0-7A9932C2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4530F8-6238-C498-601C-3C81D7B6A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93861"/>
            <a:ext cx="11770244" cy="912602"/>
          </a:xfrm>
        </p:spPr>
        <p:txBody>
          <a:bodyPr/>
          <a:lstStyle/>
          <a:p>
            <a:pPr>
              <a:lnSpc>
                <a:spcPts val="3263"/>
              </a:lnSpc>
            </a:pPr>
            <a:r>
              <a:rPr lang="it-IT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«S» COME LEVA STRATEGICA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1F867BFB-F0A7-EA59-F511-40A612440D69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99F1CF35-4AB9-EB9E-ADDA-5274B8294F06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AAFDEC11-5CEE-6847-24F9-30617D0C22A1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7" name="TextBox 140">
            <a:extLst>
              <a:ext uri="{FF2B5EF4-FFF2-40B4-BE49-F238E27FC236}">
                <a16:creationId xmlns:a16="http://schemas.microsoft.com/office/drawing/2014/main" id="{6D417EEB-2E53-CB81-B663-DBC0ED234822}"/>
              </a:ext>
            </a:extLst>
          </p:cNvPr>
          <p:cNvSpPr txBox="1"/>
          <p:nvPr/>
        </p:nvSpPr>
        <p:spPr>
          <a:xfrm>
            <a:off x="4343400" y="1245092"/>
            <a:ext cx="116639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4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La dimensione social sta uscendo dalla logica di compliance per entrare nelle dinamiche di creazione di valore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C03F33C-7868-5551-B074-EAB0B265BBFF}"/>
              </a:ext>
            </a:extLst>
          </p:cNvPr>
          <p:cNvGrpSpPr/>
          <p:nvPr/>
        </p:nvGrpSpPr>
        <p:grpSpPr>
          <a:xfrm>
            <a:off x="355023" y="2085363"/>
            <a:ext cx="16378424" cy="6694056"/>
            <a:chOff x="0" y="-96441"/>
            <a:chExt cx="22242314" cy="892540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47FC4E3-4B7A-0CAF-48DC-96F8F276653B}"/>
                </a:ext>
              </a:extLst>
            </p:cNvPr>
            <p:cNvSpPr/>
            <p:nvPr/>
          </p:nvSpPr>
          <p:spPr>
            <a:xfrm>
              <a:off x="20756541" y="8118417"/>
              <a:ext cx="700816" cy="710549"/>
            </a:xfrm>
            <a:custGeom>
              <a:avLst/>
              <a:gdLst/>
              <a:ahLst/>
              <a:cxnLst/>
              <a:rect l="l" t="t" r="r" b="b"/>
              <a:pathLst>
                <a:path w="700815" h="710549">
                  <a:moveTo>
                    <a:pt x="0" y="0"/>
                  </a:moveTo>
                  <a:lnTo>
                    <a:pt x="700815" y="0"/>
                  </a:lnTo>
                  <a:lnTo>
                    <a:pt x="700815" y="710548"/>
                  </a:lnTo>
                  <a:lnTo>
                    <a:pt x="0" y="710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6EBFD3C-E0C9-6F38-336C-F8E96F25BD4F}"/>
                </a:ext>
              </a:extLst>
            </p:cNvPr>
            <p:cNvGrpSpPr/>
            <p:nvPr/>
          </p:nvGrpSpPr>
          <p:grpSpPr>
            <a:xfrm>
              <a:off x="21017872" y="8395160"/>
              <a:ext cx="178150" cy="157063"/>
              <a:chOff x="0" y="0"/>
              <a:chExt cx="35190" cy="31025"/>
            </a:xfrm>
          </p:grpSpPr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D8C2D7EE-2E82-4F0A-2C69-C9258672CBF9}"/>
                  </a:ext>
                </a:extLst>
              </p:cNvPr>
              <p:cNvSpPr/>
              <p:nvPr/>
            </p:nvSpPr>
            <p:spPr>
              <a:xfrm>
                <a:off x="0" y="0"/>
                <a:ext cx="3519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35190" h="31025">
                    <a:moveTo>
                      <a:pt x="0" y="0"/>
                    </a:moveTo>
                    <a:lnTo>
                      <a:pt x="35190" y="0"/>
                    </a:lnTo>
                    <a:lnTo>
                      <a:pt x="35190" y="31025"/>
                    </a:lnTo>
                    <a:lnTo>
                      <a:pt x="0" y="31025"/>
                    </a:lnTo>
                    <a:close/>
                  </a:path>
                </a:pathLst>
              </a:custGeom>
              <a:solidFill>
                <a:srgbClr val="F5F3EF"/>
              </a:solid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70" name="TextBox 9">
                <a:extLst>
                  <a:ext uri="{FF2B5EF4-FFF2-40B4-BE49-F238E27FC236}">
                    <a16:creationId xmlns:a16="http://schemas.microsoft.com/office/drawing/2014/main" id="{C850C641-1376-133D-3687-0338FF96CB3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5190" cy="50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C7C02807-A499-8775-FE98-8CECB669919C}"/>
                </a:ext>
              </a:extLst>
            </p:cNvPr>
            <p:cNvSpPr txBox="1"/>
            <p:nvPr/>
          </p:nvSpPr>
          <p:spPr>
            <a:xfrm>
              <a:off x="21041811" y="8330258"/>
              <a:ext cx="258457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30"/>
                </a:lnSpc>
              </a:pPr>
              <a:r>
                <a:rPr lang="it-IT" sz="15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2</a:t>
              </a: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46AE738-8AFD-7D72-5552-78BDD0EDB268}"/>
                </a:ext>
              </a:extLst>
            </p:cNvPr>
            <p:cNvGrpSpPr/>
            <p:nvPr/>
          </p:nvGrpSpPr>
          <p:grpSpPr>
            <a:xfrm>
              <a:off x="0" y="-96441"/>
              <a:ext cx="22242314" cy="8925406"/>
              <a:chOff x="0" y="-19050"/>
              <a:chExt cx="4393543" cy="1763043"/>
            </a:xfrm>
          </p:grpSpPr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B1DDF1E6-DE05-F203-75C3-E0622945F69E}"/>
                  </a:ext>
                </a:extLst>
              </p:cNvPr>
              <p:cNvSpPr/>
              <p:nvPr/>
            </p:nvSpPr>
            <p:spPr>
              <a:xfrm>
                <a:off x="0" y="0"/>
                <a:ext cx="4393543" cy="1743993"/>
              </a:xfrm>
              <a:custGeom>
                <a:avLst/>
                <a:gdLst/>
                <a:ahLst/>
                <a:cxnLst/>
                <a:rect l="l" t="t" r="r" b="b"/>
                <a:pathLst>
                  <a:path w="4393543" h="1743993">
                    <a:moveTo>
                      <a:pt x="0" y="0"/>
                    </a:moveTo>
                    <a:lnTo>
                      <a:pt x="4393543" y="0"/>
                    </a:lnTo>
                    <a:lnTo>
                      <a:pt x="4393543" y="1743993"/>
                    </a:lnTo>
                    <a:lnTo>
                      <a:pt x="0" y="1743993"/>
                    </a:lnTo>
                    <a:close/>
                  </a:path>
                </a:pathLst>
              </a:custGeom>
              <a:solidFill>
                <a:srgbClr val="FFF5E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E43D1C5F-0D82-A9C9-3E99-AAD4C406378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4393543" cy="17630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881F8337-899F-68C3-8373-613E4A23CDA9}"/>
                </a:ext>
              </a:extLst>
            </p:cNvPr>
            <p:cNvSpPr/>
            <p:nvPr/>
          </p:nvSpPr>
          <p:spPr>
            <a:xfrm>
              <a:off x="7373152" y="1288086"/>
              <a:ext cx="0" cy="6766506"/>
            </a:xfrm>
            <a:prstGeom prst="line">
              <a:avLst/>
            </a:prstGeom>
            <a:ln w="12700" cap="flat">
              <a:solidFill>
                <a:srgbClr val="BCBCB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0C3F7264-5587-62E0-32B0-760F78178554}"/>
                </a:ext>
              </a:extLst>
            </p:cNvPr>
            <p:cNvSpPr/>
            <p:nvPr/>
          </p:nvSpPr>
          <p:spPr>
            <a:xfrm flipH="1">
              <a:off x="14599227" y="1288086"/>
              <a:ext cx="0" cy="6766506"/>
            </a:xfrm>
            <a:prstGeom prst="line">
              <a:avLst/>
            </a:prstGeom>
            <a:ln w="12700" cap="flat">
              <a:solidFill>
                <a:srgbClr val="BCBCB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AF6D0F6-A375-BE4F-FAAE-D451120AD3A1}"/>
                </a:ext>
              </a:extLst>
            </p:cNvPr>
            <p:cNvSpPr/>
            <p:nvPr/>
          </p:nvSpPr>
          <p:spPr>
            <a:xfrm>
              <a:off x="2606221" y="4026478"/>
              <a:ext cx="1693396" cy="1282747"/>
            </a:xfrm>
            <a:custGeom>
              <a:avLst/>
              <a:gdLst/>
              <a:ahLst/>
              <a:cxnLst/>
              <a:rect l="l" t="t" r="r" b="b"/>
              <a:pathLst>
                <a:path w="1693396" h="1282747">
                  <a:moveTo>
                    <a:pt x="0" y="0"/>
                  </a:moveTo>
                  <a:lnTo>
                    <a:pt x="1693396" y="0"/>
                  </a:lnTo>
                  <a:lnTo>
                    <a:pt x="1693396" y="1282747"/>
                  </a:lnTo>
                  <a:lnTo>
                    <a:pt x="0" y="1282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3" name="AutoShape 17">
              <a:extLst>
                <a:ext uri="{FF2B5EF4-FFF2-40B4-BE49-F238E27FC236}">
                  <a16:creationId xmlns:a16="http://schemas.microsoft.com/office/drawing/2014/main" id="{4FA2CFE3-7400-8CB1-1285-A79EE7BFCBB3}"/>
                </a:ext>
              </a:extLst>
            </p:cNvPr>
            <p:cNvSpPr/>
            <p:nvPr/>
          </p:nvSpPr>
          <p:spPr>
            <a:xfrm>
              <a:off x="4795992" y="4848857"/>
              <a:ext cx="1770096" cy="12700"/>
            </a:xfrm>
            <a:prstGeom prst="line">
              <a:avLst/>
            </a:prstGeom>
            <a:ln w="25400" cap="rnd">
              <a:solidFill>
                <a:srgbClr val="BCBCB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BD068690-AED0-BC42-1393-BCFDEB447E1D}"/>
                </a:ext>
              </a:extLst>
            </p:cNvPr>
            <p:cNvSpPr/>
            <p:nvPr/>
          </p:nvSpPr>
          <p:spPr>
            <a:xfrm>
              <a:off x="766869" y="4848857"/>
              <a:ext cx="1520263" cy="12700"/>
            </a:xfrm>
            <a:prstGeom prst="line">
              <a:avLst/>
            </a:prstGeom>
            <a:ln w="25400" cap="rnd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5" name="AutoShape 19">
              <a:extLst>
                <a:ext uri="{FF2B5EF4-FFF2-40B4-BE49-F238E27FC236}">
                  <a16:creationId xmlns:a16="http://schemas.microsoft.com/office/drawing/2014/main" id="{9CB52C7D-1F58-B6D6-F831-F55846B31177}"/>
                </a:ext>
              </a:extLst>
            </p:cNvPr>
            <p:cNvSpPr/>
            <p:nvPr/>
          </p:nvSpPr>
          <p:spPr>
            <a:xfrm>
              <a:off x="12209354" y="4848857"/>
              <a:ext cx="1770096" cy="12700"/>
            </a:xfrm>
            <a:prstGeom prst="line">
              <a:avLst/>
            </a:prstGeom>
            <a:ln w="25400" cap="rnd">
              <a:solidFill>
                <a:srgbClr val="BCBCB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6" name="AutoShape 20">
              <a:extLst>
                <a:ext uri="{FF2B5EF4-FFF2-40B4-BE49-F238E27FC236}">
                  <a16:creationId xmlns:a16="http://schemas.microsoft.com/office/drawing/2014/main" id="{531C4D9E-0235-DC7A-0CD8-C01F1A4544B2}"/>
                </a:ext>
              </a:extLst>
            </p:cNvPr>
            <p:cNvSpPr/>
            <p:nvPr/>
          </p:nvSpPr>
          <p:spPr>
            <a:xfrm>
              <a:off x="8180232" y="4848857"/>
              <a:ext cx="1520263" cy="12700"/>
            </a:xfrm>
            <a:prstGeom prst="line">
              <a:avLst/>
            </a:prstGeom>
            <a:ln w="25400" cap="rnd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7" name="AutoShape 21">
              <a:extLst>
                <a:ext uri="{FF2B5EF4-FFF2-40B4-BE49-F238E27FC236}">
                  <a16:creationId xmlns:a16="http://schemas.microsoft.com/office/drawing/2014/main" id="{745F4D6C-2AEF-9BED-A6AC-167B61BCED96}"/>
                </a:ext>
              </a:extLst>
            </p:cNvPr>
            <p:cNvSpPr/>
            <p:nvPr/>
          </p:nvSpPr>
          <p:spPr>
            <a:xfrm>
              <a:off x="19687168" y="4881589"/>
              <a:ext cx="1770096" cy="12700"/>
            </a:xfrm>
            <a:prstGeom prst="line">
              <a:avLst/>
            </a:prstGeom>
            <a:ln w="25400" cap="rnd">
              <a:solidFill>
                <a:srgbClr val="BCBCB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8" name="AutoShape 22">
              <a:extLst>
                <a:ext uri="{FF2B5EF4-FFF2-40B4-BE49-F238E27FC236}">
                  <a16:creationId xmlns:a16="http://schemas.microsoft.com/office/drawing/2014/main" id="{1F6106E2-3681-5DC5-AC89-950386064C9C}"/>
                </a:ext>
              </a:extLst>
            </p:cNvPr>
            <p:cNvSpPr/>
            <p:nvPr/>
          </p:nvSpPr>
          <p:spPr>
            <a:xfrm>
              <a:off x="15658044" y="4881589"/>
              <a:ext cx="1520263" cy="12700"/>
            </a:xfrm>
            <a:prstGeom prst="line">
              <a:avLst/>
            </a:prstGeom>
            <a:ln w="25400" cap="rnd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A7E1BB2-0F8E-C5E8-CF49-8AAD8D6E9822}"/>
                </a:ext>
              </a:extLst>
            </p:cNvPr>
            <p:cNvSpPr/>
            <p:nvPr/>
          </p:nvSpPr>
          <p:spPr>
            <a:xfrm flipH="1">
              <a:off x="9968615" y="3998266"/>
              <a:ext cx="1675786" cy="1675787"/>
            </a:xfrm>
            <a:custGeom>
              <a:avLst/>
              <a:gdLst/>
              <a:ahLst/>
              <a:cxnLst/>
              <a:rect l="l" t="t" r="r" b="b"/>
              <a:pathLst>
                <a:path w="1675786" h="1675786">
                  <a:moveTo>
                    <a:pt x="1675786" y="0"/>
                  </a:moveTo>
                  <a:lnTo>
                    <a:pt x="0" y="0"/>
                  </a:lnTo>
                  <a:lnTo>
                    <a:pt x="0" y="1675786"/>
                  </a:lnTo>
                  <a:lnTo>
                    <a:pt x="1675786" y="1675786"/>
                  </a:lnTo>
                  <a:lnTo>
                    <a:pt x="1675786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C24F872B-A832-451B-B9E5-A7E805BADAE7}"/>
                </a:ext>
              </a:extLst>
            </p:cNvPr>
            <p:cNvSpPr/>
            <p:nvPr/>
          </p:nvSpPr>
          <p:spPr>
            <a:xfrm>
              <a:off x="17792563" y="4026478"/>
              <a:ext cx="1410671" cy="1463903"/>
            </a:xfrm>
            <a:custGeom>
              <a:avLst/>
              <a:gdLst/>
              <a:ahLst/>
              <a:cxnLst/>
              <a:rect l="l" t="t" r="r" b="b"/>
              <a:pathLst>
                <a:path w="1410670" h="1463903">
                  <a:moveTo>
                    <a:pt x="0" y="0"/>
                  </a:moveTo>
                  <a:lnTo>
                    <a:pt x="1410670" y="0"/>
                  </a:lnTo>
                  <a:lnTo>
                    <a:pt x="1410670" y="1463902"/>
                  </a:lnTo>
                  <a:lnTo>
                    <a:pt x="0" y="1463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359A3F8F-C783-D664-B317-0AAA0140C592}"/>
                </a:ext>
              </a:extLst>
            </p:cNvPr>
            <p:cNvSpPr txBox="1"/>
            <p:nvPr/>
          </p:nvSpPr>
          <p:spPr>
            <a:xfrm>
              <a:off x="740349" y="1902319"/>
              <a:ext cx="5242370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dei lavoratori</a:t>
              </a: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C1817E2E-4F90-FD87-ACCB-EA685171F62B}"/>
                </a:ext>
              </a:extLst>
            </p:cNvPr>
            <p:cNvSpPr txBox="1"/>
            <p:nvPr/>
          </p:nvSpPr>
          <p:spPr>
            <a:xfrm>
              <a:off x="855201" y="2660592"/>
              <a:ext cx="5242370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considera il welfare determinante nella scelta del lavoro</a:t>
              </a:r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EDA7138B-B703-ACA1-74B0-A5E36D3C4566}"/>
                </a:ext>
              </a:extLst>
            </p:cNvPr>
            <p:cNvSpPr txBox="1"/>
            <p:nvPr/>
          </p:nvSpPr>
          <p:spPr>
            <a:xfrm>
              <a:off x="8942541" y="781051"/>
              <a:ext cx="3811404" cy="104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20"/>
                </a:lnSpc>
              </a:pPr>
              <a:r>
                <a:rPr lang="it-IT" sz="6000" b="1" noProof="0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-30%</a:t>
              </a: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40894867-5D0D-39C1-C67D-C29D57102D20}"/>
                </a:ext>
              </a:extLst>
            </p:cNvPr>
            <p:cNvSpPr txBox="1"/>
            <p:nvPr/>
          </p:nvSpPr>
          <p:spPr>
            <a:xfrm>
              <a:off x="8180126" y="1902319"/>
              <a:ext cx="5242370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di turnover</a:t>
              </a: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62E48820-0FAC-7230-4998-C49857FDD5BC}"/>
                </a:ext>
              </a:extLst>
            </p:cNvPr>
            <p:cNvSpPr txBox="1"/>
            <p:nvPr/>
          </p:nvSpPr>
          <p:spPr>
            <a:xfrm>
              <a:off x="8227058" y="2660592"/>
              <a:ext cx="5419413" cy="683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nelle aziende con alto livello di sostenibilità sociale</a:t>
              </a:r>
            </a:p>
          </p:txBody>
        </p: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8DB10102-EF04-A899-064E-47CFC018F094}"/>
                </a:ext>
              </a:extLst>
            </p:cNvPr>
            <p:cNvSpPr txBox="1"/>
            <p:nvPr/>
          </p:nvSpPr>
          <p:spPr>
            <a:xfrm>
              <a:off x="16314398" y="781051"/>
              <a:ext cx="3811404" cy="104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20"/>
                </a:lnSpc>
              </a:pPr>
              <a:r>
                <a:rPr lang="it-IT" sz="6000" b="1" noProof="0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+16%</a:t>
              </a: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F289D670-9342-F926-961D-3F684E374ABE}"/>
                </a:ext>
              </a:extLst>
            </p:cNvPr>
            <p:cNvSpPr txBox="1"/>
            <p:nvPr/>
          </p:nvSpPr>
          <p:spPr>
            <a:xfrm>
              <a:off x="15658044" y="1886585"/>
              <a:ext cx="5242370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di performance operativa</a:t>
              </a:r>
            </a:p>
          </p:txBody>
        </p:sp>
        <p:sp>
          <p:nvSpPr>
            <p:cNvPr id="32" name="TextBox 33">
              <a:extLst>
                <a:ext uri="{FF2B5EF4-FFF2-40B4-BE49-F238E27FC236}">
                  <a16:creationId xmlns:a16="http://schemas.microsoft.com/office/drawing/2014/main" id="{C6BADA0C-BCA5-C4B3-A4D4-680A5C4D3BBD}"/>
                </a:ext>
              </a:extLst>
            </p:cNvPr>
            <p:cNvSpPr txBox="1"/>
            <p:nvPr/>
          </p:nvSpPr>
          <p:spPr>
            <a:xfrm>
              <a:off x="15757709" y="2660592"/>
              <a:ext cx="5242370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nelle aziende con elevata sostenibilità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A0F8658B-FA66-0358-A8DD-72A7EAF7CA02}"/>
                </a:ext>
              </a:extLst>
            </p:cNvPr>
            <p:cNvSpPr txBox="1"/>
            <p:nvPr/>
          </p:nvSpPr>
          <p:spPr>
            <a:xfrm>
              <a:off x="429837" y="5836920"/>
              <a:ext cx="5880160" cy="1295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il capitale umano diventa una variabile di performance non solo di gestione</a:t>
              </a:r>
            </a:p>
          </p:txBody>
        </p: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C8624BE8-EAA9-6D6B-837C-C7EA17BF0180}"/>
                </a:ext>
              </a:extLst>
            </p:cNvPr>
            <p:cNvSpPr txBox="1"/>
            <p:nvPr/>
          </p:nvSpPr>
          <p:spPr>
            <a:xfrm>
              <a:off x="429837" y="7301502"/>
              <a:ext cx="599501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le aziende investono in welfare, formazione e benessere per attrarre e trattenere talenti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79F44B78-03CC-D6E1-CB99-C9ED25E41400}"/>
                </a:ext>
              </a:extLst>
            </p:cNvPr>
            <p:cNvSpPr txBox="1"/>
            <p:nvPr/>
          </p:nvSpPr>
          <p:spPr>
            <a:xfrm>
              <a:off x="7607727" y="5836920"/>
              <a:ext cx="6506635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i fattori sociali iniziano ad influenzare produttività, attrattività e </a:t>
              </a:r>
              <a:r>
                <a:rPr lang="it-IT" sz="2499" b="1" noProof="0" dirty="0" err="1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retention</a:t>
              </a:r>
              <a:endParaRPr lang="it-IT" sz="24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91C2FC-7D5F-E3B7-5784-9B634349155D}"/>
                </a:ext>
              </a:extLst>
            </p:cNvPr>
            <p:cNvSpPr txBox="1"/>
            <p:nvPr/>
          </p:nvSpPr>
          <p:spPr>
            <a:xfrm>
              <a:off x="7665979" y="7301502"/>
              <a:ext cx="6506635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la “S” passa da elemento di reportistica a leva per migliorare la performance aziendale</a:t>
              </a:r>
            </a:p>
          </p:txBody>
        </p:sp>
        <p:sp>
          <p:nvSpPr>
            <p:cNvPr id="40" name="TextBox 38">
              <a:extLst>
                <a:ext uri="{FF2B5EF4-FFF2-40B4-BE49-F238E27FC236}">
                  <a16:creationId xmlns:a16="http://schemas.microsoft.com/office/drawing/2014/main" id="{80CE4312-C968-A757-E294-FFDF17EC1A89}"/>
                </a:ext>
              </a:extLst>
            </p:cNvPr>
            <p:cNvSpPr txBox="1"/>
            <p:nvPr/>
          </p:nvSpPr>
          <p:spPr>
            <a:xfrm>
              <a:off x="15215454" y="5836920"/>
              <a:ext cx="6506635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it-IT" sz="2499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le aziende più mature integrano la “S” nelle scelte strategiche non solo nella rendicontazione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E8685A1B-F2C5-F52C-D92B-C7C2D4678701}"/>
                </a:ext>
              </a:extLst>
            </p:cNvPr>
            <p:cNvSpPr txBox="1"/>
            <p:nvPr/>
          </p:nvSpPr>
          <p:spPr>
            <a:xfrm>
              <a:off x="15273706" y="7301502"/>
              <a:ext cx="6506633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la “S” viene integrata nelle politiche aziendali per generare un vantaggio competitivo</a:t>
              </a:r>
            </a:p>
          </p:txBody>
        </p:sp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id="{85111893-0E1E-3EDE-3C54-3931790A1BF3}"/>
                </a:ext>
              </a:extLst>
            </p:cNvPr>
            <p:cNvSpPr txBox="1"/>
            <p:nvPr/>
          </p:nvSpPr>
          <p:spPr>
            <a:xfrm>
              <a:off x="1288189" y="3532659"/>
              <a:ext cx="4362142" cy="31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it-IT" sz="14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</a:t>
              </a:r>
              <a:r>
                <a:rPr lang="it-IT" sz="1400" i="1" noProof="0" dirty="0" err="1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Randstad</a:t>
              </a:r>
              <a:r>
                <a:rPr lang="it-IT" sz="14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 </a:t>
              </a:r>
              <a:r>
                <a:rPr lang="it-IT" sz="1400" i="1" noProof="0" dirty="0" err="1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Employer</a:t>
              </a:r>
              <a:r>
                <a:rPr lang="it-IT" sz="14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 Brand </a:t>
              </a:r>
              <a:r>
                <a:rPr lang="it-IT" sz="1400" i="1" noProof="0" dirty="0" err="1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Research</a:t>
              </a:r>
              <a:endParaRPr lang="it-IT" sz="1400" i="1" noProof="0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endParaRPr>
            </a:p>
          </p:txBody>
        </p:sp>
        <p:sp>
          <p:nvSpPr>
            <p:cNvPr id="47" name="TextBox 41">
              <a:extLst>
                <a:ext uri="{FF2B5EF4-FFF2-40B4-BE49-F238E27FC236}">
                  <a16:creationId xmlns:a16="http://schemas.microsoft.com/office/drawing/2014/main" id="{C2A8F47C-65D9-B774-C875-F56CA3B0A703}"/>
                </a:ext>
              </a:extLst>
            </p:cNvPr>
            <p:cNvSpPr txBox="1"/>
            <p:nvPr/>
          </p:nvSpPr>
          <p:spPr>
            <a:xfrm>
              <a:off x="9218436" y="3532659"/>
              <a:ext cx="3269553" cy="31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it-IT" sz="14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McKinsey &amp; Company</a:t>
              </a:r>
            </a:p>
          </p:txBody>
        </p:sp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145FEF50-A652-D2DC-1F4E-DC6D463A6C8B}"/>
                </a:ext>
              </a:extLst>
            </p:cNvPr>
            <p:cNvSpPr txBox="1"/>
            <p:nvPr/>
          </p:nvSpPr>
          <p:spPr>
            <a:xfrm>
              <a:off x="15364778" y="3532659"/>
              <a:ext cx="5905641" cy="315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it-IT" sz="14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Harvard Business Review, ESG performance studies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0DB9D65B-A8C4-F195-33E3-7180AE384333}"/>
                </a:ext>
              </a:extLst>
            </p:cNvPr>
            <p:cNvSpPr txBox="1"/>
            <p:nvPr/>
          </p:nvSpPr>
          <p:spPr>
            <a:xfrm>
              <a:off x="1570683" y="781051"/>
              <a:ext cx="3811404" cy="104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20"/>
                </a:lnSpc>
              </a:pPr>
              <a:r>
                <a:rPr lang="it-IT" sz="6000" b="1" noProof="0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62%</a:t>
              </a:r>
            </a:p>
          </p:txBody>
        </p:sp>
      </p:grpSp>
      <p:sp>
        <p:nvSpPr>
          <p:cNvPr id="80" name="Ovale 79">
            <a:extLst>
              <a:ext uri="{FF2B5EF4-FFF2-40B4-BE49-F238E27FC236}">
                <a16:creationId xmlns:a16="http://schemas.microsoft.com/office/drawing/2014/main" id="{AD780C4F-F3C0-5DD1-D74E-73D02BE082C0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ECB547-2A25-2D22-E02F-AB85B821A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1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F271E-746B-8B85-0F03-AA0251426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BEAA9-04CE-8B57-B3C6-548CFCD4C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93861"/>
            <a:ext cx="11770244" cy="912602"/>
          </a:xfrm>
        </p:spPr>
        <p:txBody>
          <a:bodyPr/>
          <a:lstStyle/>
          <a:p>
            <a:pPr>
              <a:lnSpc>
                <a:spcPts val="3263"/>
              </a:lnSpc>
            </a:pPr>
            <a:r>
              <a:rPr lang="it-IT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«S» COME AREA DI RISCHIO</a:t>
            </a:r>
          </a:p>
        </p:txBody>
      </p:sp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52EAB62E-A1BD-B32C-2702-9E96B90E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AF74DA-C7BB-4422-482D-2124D2E169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42692" y="9348123"/>
            <a:ext cx="606987" cy="547688"/>
          </a:xfrm>
        </p:spPr>
        <p:txBody>
          <a:bodyPr/>
          <a:lstStyle/>
          <a:p>
            <a:pPr algn="l" defTabSz="1371600">
              <a:defRPr/>
            </a:pPr>
            <a:fld id="{770F082A-6162-4B0C-BE8C-4D990B4FAD76}" type="slidenum">
              <a:rPr lang="it-IT" b="1">
                <a:solidFill>
                  <a:schemeClr val="tx1"/>
                </a:solidFill>
                <a:latin typeface="Titillium"/>
              </a:rPr>
              <a:pPr algn="l" defTabSz="1371600">
                <a:defRPr/>
              </a:pPr>
              <a:t>13</a:t>
            </a:fld>
            <a:endParaRPr lang="it-IT" b="1" dirty="0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0763FEF3-48BA-D95D-5399-4EC4C8C6E2FE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sp>
        <p:nvSpPr>
          <p:cNvPr id="37" name="TextBox 140">
            <a:extLst>
              <a:ext uri="{FF2B5EF4-FFF2-40B4-BE49-F238E27FC236}">
                <a16:creationId xmlns:a16="http://schemas.microsoft.com/office/drawing/2014/main" id="{42CB3371-112F-CAF9-A85E-36C4D48C80A5}"/>
              </a:ext>
            </a:extLst>
          </p:cNvPr>
          <p:cNvSpPr txBox="1"/>
          <p:nvPr/>
        </p:nvSpPr>
        <p:spPr>
          <a:xfrm>
            <a:off x="4267200" y="1245092"/>
            <a:ext cx="116639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40"/>
              </a:lnSpc>
            </a:pPr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La dimensione sociale incide direttamente su stabilità operativa, costi e attrattività</a:t>
            </a: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3DF132FF-FD31-41FD-4F38-6FC112526F89}"/>
              </a:ext>
            </a:extLst>
          </p:cNvPr>
          <p:cNvSpPr/>
          <p:nvPr/>
        </p:nvSpPr>
        <p:spPr>
          <a:xfrm>
            <a:off x="339783" y="2505825"/>
            <a:ext cx="5229186" cy="6507127"/>
          </a:xfrm>
          <a:custGeom>
            <a:avLst/>
            <a:gdLst/>
            <a:ahLst/>
            <a:cxnLst/>
            <a:rect l="l" t="t" r="r" b="b"/>
            <a:pathLst>
              <a:path w="1377234" h="1713811">
                <a:moveTo>
                  <a:pt x="75507" y="0"/>
                </a:moveTo>
                <a:lnTo>
                  <a:pt x="1301728" y="0"/>
                </a:lnTo>
                <a:cubicBezTo>
                  <a:pt x="1343429" y="0"/>
                  <a:pt x="1377234" y="33805"/>
                  <a:pt x="1377234" y="75507"/>
                </a:cubicBezTo>
                <a:lnTo>
                  <a:pt x="1377234" y="1638304"/>
                </a:lnTo>
                <a:cubicBezTo>
                  <a:pt x="1377234" y="1680006"/>
                  <a:pt x="1343429" y="1713811"/>
                  <a:pt x="1301728" y="1713811"/>
                </a:cubicBezTo>
                <a:lnTo>
                  <a:pt x="75507" y="1713811"/>
                </a:lnTo>
                <a:cubicBezTo>
                  <a:pt x="55481" y="1713811"/>
                  <a:pt x="36276" y="1705856"/>
                  <a:pt x="22115" y="1691696"/>
                </a:cubicBezTo>
                <a:cubicBezTo>
                  <a:pt x="7955" y="1677536"/>
                  <a:pt x="0" y="1658330"/>
                  <a:pt x="0" y="1638304"/>
                </a:cubicBezTo>
                <a:lnTo>
                  <a:pt x="0" y="75507"/>
                </a:lnTo>
                <a:cubicBezTo>
                  <a:pt x="0" y="55481"/>
                  <a:pt x="7955" y="36276"/>
                  <a:pt x="22115" y="22115"/>
                </a:cubicBezTo>
                <a:cubicBezTo>
                  <a:pt x="36276" y="7955"/>
                  <a:pt x="55481" y="0"/>
                  <a:pt x="7550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F587822D-2580-8B0D-4BAC-06B8A4803C96}"/>
              </a:ext>
            </a:extLst>
          </p:cNvPr>
          <p:cNvSpPr txBox="1"/>
          <p:nvPr/>
        </p:nvSpPr>
        <p:spPr>
          <a:xfrm>
            <a:off x="339783" y="2433495"/>
            <a:ext cx="5229186" cy="6579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>
              <a:latin typeface="+mj-lt"/>
            </a:endParaRP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8C9C3CEA-2E5B-425E-F7BB-D8FA4D035841}"/>
              </a:ext>
            </a:extLst>
          </p:cNvPr>
          <p:cNvSpPr/>
          <p:nvPr/>
        </p:nvSpPr>
        <p:spPr>
          <a:xfrm>
            <a:off x="5807947" y="2505825"/>
            <a:ext cx="5229186" cy="6507127"/>
          </a:xfrm>
          <a:custGeom>
            <a:avLst/>
            <a:gdLst/>
            <a:ahLst/>
            <a:cxnLst/>
            <a:rect l="l" t="t" r="r" b="b"/>
            <a:pathLst>
              <a:path w="1377234" h="1713811">
                <a:moveTo>
                  <a:pt x="75507" y="0"/>
                </a:moveTo>
                <a:lnTo>
                  <a:pt x="1301728" y="0"/>
                </a:lnTo>
                <a:cubicBezTo>
                  <a:pt x="1343429" y="0"/>
                  <a:pt x="1377234" y="33805"/>
                  <a:pt x="1377234" y="75507"/>
                </a:cubicBezTo>
                <a:lnTo>
                  <a:pt x="1377234" y="1638304"/>
                </a:lnTo>
                <a:cubicBezTo>
                  <a:pt x="1377234" y="1680006"/>
                  <a:pt x="1343429" y="1713811"/>
                  <a:pt x="1301728" y="1713811"/>
                </a:cubicBezTo>
                <a:lnTo>
                  <a:pt x="75507" y="1713811"/>
                </a:lnTo>
                <a:cubicBezTo>
                  <a:pt x="55481" y="1713811"/>
                  <a:pt x="36276" y="1705856"/>
                  <a:pt x="22115" y="1691696"/>
                </a:cubicBezTo>
                <a:cubicBezTo>
                  <a:pt x="7955" y="1677536"/>
                  <a:pt x="0" y="1658330"/>
                  <a:pt x="0" y="1638304"/>
                </a:cubicBezTo>
                <a:lnTo>
                  <a:pt x="0" y="75507"/>
                </a:lnTo>
                <a:cubicBezTo>
                  <a:pt x="0" y="55481"/>
                  <a:pt x="7955" y="36276"/>
                  <a:pt x="22115" y="22115"/>
                </a:cubicBezTo>
                <a:cubicBezTo>
                  <a:pt x="36276" y="7955"/>
                  <a:pt x="55481" y="0"/>
                  <a:pt x="7550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id="{37097E54-2148-F68A-855B-2284BF665DC5}"/>
              </a:ext>
            </a:extLst>
          </p:cNvPr>
          <p:cNvSpPr txBox="1"/>
          <p:nvPr/>
        </p:nvSpPr>
        <p:spPr>
          <a:xfrm>
            <a:off x="5807947" y="2433495"/>
            <a:ext cx="5229186" cy="6579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>
              <a:latin typeface="+mj-lt"/>
            </a:endParaRPr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A260111D-797B-53AF-45D9-03AA488591A4}"/>
              </a:ext>
            </a:extLst>
          </p:cNvPr>
          <p:cNvSpPr/>
          <p:nvPr/>
        </p:nvSpPr>
        <p:spPr>
          <a:xfrm>
            <a:off x="11254323" y="2505825"/>
            <a:ext cx="5229186" cy="6507127"/>
          </a:xfrm>
          <a:custGeom>
            <a:avLst/>
            <a:gdLst/>
            <a:ahLst/>
            <a:cxnLst/>
            <a:rect l="l" t="t" r="r" b="b"/>
            <a:pathLst>
              <a:path w="1377234" h="1713811">
                <a:moveTo>
                  <a:pt x="75507" y="0"/>
                </a:moveTo>
                <a:lnTo>
                  <a:pt x="1301728" y="0"/>
                </a:lnTo>
                <a:cubicBezTo>
                  <a:pt x="1343429" y="0"/>
                  <a:pt x="1377234" y="33805"/>
                  <a:pt x="1377234" y="75507"/>
                </a:cubicBezTo>
                <a:lnTo>
                  <a:pt x="1377234" y="1638304"/>
                </a:lnTo>
                <a:cubicBezTo>
                  <a:pt x="1377234" y="1680006"/>
                  <a:pt x="1343429" y="1713811"/>
                  <a:pt x="1301728" y="1713811"/>
                </a:cubicBezTo>
                <a:lnTo>
                  <a:pt x="75507" y="1713811"/>
                </a:lnTo>
                <a:cubicBezTo>
                  <a:pt x="55481" y="1713811"/>
                  <a:pt x="36276" y="1705856"/>
                  <a:pt x="22115" y="1691696"/>
                </a:cubicBezTo>
                <a:cubicBezTo>
                  <a:pt x="7955" y="1677536"/>
                  <a:pt x="0" y="1658330"/>
                  <a:pt x="0" y="1638304"/>
                </a:cubicBezTo>
                <a:lnTo>
                  <a:pt x="0" y="75507"/>
                </a:lnTo>
                <a:cubicBezTo>
                  <a:pt x="0" y="55481"/>
                  <a:pt x="7955" y="36276"/>
                  <a:pt x="22115" y="22115"/>
                </a:cubicBezTo>
                <a:cubicBezTo>
                  <a:pt x="36276" y="7955"/>
                  <a:pt x="55481" y="0"/>
                  <a:pt x="7550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B03E75DE-4116-A8D6-F350-154E4B70148C}"/>
              </a:ext>
            </a:extLst>
          </p:cNvPr>
          <p:cNvSpPr/>
          <p:nvPr/>
        </p:nvSpPr>
        <p:spPr>
          <a:xfrm>
            <a:off x="1242353" y="3622700"/>
            <a:ext cx="2715479" cy="0"/>
          </a:xfrm>
          <a:prstGeom prst="line">
            <a:avLst/>
          </a:prstGeom>
          <a:ln w="50800" cap="flat">
            <a:gradFill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53" name="Group 26">
            <a:extLst>
              <a:ext uri="{FF2B5EF4-FFF2-40B4-BE49-F238E27FC236}">
                <a16:creationId xmlns:a16="http://schemas.microsoft.com/office/drawing/2014/main" id="{04603EA4-D7AD-DBE0-716F-A655CE9567A2}"/>
              </a:ext>
            </a:extLst>
          </p:cNvPr>
          <p:cNvGrpSpPr/>
          <p:nvPr/>
        </p:nvGrpSpPr>
        <p:grpSpPr>
          <a:xfrm>
            <a:off x="3752380" y="3598872"/>
            <a:ext cx="1282432" cy="1282432"/>
            <a:chOff x="0" y="0"/>
            <a:chExt cx="812800" cy="812800"/>
          </a:xfrm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235F7E80-6B73-D60A-93F2-96E8EF5D33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92" name="TextBox 28">
              <a:extLst>
                <a:ext uri="{FF2B5EF4-FFF2-40B4-BE49-F238E27FC236}">
                  <a16:creationId xmlns:a16="http://schemas.microsoft.com/office/drawing/2014/main" id="{6E83A892-2F37-0504-FBEA-4BCDAE68EAF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55" name="Freeform 29">
            <a:extLst>
              <a:ext uri="{FF2B5EF4-FFF2-40B4-BE49-F238E27FC236}">
                <a16:creationId xmlns:a16="http://schemas.microsoft.com/office/drawing/2014/main" id="{29845F40-6DE9-6277-19C7-6D96FB0828F6}"/>
              </a:ext>
            </a:extLst>
          </p:cNvPr>
          <p:cNvSpPr/>
          <p:nvPr/>
        </p:nvSpPr>
        <p:spPr>
          <a:xfrm>
            <a:off x="4543308" y="3910683"/>
            <a:ext cx="356101" cy="354806"/>
          </a:xfrm>
          <a:custGeom>
            <a:avLst/>
            <a:gdLst/>
            <a:ahLst/>
            <a:cxnLst/>
            <a:rect l="l" t="t" r="r" b="b"/>
            <a:pathLst>
              <a:path w="474801" h="473074">
                <a:moveTo>
                  <a:pt x="0" y="0"/>
                </a:moveTo>
                <a:lnTo>
                  <a:pt x="474800" y="0"/>
                </a:lnTo>
                <a:lnTo>
                  <a:pt x="474800" y="473074"/>
                </a:lnTo>
                <a:lnTo>
                  <a:pt x="0" y="473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56" name="Freeform 30">
            <a:extLst>
              <a:ext uri="{FF2B5EF4-FFF2-40B4-BE49-F238E27FC236}">
                <a16:creationId xmlns:a16="http://schemas.microsoft.com/office/drawing/2014/main" id="{72798C10-57FC-4A7B-0E4D-F9995246EEAE}"/>
              </a:ext>
            </a:extLst>
          </p:cNvPr>
          <p:cNvSpPr/>
          <p:nvPr/>
        </p:nvSpPr>
        <p:spPr>
          <a:xfrm>
            <a:off x="3957832" y="3806892"/>
            <a:ext cx="811813" cy="731646"/>
          </a:xfrm>
          <a:custGeom>
            <a:avLst/>
            <a:gdLst/>
            <a:ahLst/>
            <a:cxnLst/>
            <a:rect l="l" t="t" r="r" b="b"/>
            <a:pathLst>
              <a:path w="1082417" h="975528">
                <a:moveTo>
                  <a:pt x="0" y="0"/>
                </a:moveTo>
                <a:lnTo>
                  <a:pt x="1082416" y="0"/>
                </a:lnTo>
                <a:lnTo>
                  <a:pt x="1082416" y="975528"/>
                </a:lnTo>
                <a:lnTo>
                  <a:pt x="0" y="975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grayscl/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D08663BE-24DD-609C-606C-7F4E2F4BCDBC}"/>
              </a:ext>
            </a:extLst>
          </p:cNvPr>
          <p:cNvGrpSpPr/>
          <p:nvPr/>
        </p:nvGrpSpPr>
        <p:grpSpPr>
          <a:xfrm>
            <a:off x="734095" y="4881305"/>
            <a:ext cx="541761" cy="541761"/>
            <a:chOff x="0" y="0"/>
            <a:chExt cx="812800" cy="812800"/>
          </a:xfrm>
        </p:grpSpPr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D6E03471-AC68-F7AD-9A5D-2313E14382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90" name="TextBox 33">
              <a:extLst>
                <a:ext uri="{FF2B5EF4-FFF2-40B4-BE49-F238E27FC236}">
                  <a16:creationId xmlns:a16="http://schemas.microsoft.com/office/drawing/2014/main" id="{98A3F3A5-C448-265B-8FD0-390E605DC53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58" name="Freeform 34">
            <a:extLst>
              <a:ext uri="{FF2B5EF4-FFF2-40B4-BE49-F238E27FC236}">
                <a16:creationId xmlns:a16="http://schemas.microsoft.com/office/drawing/2014/main" id="{E08C835D-1555-4A89-AE6C-F208DE8C31B8}"/>
              </a:ext>
            </a:extLst>
          </p:cNvPr>
          <p:cNvSpPr/>
          <p:nvPr/>
        </p:nvSpPr>
        <p:spPr>
          <a:xfrm>
            <a:off x="860273" y="5007482"/>
            <a:ext cx="289406" cy="289406"/>
          </a:xfrm>
          <a:custGeom>
            <a:avLst/>
            <a:gdLst/>
            <a:ahLst/>
            <a:cxnLst/>
            <a:rect l="l" t="t" r="r" b="b"/>
            <a:pathLst>
              <a:path w="385874" h="385874">
                <a:moveTo>
                  <a:pt x="0" y="0"/>
                </a:moveTo>
                <a:lnTo>
                  <a:pt x="385874" y="0"/>
                </a:lnTo>
                <a:lnTo>
                  <a:pt x="385874" y="385874"/>
                </a:lnTo>
                <a:lnTo>
                  <a:pt x="0" y="3858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59" name="Group 35">
            <a:extLst>
              <a:ext uri="{FF2B5EF4-FFF2-40B4-BE49-F238E27FC236}">
                <a16:creationId xmlns:a16="http://schemas.microsoft.com/office/drawing/2014/main" id="{398F90A1-DA27-60BA-DA64-487B9095CAD5}"/>
              </a:ext>
            </a:extLst>
          </p:cNvPr>
          <p:cNvGrpSpPr/>
          <p:nvPr/>
        </p:nvGrpSpPr>
        <p:grpSpPr>
          <a:xfrm>
            <a:off x="734095" y="5526385"/>
            <a:ext cx="541761" cy="541761"/>
            <a:chOff x="0" y="0"/>
            <a:chExt cx="812800" cy="812800"/>
          </a:xfrm>
        </p:grpSpPr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3B6D7FC3-9727-A011-4E56-0C2235DFF6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88" name="TextBox 37">
              <a:extLst>
                <a:ext uri="{FF2B5EF4-FFF2-40B4-BE49-F238E27FC236}">
                  <a16:creationId xmlns:a16="http://schemas.microsoft.com/office/drawing/2014/main" id="{FCFF31EE-64D0-A2EF-E0F5-8EA3ED023A8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60" name="Freeform 38">
            <a:extLst>
              <a:ext uri="{FF2B5EF4-FFF2-40B4-BE49-F238E27FC236}">
                <a16:creationId xmlns:a16="http://schemas.microsoft.com/office/drawing/2014/main" id="{2D548D82-099A-0A81-9043-55EE6327E8DB}"/>
              </a:ext>
            </a:extLst>
          </p:cNvPr>
          <p:cNvSpPr/>
          <p:nvPr/>
        </p:nvSpPr>
        <p:spPr>
          <a:xfrm>
            <a:off x="867074" y="5651024"/>
            <a:ext cx="301271" cy="265118"/>
          </a:xfrm>
          <a:custGeom>
            <a:avLst/>
            <a:gdLst/>
            <a:ahLst/>
            <a:cxnLst/>
            <a:rect l="l" t="t" r="r" b="b"/>
            <a:pathLst>
              <a:path w="401695" h="353491">
                <a:moveTo>
                  <a:pt x="0" y="0"/>
                </a:moveTo>
                <a:lnTo>
                  <a:pt x="401695" y="0"/>
                </a:lnTo>
                <a:lnTo>
                  <a:pt x="401695" y="353492"/>
                </a:lnTo>
                <a:lnTo>
                  <a:pt x="0" y="353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61" name="Group 39">
            <a:extLst>
              <a:ext uri="{FF2B5EF4-FFF2-40B4-BE49-F238E27FC236}">
                <a16:creationId xmlns:a16="http://schemas.microsoft.com/office/drawing/2014/main" id="{1DF29D9B-5203-97F2-C0DB-AA173954DEE2}"/>
              </a:ext>
            </a:extLst>
          </p:cNvPr>
          <p:cNvGrpSpPr/>
          <p:nvPr/>
        </p:nvGrpSpPr>
        <p:grpSpPr>
          <a:xfrm>
            <a:off x="734095" y="6171465"/>
            <a:ext cx="541761" cy="541761"/>
            <a:chOff x="0" y="0"/>
            <a:chExt cx="812800" cy="812800"/>
          </a:xfrm>
        </p:grpSpPr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5E583D2F-9FCF-F2EE-BED0-EB6D9832D7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85" name="TextBox 41">
              <a:extLst>
                <a:ext uri="{FF2B5EF4-FFF2-40B4-BE49-F238E27FC236}">
                  <a16:creationId xmlns:a16="http://schemas.microsoft.com/office/drawing/2014/main" id="{2520DC0B-3453-73CC-800F-79FB6948ADF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62" name="Freeform 42">
            <a:extLst>
              <a:ext uri="{FF2B5EF4-FFF2-40B4-BE49-F238E27FC236}">
                <a16:creationId xmlns:a16="http://schemas.microsoft.com/office/drawing/2014/main" id="{16F1561A-AB6C-90C6-50E7-A4F728E768D9}"/>
              </a:ext>
            </a:extLst>
          </p:cNvPr>
          <p:cNvSpPr/>
          <p:nvPr/>
        </p:nvSpPr>
        <p:spPr>
          <a:xfrm>
            <a:off x="837308" y="6274679"/>
            <a:ext cx="335334" cy="335334"/>
          </a:xfrm>
          <a:custGeom>
            <a:avLst/>
            <a:gdLst/>
            <a:ahLst/>
            <a:cxnLst/>
            <a:rect l="l" t="t" r="r" b="b"/>
            <a:pathLst>
              <a:path w="447112" h="447112">
                <a:moveTo>
                  <a:pt x="0" y="0"/>
                </a:moveTo>
                <a:lnTo>
                  <a:pt x="447112" y="0"/>
                </a:lnTo>
                <a:lnTo>
                  <a:pt x="447112" y="447112"/>
                </a:lnTo>
                <a:lnTo>
                  <a:pt x="0" y="447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63" name="TextBox 43">
            <a:extLst>
              <a:ext uri="{FF2B5EF4-FFF2-40B4-BE49-F238E27FC236}">
                <a16:creationId xmlns:a16="http://schemas.microsoft.com/office/drawing/2014/main" id="{9D682376-9FC0-DB1B-3872-D28F74A7023E}"/>
              </a:ext>
            </a:extLst>
          </p:cNvPr>
          <p:cNvSpPr txBox="1"/>
          <p:nvPr/>
        </p:nvSpPr>
        <p:spPr>
          <a:xfrm>
            <a:off x="1295400" y="2858710"/>
            <a:ext cx="292740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it-IT" sz="3000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RISCHIO OPERATIVO</a:t>
            </a:r>
          </a:p>
        </p:txBody>
      </p:sp>
      <p:sp>
        <p:nvSpPr>
          <p:cNvPr id="64" name="TextBox 44">
            <a:extLst>
              <a:ext uri="{FF2B5EF4-FFF2-40B4-BE49-F238E27FC236}">
                <a16:creationId xmlns:a16="http://schemas.microsoft.com/office/drawing/2014/main" id="{61EB662B-7C4B-3ECA-3FB4-7769EA73B055}"/>
              </a:ext>
            </a:extLst>
          </p:cNvPr>
          <p:cNvSpPr txBox="1"/>
          <p:nvPr/>
        </p:nvSpPr>
        <p:spPr>
          <a:xfrm>
            <a:off x="679138" y="4013870"/>
            <a:ext cx="2855690" cy="52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ASSENTEISMO, BURNOUT E CALO PRODUTTIVITÀ</a:t>
            </a:r>
          </a:p>
        </p:txBody>
      </p:sp>
      <p:grpSp>
        <p:nvGrpSpPr>
          <p:cNvPr id="51" name="Group 22">
            <a:extLst>
              <a:ext uri="{FF2B5EF4-FFF2-40B4-BE49-F238E27FC236}">
                <a16:creationId xmlns:a16="http://schemas.microsoft.com/office/drawing/2014/main" id="{09A3E18A-3DAE-1BB6-5933-8B819E52B2CD}"/>
              </a:ext>
            </a:extLst>
          </p:cNvPr>
          <p:cNvGrpSpPr/>
          <p:nvPr/>
        </p:nvGrpSpPr>
        <p:grpSpPr>
          <a:xfrm>
            <a:off x="757471" y="2846268"/>
            <a:ext cx="453300" cy="453300"/>
            <a:chOff x="41915" y="-69123"/>
            <a:chExt cx="812800" cy="812800"/>
          </a:xfrm>
        </p:grpSpPr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FCECDDFD-81BB-1619-7F15-998DED0A7AE7}"/>
                </a:ext>
              </a:extLst>
            </p:cNvPr>
            <p:cNvSpPr/>
            <p:nvPr/>
          </p:nvSpPr>
          <p:spPr>
            <a:xfrm>
              <a:off x="41915" y="-6912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it-IT" sz="2400" b="1" noProof="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0CA8DB55-057C-946D-3FE7-1B033173D48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66" name="TextBox 46">
            <a:extLst>
              <a:ext uri="{FF2B5EF4-FFF2-40B4-BE49-F238E27FC236}">
                <a16:creationId xmlns:a16="http://schemas.microsoft.com/office/drawing/2014/main" id="{4078DBAA-0460-5087-3722-63C4D5FACF99}"/>
              </a:ext>
            </a:extLst>
          </p:cNvPr>
          <p:cNvSpPr txBox="1"/>
          <p:nvPr/>
        </p:nvSpPr>
        <p:spPr>
          <a:xfrm>
            <a:off x="1409613" y="4938206"/>
            <a:ext cx="3039717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Aumento assenze e </a:t>
            </a: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malessere</a:t>
            </a: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organizzativo</a:t>
            </a:r>
          </a:p>
        </p:txBody>
      </p:sp>
      <p:sp>
        <p:nvSpPr>
          <p:cNvPr id="67" name="TextBox 47">
            <a:extLst>
              <a:ext uri="{FF2B5EF4-FFF2-40B4-BE49-F238E27FC236}">
                <a16:creationId xmlns:a16="http://schemas.microsoft.com/office/drawing/2014/main" id="{16CCB371-F9C1-1563-1DFC-99CB6F919C1E}"/>
              </a:ext>
            </a:extLst>
          </p:cNvPr>
          <p:cNvSpPr txBox="1"/>
          <p:nvPr/>
        </p:nvSpPr>
        <p:spPr>
          <a:xfrm>
            <a:off x="1399373" y="5675905"/>
            <a:ext cx="3625199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Riduzione di output, qualità ed </a:t>
            </a: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efficienza</a:t>
            </a:r>
          </a:p>
        </p:txBody>
      </p:sp>
      <p:sp>
        <p:nvSpPr>
          <p:cNvPr id="68" name="TextBox 48">
            <a:extLst>
              <a:ext uri="{FF2B5EF4-FFF2-40B4-BE49-F238E27FC236}">
                <a16:creationId xmlns:a16="http://schemas.microsoft.com/office/drawing/2014/main" id="{C386CBF9-B437-E7EE-900A-E4CEEFD228CE}"/>
              </a:ext>
            </a:extLst>
          </p:cNvPr>
          <p:cNvSpPr txBox="1"/>
          <p:nvPr/>
        </p:nvSpPr>
        <p:spPr>
          <a:xfrm>
            <a:off x="1409613" y="6328380"/>
            <a:ext cx="3625199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Più ore perse, più </a:t>
            </a: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costi </a:t>
            </a: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indiretti</a:t>
            </a:r>
          </a:p>
        </p:txBody>
      </p:sp>
      <p:grpSp>
        <p:nvGrpSpPr>
          <p:cNvPr id="69" name="Group 49">
            <a:extLst>
              <a:ext uri="{FF2B5EF4-FFF2-40B4-BE49-F238E27FC236}">
                <a16:creationId xmlns:a16="http://schemas.microsoft.com/office/drawing/2014/main" id="{577D6728-1DDF-AA47-1E94-4FF6EC583348}"/>
              </a:ext>
            </a:extLst>
          </p:cNvPr>
          <p:cNvGrpSpPr/>
          <p:nvPr/>
        </p:nvGrpSpPr>
        <p:grpSpPr>
          <a:xfrm>
            <a:off x="679137" y="6922777"/>
            <a:ext cx="4518011" cy="1938317"/>
            <a:chOff x="0" y="0"/>
            <a:chExt cx="1189929" cy="510503"/>
          </a:xfrm>
        </p:grpSpPr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F8BD347E-3DB5-21F9-43F9-7A81D1C2AAE0}"/>
                </a:ext>
              </a:extLst>
            </p:cNvPr>
            <p:cNvSpPr/>
            <p:nvPr/>
          </p:nvSpPr>
          <p:spPr>
            <a:xfrm>
              <a:off x="0" y="0"/>
              <a:ext cx="1189929" cy="510503"/>
            </a:xfrm>
            <a:custGeom>
              <a:avLst/>
              <a:gdLst/>
              <a:ahLst/>
              <a:cxnLst/>
              <a:rect l="l" t="t" r="r" b="b"/>
              <a:pathLst>
                <a:path w="1189929" h="510503">
                  <a:moveTo>
                    <a:pt x="87392" y="0"/>
                  </a:moveTo>
                  <a:lnTo>
                    <a:pt x="1102537" y="0"/>
                  </a:lnTo>
                  <a:cubicBezTo>
                    <a:pt x="1150802" y="0"/>
                    <a:pt x="1189929" y="39127"/>
                    <a:pt x="1189929" y="87392"/>
                  </a:cubicBezTo>
                  <a:lnTo>
                    <a:pt x="1189929" y="423111"/>
                  </a:lnTo>
                  <a:cubicBezTo>
                    <a:pt x="1189929" y="446289"/>
                    <a:pt x="1180721" y="468518"/>
                    <a:pt x="1164332" y="484907"/>
                  </a:cubicBezTo>
                  <a:cubicBezTo>
                    <a:pt x="1147943" y="501296"/>
                    <a:pt x="1125714" y="510503"/>
                    <a:pt x="1102537" y="510503"/>
                  </a:cubicBezTo>
                  <a:lnTo>
                    <a:pt x="87392" y="510503"/>
                  </a:lnTo>
                  <a:cubicBezTo>
                    <a:pt x="39127" y="510503"/>
                    <a:pt x="0" y="471377"/>
                    <a:pt x="0" y="423111"/>
                  </a:cubicBezTo>
                  <a:lnTo>
                    <a:pt x="0" y="87392"/>
                  </a:lnTo>
                  <a:cubicBezTo>
                    <a:pt x="0" y="64214"/>
                    <a:pt x="9207" y="41986"/>
                    <a:pt x="25597" y="25597"/>
                  </a:cubicBezTo>
                  <a:cubicBezTo>
                    <a:pt x="41986" y="9207"/>
                    <a:pt x="64214" y="0"/>
                    <a:pt x="873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87722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82" name="TextBox 51">
              <a:extLst>
                <a:ext uri="{FF2B5EF4-FFF2-40B4-BE49-F238E27FC236}">
                  <a16:creationId xmlns:a16="http://schemas.microsoft.com/office/drawing/2014/main" id="{CC4988F4-6985-29AF-F033-7B9B9EC6775D}"/>
                </a:ext>
              </a:extLst>
            </p:cNvPr>
            <p:cNvSpPr txBox="1"/>
            <p:nvPr/>
          </p:nvSpPr>
          <p:spPr>
            <a:xfrm>
              <a:off x="0" y="-19050"/>
              <a:ext cx="1189929" cy="529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71" name="Group 52">
            <a:extLst>
              <a:ext uri="{FF2B5EF4-FFF2-40B4-BE49-F238E27FC236}">
                <a16:creationId xmlns:a16="http://schemas.microsoft.com/office/drawing/2014/main" id="{E3ED185B-232C-6C69-AD6D-9656C3058C3C}"/>
              </a:ext>
            </a:extLst>
          </p:cNvPr>
          <p:cNvGrpSpPr/>
          <p:nvPr/>
        </p:nvGrpSpPr>
        <p:grpSpPr>
          <a:xfrm>
            <a:off x="837308" y="7319274"/>
            <a:ext cx="867425" cy="867425"/>
            <a:chOff x="0" y="0"/>
            <a:chExt cx="812800" cy="812800"/>
          </a:xfrm>
        </p:grpSpPr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C476A536-FE29-C3C7-FB94-652D95619B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79" name="TextBox 54">
              <a:extLst>
                <a:ext uri="{FF2B5EF4-FFF2-40B4-BE49-F238E27FC236}">
                  <a16:creationId xmlns:a16="http://schemas.microsoft.com/office/drawing/2014/main" id="{D17D1B11-C92C-54C5-3549-7695B3453E8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72" name="Freeform 55">
            <a:extLst>
              <a:ext uri="{FF2B5EF4-FFF2-40B4-BE49-F238E27FC236}">
                <a16:creationId xmlns:a16="http://schemas.microsoft.com/office/drawing/2014/main" id="{A7C0D027-336F-80CE-0EEE-715671C03647}"/>
              </a:ext>
            </a:extLst>
          </p:cNvPr>
          <p:cNvSpPr/>
          <p:nvPr/>
        </p:nvSpPr>
        <p:spPr>
          <a:xfrm>
            <a:off x="997328" y="7515863"/>
            <a:ext cx="575340" cy="506299"/>
          </a:xfrm>
          <a:custGeom>
            <a:avLst/>
            <a:gdLst/>
            <a:ahLst/>
            <a:cxnLst/>
            <a:rect l="l" t="t" r="r" b="b"/>
            <a:pathLst>
              <a:path w="767120" h="675065">
                <a:moveTo>
                  <a:pt x="0" y="0"/>
                </a:moveTo>
                <a:lnTo>
                  <a:pt x="767120" y="0"/>
                </a:lnTo>
                <a:lnTo>
                  <a:pt x="767120" y="675066"/>
                </a:lnTo>
                <a:lnTo>
                  <a:pt x="0" y="675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73" name="TextBox 56">
            <a:extLst>
              <a:ext uri="{FF2B5EF4-FFF2-40B4-BE49-F238E27FC236}">
                <a16:creationId xmlns:a16="http://schemas.microsoft.com/office/drawing/2014/main" id="{6B14210D-6082-3C5E-D66A-EDEBE617E7ED}"/>
              </a:ext>
            </a:extLst>
          </p:cNvPr>
          <p:cNvSpPr txBox="1"/>
          <p:nvPr/>
        </p:nvSpPr>
        <p:spPr>
          <a:xfrm>
            <a:off x="1906254" y="7165289"/>
            <a:ext cx="2993154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lo scarso coinvolgimento dei dipendenti costa fino al</a:t>
            </a:r>
          </a:p>
        </p:txBody>
      </p:sp>
      <p:sp>
        <p:nvSpPr>
          <p:cNvPr id="75" name="TextBox 57">
            <a:extLst>
              <a:ext uri="{FF2B5EF4-FFF2-40B4-BE49-F238E27FC236}">
                <a16:creationId xmlns:a16="http://schemas.microsoft.com/office/drawing/2014/main" id="{347D0119-955A-57EC-AB26-4CB8E567CDFB}"/>
              </a:ext>
            </a:extLst>
          </p:cNvPr>
          <p:cNvSpPr txBox="1"/>
          <p:nvPr/>
        </p:nvSpPr>
        <p:spPr>
          <a:xfrm>
            <a:off x="1906254" y="7655090"/>
            <a:ext cx="3533964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it-IT" sz="3999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18%</a:t>
            </a:r>
          </a:p>
        </p:txBody>
      </p:sp>
      <p:sp>
        <p:nvSpPr>
          <p:cNvPr id="76" name="TextBox 58">
            <a:extLst>
              <a:ext uri="{FF2B5EF4-FFF2-40B4-BE49-F238E27FC236}">
                <a16:creationId xmlns:a16="http://schemas.microsoft.com/office/drawing/2014/main" id="{54B0478F-0C12-F3B9-B3DC-05B6A4070796}"/>
              </a:ext>
            </a:extLst>
          </p:cNvPr>
          <p:cNvSpPr txBox="1"/>
          <p:nvPr/>
        </p:nvSpPr>
        <p:spPr>
          <a:xfrm>
            <a:off x="1906254" y="8225797"/>
            <a:ext cx="3625199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della produttività annua</a:t>
            </a:r>
          </a:p>
        </p:txBody>
      </p:sp>
      <p:sp>
        <p:nvSpPr>
          <p:cNvPr id="77" name="TextBox 59">
            <a:extLst>
              <a:ext uri="{FF2B5EF4-FFF2-40B4-BE49-F238E27FC236}">
                <a16:creationId xmlns:a16="http://schemas.microsoft.com/office/drawing/2014/main" id="{CF05B4F0-BFE8-2426-30B0-88FFD66554EF}"/>
              </a:ext>
            </a:extLst>
          </p:cNvPr>
          <p:cNvSpPr txBox="1"/>
          <p:nvPr/>
        </p:nvSpPr>
        <p:spPr>
          <a:xfrm>
            <a:off x="1729816" y="8479592"/>
            <a:ext cx="3346029" cy="2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it-IT" sz="1400" i="1" noProof="0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Fonte: Gallup, State of the Global </a:t>
            </a:r>
            <a:r>
              <a:rPr lang="it-IT" sz="1400" i="1" noProof="0" dirty="0" err="1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Workplace</a:t>
            </a:r>
            <a:endParaRPr lang="it-IT" sz="1400" i="1" noProof="0" dirty="0">
              <a:solidFill>
                <a:srgbClr val="767676"/>
              </a:solidFill>
              <a:latin typeface="+mj-lt"/>
              <a:ea typeface="Titillium Web Italics"/>
              <a:cs typeface="Titillium Web Italics"/>
              <a:sym typeface="Titillium Web Italics"/>
            </a:endParaRPr>
          </a:p>
        </p:txBody>
      </p:sp>
      <p:grpSp>
        <p:nvGrpSpPr>
          <p:cNvPr id="98" name="Group 65">
            <a:extLst>
              <a:ext uri="{FF2B5EF4-FFF2-40B4-BE49-F238E27FC236}">
                <a16:creationId xmlns:a16="http://schemas.microsoft.com/office/drawing/2014/main" id="{7E8A1C1E-BA3B-7A09-8EFC-894B40E6B518}"/>
              </a:ext>
            </a:extLst>
          </p:cNvPr>
          <p:cNvGrpSpPr/>
          <p:nvPr/>
        </p:nvGrpSpPr>
        <p:grpSpPr>
          <a:xfrm>
            <a:off x="9245019" y="3576663"/>
            <a:ext cx="1282432" cy="1282432"/>
            <a:chOff x="0" y="0"/>
            <a:chExt cx="812800" cy="812800"/>
          </a:xfrm>
        </p:grpSpPr>
        <p:sp>
          <p:nvSpPr>
            <p:cNvPr id="123" name="Freeform 66">
              <a:extLst>
                <a:ext uri="{FF2B5EF4-FFF2-40B4-BE49-F238E27FC236}">
                  <a16:creationId xmlns:a16="http://schemas.microsoft.com/office/drawing/2014/main" id="{C0874411-28F1-6FF1-7A54-9804A31A2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24" name="TextBox 67">
              <a:extLst>
                <a:ext uri="{FF2B5EF4-FFF2-40B4-BE49-F238E27FC236}">
                  <a16:creationId xmlns:a16="http://schemas.microsoft.com/office/drawing/2014/main" id="{D7AA525D-7574-8044-2BCD-DCAE578E4AC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99" name="Group 68">
            <a:extLst>
              <a:ext uri="{FF2B5EF4-FFF2-40B4-BE49-F238E27FC236}">
                <a16:creationId xmlns:a16="http://schemas.microsoft.com/office/drawing/2014/main" id="{9DF3DE09-80FD-8032-0092-7803240000E6}"/>
              </a:ext>
            </a:extLst>
          </p:cNvPr>
          <p:cNvGrpSpPr/>
          <p:nvPr/>
        </p:nvGrpSpPr>
        <p:grpSpPr>
          <a:xfrm>
            <a:off x="6226734" y="4859096"/>
            <a:ext cx="541761" cy="541761"/>
            <a:chOff x="0" y="0"/>
            <a:chExt cx="812800" cy="812800"/>
          </a:xfrm>
        </p:grpSpPr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A18C0176-CA8F-A334-F99D-5F95C96E46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22" name="TextBox 70">
              <a:extLst>
                <a:ext uri="{FF2B5EF4-FFF2-40B4-BE49-F238E27FC236}">
                  <a16:creationId xmlns:a16="http://schemas.microsoft.com/office/drawing/2014/main" id="{EC665B9B-8DDD-B2B2-EDE1-40E030198EB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00" name="Group 71">
            <a:extLst>
              <a:ext uri="{FF2B5EF4-FFF2-40B4-BE49-F238E27FC236}">
                <a16:creationId xmlns:a16="http://schemas.microsoft.com/office/drawing/2014/main" id="{D4B4CC81-FDF5-11A9-02E4-568A98EE9C7A}"/>
              </a:ext>
            </a:extLst>
          </p:cNvPr>
          <p:cNvGrpSpPr/>
          <p:nvPr/>
        </p:nvGrpSpPr>
        <p:grpSpPr>
          <a:xfrm>
            <a:off x="6226734" y="5504176"/>
            <a:ext cx="541761" cy="541761"/>
            <a:chOff x="0" y="0"/>
            <a:chExt cx="812800" cy="812800"/>
          </a:xfrm>
        </p:grpSpPr>
        <p:sp>
          <p:nvSpPr>
            <p:cNvPr id="119" name="Freeform 72">
              <a:extLst>
                <a:ext uri="{FF2B5EF4-FFF2-40B4-BE49-F238E27FC236}">
                  <a16:creationId xmlns:a16="http://schemas.microsoft.com/office/drawing/2014/main" id="{30C7EBDF-BC39-0B3A-A676-5A83EAF680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20" name="TextBox 73">
              <a:extLst>
                <a:ext uri="{FF2B5EF4-FFF2-40B4-BE49-F238E27FC236}">
                  <a16:creationId xmlns:a16="http://schemas.microsoft.com/office/drawing/2014/main" id="{71CE5148-E4AF-6AD6-20CE-186F749D8A4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01" name="Group 74">
            <a:extLst>
              <a:ext uri="{FF2B5EF4-FFF2-40B4-BE49-F238E27FC236}">
                <a16:creationId xmlns:a16="http://schemas.microsoft.com/office/drawing/2014/main" id="{B746692F-57BE-97B8-C2CB-D8CF43A64798}"/>
              </a:ext>
            </a:extLst>
          </p:cNvPr>
          <p:cNvGrpSpPr/>
          <p:nvPr/>
        </p:nvGrpSpPr>
        <p:grpSpPr>
          <a:xfrm>
            <a:off x="6226734" y="6149256"/>
            <a:ext cx="541761" cy="541761"/>
            <a:chOff x="0" y="0"/>
            <a:chExt cx="812800" cy="812800"/>
          </a:xfrm>
        </p:grpSpPr>
        <p:sp>
          <p:nvSpPr>
            <p:cNvPr id="117" name="Freeform 75">
              <a:extLst>
                <a:ext uri="{FF2B5EF4-FFF2-40B4-BE49-F238E27FC236}">
                  <a16:creationId xmlns:a16="http://schemas.microsoft.com/office/drawing/2014/main" id="{27576F56-9D36-9F9C-9E9F-747A806E88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18" name="TextBox 76">
              <a:extLst>
                <a:ext uri="{FF2B5EF4-FFF2-40B4-BE49-F238E27FC236}">
                  <a16:creationId xmlns:a16="http://schemas.microsoft.com/office/drawing/2014/main" id="{10F26B80-8EFD-94BF-37A2-DE761ADCEE6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02" name="TextBox 77">
            <a:extLst>
              <a:ext uri="{FF2B5EF4-FFF2-40B4-BE49-F238E27FC236}">
                <a16:creationId xmlns:a16="http://schemas.microsoft.com/office/drawing/2014/main" id="{C81F75D3-D136-939A-311B-A6CE0EC5EB0C}"/>
              </a:ext>
            </a:extLst>
          </p:cNvPr>
          <p:cNvSpPr txBox="1"/>
          <p:nvPr/>
        </p:nvSpPr>
        <p:spPr>
          <a:xfrm>
            <a:off x="6788040" y="2858710"/>
            <a:ext cx="177816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it-IT" sz="3000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RISCHIO HR</a:t>
            </a:r>
          </a:p>
        </p:txBody>
      </p:sp>
      <p:sp>
        <p:nvSpPr>
          <p:cNvPr id="103" name="TextBox 78">
            <a:extLst>
              <a:ext uri="{FF2B5EF4-FFF2-40B4-BE49-F238E27FC236}">
                <a16:creationId xmlns:a16="http://schemas.microsoft.com/office/drawing/2014/main" id="{F7463A32-6E91-68CC-5688-4CB3840E1E79}"/>
              </a:ext>
            </a:extLst>
          </p:cNvPr>
          <p:cNvSpPr txBox="1"/>
          <p:nvPr/>
        </p:nvSpPr>
        <p:spPr>
          <a:xfrm>
            <a:off x="6171776" y="3991661"/>
            <a:ext cx="3039716" cy="52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TURNOVER E PERDITA DI ATTRATTIVITA’</a:t>
            </a:r>
          </a:p>
        </p:txBody>
      </p:sp>
      <p:sp>
        <p:nvSpPr>
          <p:cNvPr id="105" name="TextBox 80">
            <a:extLst>
              <a:ext uri="{FF2B5EF4-FFF2-40B4-BE49-F238E27FC236}">
                <a16:creationId xmlns:a16="http://schemas.microsoft.com/office/drawing/2014/main" id="{BACD7AB1-FE0F-203B-2C60-F5EED457478B}"/>
              </a:ext>
            </a:extLst>
          </p:cNvPr>
          <p:cNvSpPr txBox="1"/>
          <p:nvPr/>
        </p:nvSpPr>
        <p:spPr>
          <a:xfrm>
            <a:off x="6902252" y="4938206"/>
            <a:ext cx="3039716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Difficoltà di recruiting e minore appeal come datore di lavoro</a:t>
            </a:r>
          </a:p>
        </p:txBody>
      </p:sp>
      <p:sp>
        <p:nvSpPr>
          <p:cNvPr id="106" name="TextBox 81">
            <a:extLst>
              <a:ext uri="{FF2B5EF4-FFF2-40B4-BE49-F238E27FC236}">
                <a16:creationId xmlns:a16="http://schemas.microsoft.com/office/drawing/2014/main" id="{062249B0-2BF8-0DDA-8230-8FEEC2E4277C}"/>
              </a:ext>
            </a:extLst>
          </p:cNvPr>
          <p:cNvSpPr txBox="1"/>
          <p:nvPr/>
        </p:nvSpPr>
        <p:spPr>
          <a:xfrm>
            <a:off x="6902252" y="5583286"/>
            <a:ext cx="3625198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Aumento dei costi di sostituzione e formazione</a:t>
            </a:r>
          </a:p>
        </p:txBody>
      </p:sp>
      <p:sp>
        <p:nvSpPr>
          <p:cNvPr id="107" name="TextBox 82">
            <a:extLst>
              <a:ext uri="{FF2B5EF4-FFF2-40B4-BE49-F238E27FC236}">
                <a16:creationId xmlns:a16="http://schemas.microsoft.com/office/drawing/2014/main" id="{AB7B6111-913C-F738-7DF7-3D8BC7C4E545}"/>
              </a:ext>
            </a:extLst>
          </p:cNvPr>
          <p:cNvSpPr txBox="1"/>
          <p:nvPr/>
        </p:nvSpPr>
        <p:spPr>
          <a:xfrm>
            <a:off x="6902252" y="6328380"/>
            <a:ext cx="3625198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Perdita di competenze ed esperienza</a:t>
            </a:r>
          </a:p>
        </p:txBody>
      </p:sp>
      <p:grpSp>
        <p:nvGrpSpPr>
          <p:cNvPr id="108" name="Group 83">
            <a:extLst>
              <a:ext uri="{FF2B5EF4-FFF2-40B4-BE49-F238E27FC236}">
                <a16:creationId xmlns:a16="http://schemas.microsoft.com/office/drawing/2014/main" id="{FD903122-15FC-642C-3E9D-3C349C1F4A92}"/>
              </a:ext>
            </a:extLst>
          </p:cNvPr>
          <p:cNvGrpSpPr/>
          <p:nvPr/>
        </p:nvGrpSpPr>
        <p:grpSpPr>
          <a:xfrm>
            <a:off x="6171776" y="6900568"/>
            <a:ext cx="4518010" cy="1938317"/>
            <a:chOff x="0" y="0"/>
            <a:chExt cx="1189929" cy="510503"/>
          </a:xfrm>
        </p:grpSpPr>
        <p:sp>
          <p:nvSpPr>
            <p:cNvPr id="115" name="Freeform 84">
              <a:extLst>
                <a:ext uri="{FF2B5EF4-FFF2-40B4-BE49-F238E27FC236}">
                  <a16:creationId xmlns:a16="http://schemas.microsoft.com/office/drawing/2014/main" id="{F5EAA0AF-BA4E-275C-6BD6-595ABFE2AE97}"/>
                </a:ext>
              </a:extLst>
            </p:cNvPr>
            <p:cNvSpPr/>
            <p:nvPr/>
          </p:nvSpPr>
          <p:spPr>
            <a:xfrm>
              <a:off x="0" y="0"/>
              <a:ext cx="1189929" cy="510503"/>
            </a:xfrm>
            <a:custGeom>
              <a:avLst/>
              <a:gdLst/>
              <a:ahLst/>
              <a:cxnLst/>
              <a:rect l="l" t="t" r="r" b="b"/>
              <a:pathLst>
                <a:path w="1189929" h="510503">
                  <a:moveTo>
                    <a:pt x="87392" y="0"/>
                  </a:moveTo>
                  <a:lnTo>
                    <a:pt x="1102537" y="0"/>
                  </a:lnTo>
                  <a:cubicBezTo>
                    <a:pt x="1150802" y="0"/>
                    <a:pt x="1189929" y="39127"/>
                    <a:pt x="1189929" y="87392"/>
                  </a:cubicBezTo>
                  <a:lnTo>
                    <a:pt x="1189929" y="423111"/>
                  </a:lnTo>
                  <a:cubicBezTo>
                    <a:pt x="1189929" y="446289"/>
                    <a:pt x="1180721" y="468518"/>
                    <a:pt x="1164332" y="484907"/>
                  </a:cubicBezTo>
                  <a:cubicBezTo>
                    <a:pt x="1147943" y="501296"/>
                    <a:pt x="1125714" y="510503"/>
                    <a:pt x="1102537" y="510503"/>
                  </a:cubicBezTo>
                  <a:lnTo>
                    <a:pt x="87392" y="510503"/>
                  </a:lnTo>
                  <a:cubicBezTo>
                    <a:pt x="39127" y="510503"/>
                    <a:pt x="0" y="471377"/>
                    <a:pt x="0" y="423111"/>
                  </a:cubicBezTo>
                  <a:lnTo>
                    <a:pt x="0" y="87392"/>
                  </a:lnTo>
                  <a:cubicBezTo>
                    <a:pt x="0" y="64214"/>
                    <a:pt x="9207" y="41986"/>
                    <a:pt x="25597" y="25597"/>
                  </a:cubicBezTo>
                  <a:cubicBezTo>
                    <a:pt x="41986" y="9207"/>
                    <a:pt x="64214" y="0"/>
                    <a:pt x="873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87722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16" name="TextBox 85">
              <a:extLst>
                <a:ext uri="{FF2B5EF4-FFF2-40B4-BE49-F238E27FC236}">
                  <a16:creationId xmlns:a16="http://schemas.microsoft.com/office/drawing/2014/main" id="{C5B773B5-DA53-1999-A61A-E4F38A7A23C2}"/>
                </a:ext>
              </a:extLst>
            </p:cNvPr>
            <p:cNvSpPr txBox="1"/>
            <p:nvPr/>
          </p:nvSpPr>
          <p:spPr>
            <a:xfrm>
              <a:off x="0" y="-19050"/>
              <a:ext cx="1189929" cy="529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09" name="Group 86">
            <a:extLst>
              <a:ext uri="{FF2B5EF4-FFF2-40B4-BE49-F238E27FC236}">
                <a16:creationId xmlns:a16="http://schemas.microsoft.com/office/drawing/2014/main" id="{4756F3C3-884D-2439-B724-270DF6EEA0EE}"/>
              </a:ext>
            </a:extLst>
          </p:cNvPr>
          <p:cNvGrpSpPr/>
          <p:nvPr/>
        </p:nvGrpSpPr>
        <p:grpSpPr>
          <a:xfrm>
            <a:off x="6329947" y="7348243"/>
            <a:ext cx="867424" cy="867425"/>
            <a:chOff x="0" y="0"/>
            <a:chExt cx="812800" cy="812800"/>
          </a:xfrm>
        </p:grpSpPr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C5F080BE-6EB8-9C95-DA96-3F3CD9D5C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14" name="TextBox 88">
              <a:extLst>
                <a:ext uri="{FF2B5EF4-FFF2-40B4-BE49-F238E27FC236}">
                  <a16:creationId xmlns:a16="http://schemas.microsoft.com/office/drawing/2014/main" id="{77DF5F87-1924-C27D-AE64-D61F6AADEB5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10" name="TextBox 89">
            <a:extLst>
              <a:ext uri="{FF2B5EF4-FFF2-40B4-BE49-F238E27FC236}">
                <a16:creationId xmlns:a16="http://schemas.microsoft.com/office/drawing/2014/main" id="{A677E9B2-6966-EF76-BBB7-96AC9A97180B}"/>
              </a:ext>
            </a:extLst>
          </p:cNvPr>
          <p:cNvSpPr txBox="1"/>
          <p:nvPr/>
        </p:nvSpPr>
        <p:spPr>
          <a:xfrm>
            <a:off x="7398893" y="7165289"/>
            <a:ext cx="2815104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il costo di sostituzione </a:t>
            </a: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di un dipendente può arrivare al</a:t>
            </a:r>
          </a:p>
        </p:txBody>
      </p:sp>
      <p:sp>
        <p:nvSpPr>
          <p:cNvPr id="111" name="TextBox 90">
            <a:extLst>
              <a:ext uri="{FF2B5EF4-FFF2-40B4-BE49-F238E27FC236}">
                <a16:creationId xmlns:a16="http://schemas.microsoft.com/office/drawing/2014/main" id="{72F9BF7B-3A53-09AE-5D1A-DDD65249D70E}"/>
              </a:ext>
            </a:extLst>
          </p:cNvPr>
          <p:cNvSpPr txBox="1"/>
          <p:nvPr/>
        </p:nvSpPr>
        <p:spPr>
          <a:xfrm>
            <a:off x="7398893" y="7655090"/>
            <a:ext cx="353396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it-IT" sz="3999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50-100%</a:t>
            </a:r>
          </a:p>
        </p:txBody>
      </p:sp>
      <p:sp>
        <p:nvSpPr>
          <p:cNvPr id="112" name="TextBox 91">
            <a:extLst>
              <a:ext uri="{FF2B5EF4-FFF2-40B4-BE49-F238E27FC236}">
                <a16:creationId xmlns:a16="http://schemas.microsoft.com/office/drawing/2014/main" id="{0F91BEC2-40E3-C3CE-7EB0-0A0FD51B2CB1}"/>
              </a:ext>
            </a:extLst>
          </p:cNvPr>
          <p:cNvSpPr txBox="1"/>
          <p:nvPr/>
        </p:nvSpPr>
        <p:spPr>
          <a:xfrm>
            <a:off x="7181422" y="8479592"/>
            <a:ext cx="3346028" cy="2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it-IT" sz="1400" i="1" noProof="0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Fonte: SHRM, Human capital Benchmarking</a:t>
            </a:r>
          </a:p>
        </p:txBody>
      </p:sp>
      <p:sp>
        <p:nvSpPr>
          <p:cNvPr id="127" name="Freeform 92">
            <a:extLst>
              <a:ext uri="{FF2B5EF4-FFF2-40B4-BE49-F238E27FC236}">
                <a16:creationId xmlns:a16="http://schemas.microsoft.com/office/drawing/2014/main" id="{987C3906-5C5A-EB99-633B-73E4102BB78A}"/>
              </a:ext>
            </a:extLst>
          </p:cNvPr>
          <p:cNvSpPr/>
          <p:nvPr/>
        </p:nvSpPr>
        <p:spPr>
          <a:xfrm>
            <a:off x="9657021" y="3957569"/>
            <a:ext cx="431689" cy="431689"/>
          </a:xfrm>
          <a:custGeom>
            <a:avLst/>
            <a:gdLst/>
            <a:ahLst/>
            <a:cxnLst/>
            <a:rect l="l" t="t" r="r" b="b"/>
            <a:pathLst>
              <a:path w="431689" h="431689">
                <a:moveTo>
                  <a:pt x="0" y="0"/>
                </a:moveTo>
                <a:lnTo>
                  <a:pt x="431689" y="0"/>
                </a:lnTo>
                <a:lnTo>
                  <a:pt x="431689" y="431690"/>
                </a:lnTo>
                <a:lnTo>
                  <a:pt x="0" y="431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28" name="Freeform 93">
            <a:extLst>
              <a:ext uri="{FF2B5EF4-FFF2-40B4-BE49-F238E27FC236}">
                <a16:creationId xmlns:a16="http://schemas.microsoft.com/office/drawing/2014/main" id="{1E213FC9-EB2D-FA26-08F9-C6FFF8C5AC64}"/>
              </a:ext>
            </a:extLst>
          </p:cNvPr>
          <p:cNvSpPr/>
          <p:nvPr/>
        </p:nvSpPr>
        <p:spPr>
          <a:xfrm>
            <a:off x="9450470" y="3778198"/>
            <a:ext cx="884383" cy="863379"/>
          </a:xfrm>
          <a:custGeom>
            <a:avLst/>
            <a:gdLst/>
            <a:ahLst/>
            <a:cxnLst/>
            <a:rect l="l" t="t" r="r" b="b"/>
            <a:pathLst>
              <a:path w="884383" h="863379">
                <a:moveTo>
                  <a:pt x="0" y="0"/>
                </a:moveTo>
                <a:lnTo>
                  <a:pt x="884383" y="0"/>
                </a:lnTo>
                <a:lnTo>
                  <a:pt x="884383" y="863379"/>
                </a:lnTo>
                <a:lnTo>
                  <a:pt x="0" y="8633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29" name="Freeform 94">
            <a:extLst>
              <a:ext uri="{FF2B5EF4-FFF2-40B4-BE49-F238E27FC236}">
                <a16:creationId xmlns:a16="http://schemas.microsoft.com/office/drawing/2014/main" id="{15670CA0-81C3-623B-AB7F-A02C935CC08D}"/>
              </a:ext>
            </a:extLst>
          </p:cNvPr>
          <p:cNvSpPr/>
          <p:nvPr/>
        </p:nvSpPr>
        <p:spPr>
          <a:xfrm>
            <a:off x="6351315" y="5001893"/>
            <a:ext cx="289013" cy="276730"/>
          </a:xfrm>
          <a:custGeom>
            <a:avLst/>
            <a:gdLst/>
            <a:ahLst/>
            <a:cxnLst/>
            <a:rect l="l" t="t" r="r" b="b"/>
            <a:pathLst>
              <a:path w="289013" h="276730">
                <a:moveTo>
                  <a:pt x="0" y="0"/>
                </a:moveTo>
                <a:lnTo>
                  <a:pt x="289013" y="0"/>
                </a:lnTo>
                <a:lnTo>
                  <a:pt x="289013" y="276731"/>
                </a:lnTo>
                <a:lnTo>
                  <a:pt x="0" y="2767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30" name="Freeform 95">
            <a:extLst>
              <a:ext uri="{FF2B5EF4-FFF2-40B4-BE49-F238E27FC236}">
                <a16:creationId xmlns:a16="http://schemas.microsoft.com/office/drawing/2014/main" id="{38676741-DACA-BA15-1EA2-8345E7DBE998}"/>
              </a:ext>
            </a:extLst>
          </p:cNvPr>
          <p:cNvSpPr/>
          <p:nvPr/>
        </p:nvSpPr>
        <p:spPr>
          <a:xfrm>
            <a:off x="6351315" y="5630781"/>
            <a:ext cx="257214" cy="257214"/>
          </a:xfrm>
          <a:custGeom>
            <a:avLst/>
            <a:gdLst/>
            <a:ahLst/>
            <a:cxnLst/>
            <a:rect l="l" t="t" r="r" b="b"/>
            <a:pathLst>
              <a:path w="257214" h="257214">
                <a:moveTo>
                  <a:pt x="0" y="0"/>
                </a:moveTo>
                <a:lnTo>
                  <a:pt x="257214" y="0"/>
                </a:lnTo>
                <a:lnTo>
                  <a:pt x="257214" y="257214"/>
                </a:lnTo>
                <a:lnTo>
                  <a:pt x="0" y="2572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31" name="Freeform 96">
            <a:extLst>
              <a:ext uri="{FF2B5EF4-FFF2-40B4-BE49-F238E27FC236}">
                <a16:creationId xmlns:a16="http://schemas.microsoft.com/office/drawing/2014/main" id="{8E276814-F966-FE8C-C687-A86AB0B8C51B}"/>
              </a:ext>
            </a:extLst>
          </p:cNvPr>
          <p:cNvSpPr/>
          <p:nvPr/>
        </p:nvSpPr>
        <p:spPr>
          <a:xfrm>
            <a:off x="6341748" y="6286650"/>
            <a:ext cx="308146" cy="271553"/>
          </a:xfrm>
          <a:custGeom>
            <a:avLst/>
            <a:gdLst/>
            <a:ahLst/>
            <a:cxnLst/>
            <a:rect l="l" t="t" r="r" b="b"/>
            <a:pathLst>
              <a:path w="308146" h="271553">
                <a:moveTo>
                  <a:pt x="0" y="0"/>
                </a:moveTo>
                <a:lnTo>
                  <a:pt x="308146" y="0"/>
                </a:lnTo>
                <a:lnTo>
                  <a:pt x="308146" y="271554"/>
                </a:lnTo>
                <a:lnTo>
                  <a:pt x="0" y="271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137" name="Group 104">
            <a:extLst>
              <a:ext uri="{FF2B5EF4-FFF2-40B4-BE49-F238E27FC236}">
                <a16:creationId xmlns:a16="http://schemas.microsoft.com/office/drawing/2014/main" id="{6B772FD2-B22F-615A-6A91-5AC0ECBF304A}"/>
              </a:ext>
            </a:extLst>
          </p:cNvPr>
          <p:cNvGrpSpPr/>
          <p:nvPr/>
        </p:nvGrpSpPr>
        <p:grpSpPr>
          <a:xfrm>
            <a:off x="15004116" y="3576663"/>
            <a:ext cx="1282432" cy="1282432"/>
            <a:chOff x="0" y="0"/>
            <a:chExt cx="812800" cy="812800"/>
          </a:xfrm>
        </p:grpSpPr>
        <p:sp>
          <p:nvSpPr>
            <p:cNvPr id="170" name="Freeform 105">
              <a:extLst>
                <a:ext uri="{FF2B5EF4-FFF2-40B4-BE49-F238E27FC236}">
                  <a16:creationId xmlns:a16="http://schemas.microsoft.com/office/drawing/2014/main" id="{614F4FD6-57E1-9C3D-4FA9-45BFAE28FE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71" name="TextBox 106">
              <a:extLst>
                <a:ext uri="{FF2B5EF4-FFF2-40B4-BE49-F238E27FC236}">
                  <a16:creationId xmlns:a16="http://schemas.microsoft.com/office/drawing/2014/main" id="{23D7C4C7-0608-ABBA-51AD-C035919852D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38" name="Group 107">
            <a:extLst>
              <a:ext uri="{FF2B5EF4-FFF2-40B4-BE49-F238E27FC236}">
                <a16:creationId xmlns:a16="http://schemas.microsoft.com/office/drawing/2014/main" id="{A86D7C19-4CED-C173-7BB2-8EB2D33C931A}"/>
              </a:ext>
            </a:extLst>
          </p:cNvPr>
          <p:cNvGrpSpPr/>
          <p:nvPr/>
        </p:nvGrpSpPr>
        <p:grpSpPr>
          <a:xfrm>
            <a:off x="11459942" y="4889631"/>
            <a:ext cx="541761" cy="541761"/>
            <a:chOff x="0" y="0"/>
            <a:chExt cx="812800" cy="812800"/>
          </a:xfrm>
        </p:grpSpPr>
        <p:sp>
          <p:nvSpPr>
            <p:cNvPr id="168" name="Freeform 108">
              <a:extLst>
                <a:ext uri="{FF2B5EF4-FFF2-40B4-BE49-F238E27FC236}">
                  <a16:creationId xmlns:a16="http://schemas.microsoft.com/office/drawing/2014/main" id="{CD4F8863-8A3D-695D-A1AE-E7263A9528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69" name="TextBox 109">
              <a:extLst>
                <a:ext uri="{FF2B5EF4-FFF2-40B4-BE49-F238E27FC236}">
                  <a16:creationId xmlns:a16="http://schemas.microsoft.com/office/drawing/2014/main" id="{914D504C-1D50-1A0D-CFC2-BCF2C2EB938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39" name="Group 110">
            <a:extLst>
              <a:ext uri="{FF2B5EF4-FFF2-40B4-BE49-F238E27FC236}">
                <a16:creationId xmlns:a16="http://schemas.microsoft.com/office/drawing/2014/main" id="{5C01FC63-FE6D-8960-CD3E-7F954479114C}"/>
              </a:ext>
            </a:extLst>
          </p:cNvPr>
          <p:cNvGrpSpPr/>
          <p:nvPr/>
        </p:nvGrpSpPr>
        <p:grpSpPr>
          <a:xfrm>
            <a:off x="11459942" y="5534711"/>
            <a:ext cx="541761" cy="541761"/>
            <a:chOff x="0" y="0"/>
            <a:chExt cx="812800" cy="812800"/>
          </a:xfrm>
        </p:grpSpPr>
        <p:sp>
          <p:nvSpPr>
            <p:cNvPr id="166" name="Freeform 111">
              <a:extLst>
                <a:ext uri="{FF2B5EF4-FFF2-40B4-BE49-F238E27FC236}">
                  <a16:creationId xmlns:a16="http://schemas.microsoft.com/office/drawing/2014/main" id="{DD732FB6-F382-1AAB-B1B6-55DBFF380B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67" name="TextBox 112">
              <a:extLst>
                <a:ext uri="{FF2B5EF4-FFF2-40B4-BE49-F238E27FC236}">
                  <a16:creationId xmlns:a16="http://schemas.microsoft.com/office/drawing/2014/main" id="{F043A53A-17EE-49AA-E142-7FC9FAE0ED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grpSp>
        <p:nvGrpSpPr>
          <p:cNvPr id="140" name="Group 113">
            <a:extLst>
              <a:ext uri="{FF2B5EF4-FFF2-40B4-BE49-F238E27FC236}">
                <a16:creationId xmlns:a16="http://schemas.microsoft.com/office/drawing/2014/main" id="{582B168C-C7E1-5A71-BC46-7649FA67E0FD}"/>
              </a:ext>
            </a:extLst>
          </p:cNvPr>
          <p:cNvGrpSpPr/>
          <p:nvPr/>
        </p:nvGrpSpPr>
        <p:grpSpPr>
          <a:xfrm>
            <a:off x="11459942" y="6179791"/>
            <a:ext cx="541761" cy="541761"/>
            <a:chOff x="0" y="0"/>
            <a:chExt cx="812800" cy="812800"/>
          </a:xfrm>
        </p:grpSpPr>
        <p:sp>
          <p:nvSpPr>
            <p:cNvPr id="164" name="Freeform 114">
              <a:extLst>
                <a:ext uri="{FF2B5EF4-FFF2-40B4-BE49-F238E27FC236}">
                  <a16:creationId xmlns:a16="http://schemas.microsoft.com/office/drawing/2014/main" id="{420681A5-820D-EF78-03EB-4ED35B5454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65" name="TextBox 115">
              <a:extLst>
                <a:ext uri="{FF2B5EF4-FFF2-40B4-BE49-F238E27FC236}">
                  <a16:creationId xmlns:a16="http://schemas.microsoft.com/office/drawing/2014/main" id="{38123376-7396-E3A8-614F-E5C344D98AC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41" name="TextBox 116">
            <a:extLst>
              <a:ext uri="{FF2B5EF4-FFF2-40B4-BE49-F238E27FC236}">
                <a16:creationId xmlns:a16="http://schemas.microsoft.com/office/drawing/2014/main" id="{213311F9-4524-753A-C161-645C7D1E8E33}"/>
              </a:ext>
            </a:extLst>
          </p:cNvPr>
          <p:cNvSpPr txBox="1"/>
          <p:nvPr/>
        </p:nvSpPr>
        <p:spPr>
          <a:xfrm>
            <a:off x="11942490" y="2820219"/>
            <a:ext cx="434405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it-IT" sz="3000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RISCHIO REPUTAZIONALE ED ESG </a:t>
            </a:r>
          </a:p>
        </p:txBody>
      </p:sp>
      <p:sp>
        <p:nvSpPr>
          <p:cNvPr id="142" name="TextBox 117">
            <a:extLst>
              <a:ext uri="{FF2B5EF4-FFF2-40B4-BE49-F238E27FC236}">
                <a16:creationId xmlns:a16="http://schemas.microsoft.com/office/drawing/2014/main" id="{C78DB9BC-C29B-E1AF-D782-285259EFB749}"/>
              </a:ext>
            </a:extLst>
          </p:cNvPr>
          <p:cNvSpPr txBox="1"/>
          <p:nvPr/>
        </p:nvSpPr>
        <p:spPr>
          <a:xfrm>
            <a:off x="11569203" y="4013118"/>
            <a:ext cx="3039716" cy="52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IMPATTO SU RATING, STAKEHOLDER E MERCATO</a:t>
            </a:r>
          </a:p>
        </p:txBody>
      </p:sp>
      <p:sp>
        <p:nvSpPr>
          <p:cNvPr id="144" name="TextBox 119">
            <a:extLst>
              <a:ext uri="{FF2B5EF4-FFF2-40B4-BE49-F238E27FC236}">
                <a16:creationId xmlns:a16="http://schemas.microsoft.com/office/drawing/2014/main" id="{5E19F264-A336-85E8-B277-9019C4D9CBFF}"/>
              </a:ext>
            </a:extLst>
          </p:cNvPr>
          <p:cNvSpPr txBox="1"/>
          <p:nvPr/>
        </p:nvSpPr>
        <p:spPr>
          <a:xfrm>
            <a:off x="12135460" y="4938206"/>
            <a:ext cx="3311745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Peggioramento score ESG e accesso più complesso a finanziamenti</a:t>
            </a:r>
          </a:p>
        </p:txBody>
      </p:sp>
      <p:sp>
        <p:nvSpPr>
          <p:cNvPr id="145" name="TextBox 120">
            <a:extLst>
              <a:ext uri="{FF2B5EF4-FFF2-40B4-BE49-F238E27FC236}">
                <a16:creationId xmlns:a16="http://schemas.microsoft.com/office/drawing/2014/main" id="{E8A4D770-A00A-CE8C-D02E-E5360AF8C36E}"/>
              </a:ext>
            </a:extLst>
          </p:cNvPr>
          <p:cNvSpPr txBox="1"/>
          <p:nvPr/>
        </p:nvSpPr>
        <p:spPr>
          <a:xfrm>
            <a:off x="12135460" y="5583286"/>
            <a:ext cx="3625199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Maggiori richieste da clienti, dipendenti e istituzioni</a:t>
            </a:r>
          </a:p>
        </p:txBody>
      </p:sp>
      <p:sp>
        <p:nvSpPr>
          <p:cNvPr id="146" name="TextBox 121">
            <a:extLst>
              <a:ext uri="{FF2B5EF4-FFF2-40B4-BE49-F238E27FC236}">
                <a16:creationId xmlns:a16="http://schemas.microsoft.com/office/drawing/2014/main" id="{DA524DE2-F952-AEA4-0853-6D55E774C079}"/>
              </a:ext>
            </a:extLst>
          </p:cNvPr>
          <p:cNvSpPr txBox="1"/>
          <p:nvPr/>
        </p:nvSpPr>
        <p:spPr>
          <a:xfrm>
            <a:off x="12135460" y="6328380"/>
            <a:ext cx="3625199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Danni reputazionali più rapidi e amplificati</a:t>
            </a:r>
          </a:p>
        </p:txBody>
      </p:sp>
      <p:grpSp>
        <p:nvGrpSpPr>
          <p:cNvPr id="147" name="Group 122">
            <a:extLst>
              <a:ext uri="{FF2B5EF4-FFF2-40B4-BE49-F238E27FC236}">
                <a16:creationId xmlns:a16="http://schemas.microsoft.com/office/drawing/2014/main" id="{AE2A6701-671A-B906-64C7-0528BC329890}"/>
              </a:ext>
            </a:extLst>
          </p:cNvPr>
          <p:cNvGrpSpPr/>
          <p:nvPr/>
        </p:nvGrpSpPr>
        <p:grpSpPr>
          <a:xfrm>
            <a:off x="11604777" y="6887175"/>
            <a:ext cx="4518011" cy="1938317"/>
            <a:chOff x="0" y="0"/>
            <a:chExt cx="1189929" cy="510503"/>
          </a:xfrm>
        </p:grpSpPr>
        <p:sp>
          <p:nvSpPr>
            <p:cNvPr id="162" name="Freeform 123">
              <a:extLst>
                <a:ext uri="{FF2B5EF4-FFF2-40B4-BE49-F238E27FC236}">
                  <a16:creationId xmlns:a16="http://schemas.microsoft.com/office/drawing/2014/main" id="{AE053C35-77BD-D62B-79B8-0A2A78E4E5C9}"/>
                </a:ext>
              </a:extLst>
            </p:cNvPr>
            <p:cNvSpPr/>
            <p:nvPr/>
          </p:nvSpPr>
          <p:spPr>
            <a:xfrm>
              <a:off x="0" y="0"/>
              <a:ext cx="1189929" cy="510503"/>
            </a:xfrm>
            <a:custGeom>
              <a:avLst/>
              <a:gdLst/>
              <a:ahLst/>
              <a:cxnLst/>
              <a:rect l="l" t="t" r="r" b="b"/>
              <a:pathLst>
                <a:path w="1189929" h="510503">
                  <a:moveTo>
                    <a:pt x="87392" y="0"/>
                  </a:moveTo>
                  <a:lnTo>
                    <a:pt x="1102537" y="0"/>
                  </a:lnTo>
                  <a:cubicBezTo>
                    <a:pt x="1150802" y="0"/>
                    <a:pt x="1189929" y="39127"/>
                    <a:pt x="1189929" y="87392"/>
                  </a:cubicBezTo>
                  <a:lnTo>
                    <a:pt x="1189929" y="423111"/>
                  </a:lnTo>
                  <a:cubicBezTo>
                    <a:pt x="1189929" y="446289"/>
                    <a:pt x="1180721" y="468518"/>
                    <a:pt x="1164332" y="484907"/>
                  </a:cubicBezTo>
                  <a:cubicBezTo>
                    <a:pt x="1147943" y="501296"/>
                    <a:pt x="1125714" y="510503"/>
                    <a:pt x="1102537" y="510503"/>
                  </a:cubicBezTo>
                  <a:lnTo>
                    <a:pt x="87392" y="510503"/>
                  </a:lnTo>
                  <a:cubicBezTo>
                    <a:pt x="39127" y="510503"/>
                    <a:pt x="0" y="471377"/>
                    <a:pt x="0" y="423111"/>
                  </a:cubicBezTo>
                  <a:lnTo>
                    <a:pt x="0" y="87392"/>
                  </a:lnTo>
                  <a:cubicBezTo>
                    <a:pt x="0" y="64214"/>
                    <a:pt x="9207" y="41986"/>
                    <a:pt x="25597" y="25597"/>
                  </a:cubicBezTo>
                  <a:cubicBezTo>
                    <a:pt x="41986" y="9207"/>
                    <a:pt x="64214" y="0"/>
                    <a:pt x="873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87722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63" name="TextBox 124">
              <a:extLst>
                <a:ext uri="{FF2B5EF4-FFF2-40B4-BE49-F238E27FC236}">
                  <a16:creationId xmlns:a16="http://schemas.microsoft.com/office/drawing/2014/main" id="{DE96D9D9-70E2-83FC-3362-05AB02018C22}"/>
                </a:ext>
              </a:extLst>
            </p:cNvPr>
            <p:cNvSpPr txBox="1"/>
            <p:nvPr/>
          </p:nvSpPr>
          <p:spPr>
            <a:xfrm>
              <a:off x="0" y="-19050"/>
              <a:ext cx="1189929" cy="529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49" name="TextBox 128">
            <a:extLst>
              <a:ext uri="{FF2B5EF4-FFF2-40B4-BE49-F238E27FC236}">
                <a16:creationId xmlns:a16="http://schemas.microsoft.com/office/drawing/2014/main" id="{7C4F5966-B74F-4A36-91BF-C24250765F1D}"/>
              </a:ext>
            </a:extLst>
          </p:cNvPr>
          <p:cNvSpPr txBox="1"/>
          <p:nvPr/>
        </p:nvSpPr>
        <p:spPr>
          <a:xfrm>
            <a:off x="12774162" y="7251991"/>
            <a:ext cx="3625199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Il </a:t>
            </a:r>
          </a:p>
        </p:txBody>
      </p:sp>
      <p:sp>
        <p:nvSpPr>
          <p:cNvPr id="150" name="TextBox 129">
            <a:extLst>
              <a:ext uri="{FF2B5EF4-FFF2-40B4-BE49-F238E27FC236}">
                <a16:creationId xmlns:a16="http://schemas.microsoft.com/office/drawing/2014/main" id="{58434EBC-52DE-F8F2-DA57-8F1A1529D15A}"/>
              </a:ext>
            </a:extLst>
          </p:cNvPr>
          <p:cNvSpPr txBox="1"/>
          <p:nvPr/>
        </p:nvSpPr>
        <p:spPr>
          <a:xfrm>
            <a:off x="13007823" y="7114865"/>
            <a:ext cx="353396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it-IT" sz="3999" b="1" noProof="0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76%</a:t>
            </a:r>
          </a:p>
        </p:txBody>
      </p:sp>
      <p:sp>
        <p:nvSpPr>
          <p:cNvPr id="151" name="TextBox 130">
            <a:extLst>
              <a:ext uri="{FF2B5EF4-FFF2-40B4-BE49-F238E27FC236}">
                <a16:creationId xmlns:a16="http://schemas.microsoft.com/office/drawing/2014/main" id="{8383C4F4-7661-479C-E0D2-6A3BC952F30B}"/>
              </a:ext>
            </a:extLst>
          </p:cNvPr>
          <p:cNvSpPr txBox="1"/>
          <p:nvPr/>
        </p:nvSpPr>
        <p:spPr>
          <a:xfrm>
            <a:off x="12771196" y="7731674"/>
            <a:ext cx="3128558" cy="4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considera l</a:t>
            </a: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a responsabilità sociale nelle scelte di acquisto</a:t>
            </a:r>
          </a:p>
        </p:txBody>
      </p:sp>
      <p:sp>
        <p:nvSpPr>
          <p:cNvPr id="152" name="TextBox 131">
            <a:extLst>
              <a:ext uri="{FF2B5EF4-FFF2-40B4-BE49-F238E27FC236}">
                <a16:creationId xmlns:a16="http://schemas.microsoft.com/office/drawing/2014/main" id="{9E6C6965-B544-54DA-3FF7-D81E4E5E58AE}"/>
              </a:ext>
            </a:extLst>
          </p:cNvPr>
          <p:cNvSpPr txBox="1"/>
          <p:nvPr/>
        </p:nvSpPr>
        <p:spPr>
          <a:xfrm>
            <a:off x="12553726" y="8482801"/>
            <a:ext cx="3346028" cy="2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it-IT" sz="1400" i="1" noProof="0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Fonte: Deloitte, </a:t>
            </a:r>
            <a:r>
              <a:rPr lang="it-IT" sz="1400" i="1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G</a:t>
            </a:r>
            <a:r>
              <a:rPr lang="it-IT" sz="1400" i="1" noProof="0" dirty="0" err="1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lobal</a:t>
            </a:r>
            <a:r>
              <a:rPr lang="it-IT" sz="1400" i="1" noProof="0" dirty="0">
                <a:solidFill>
                  <a:srgbClr val="767676"/>
                </a:solidFill>
                <a:latin typeface="+mj-lt"/>
                <a:ea typeface="Titillium Web Italics"/>
                <a:cs typeface="Titillium Web Italics"/>
                <a:sym typeface="Titillium Web Italics"/>
              </a:rPr>
              <a:t> Marketing Trends</a:t>
            </a:r>
          </a:p>
        </p:txBody>
      </p:sp>
      <p:sp>
        <p:nvSpPr>
          <p:cNvPr id="154" name="Freeform 133">
            <a:extLst>
              <a:ext uri="{FF2B5EF4-FFF2-40B4-BE49-F238E27FC236}">
                <a16:creationId xmlns:a16="http://schemas.microsoft.com/office/drawing/2014/main" id="{307ADBD3-5652-9A30-659F-DE1110D99517}"/>
              </a:ext>
            </a:extLst>
          </p:cNvPr>
          <p:cNvSpPr/>
          <p:nvPr/>
        </p:nvSpPr>
        <p:spPr>
          <a:xfrm>
            <a:off x="15326843" y="3737258"/>
            <a:ext cx="733661" cy="831987"/>
          </a:xfrm>
          <a:custGeom>
            <a:avLst/>
            <a:gdLst/>
            <a:ahLst/>
            <a:cxnLst/>
            <a:rect l="l" t="t" r="r" b="b"/>
            <a:pathLst>
              <a:path w="978215" h="1109316">
                <a:moveTo>
                  <a:pt x="0" y="0"/>
                </a:moveTo>
                <a:lnTo>
                  <a:pt x="978215" y="0"/>
                </a:lnTo>
                <a:lnTo>
                  <a:pt x="978215" y="1109316"/>
                </a:lnTo>
                <a:lnTo>
                  <a:pt x="0" y="110931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55" name="Freeform 134">
            <a:extLst>
              <a:ext uri="{FF2B5EF4-FFF2-40B4-BE49-F238E27FC236}">
                <a16:creationId xmlns:a16="http://schemas.microsoft.com/office/drawing/2014/main" id="{923A0258-4AE2-2BAF-19E8-A20CBCC163AA}"/>
              </a:ext>
            </a:extLst>
          </p:cNvPr>
          <p:cNvSpPr/>
          <p:nvPr/>
        </p:nvSpPr>
        <p:spPr>
          <a:xfrm>
            <a:off x="15188423" y="4063995"/>
            <a:ext cx="505250" cy="505250"/>
          </a:xfrm>
          <a:custGeom>
            <a:avLst/>
            <a:gdLst/>
            <a:ahLst/>
            <a:cxnLst/>
            <a:rect l="l" t="t" r="r" b="b"/>
            <a:pathLst>
              <a:path w="673667" h="673667">
                <a:moveTo>
                  <a:pt x="0" y="0"/>
                </a:moveTo>
                <a:lnTo>
                  <a:pt x="673667" y="0"/>
                </a:lnTo>
                <a:lnTo>
                  <a:pt x="673667" y="673667"/>
                </a:lnTo>
                <a:lnTo>
                  <a:pt x="0" y="673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56" name="Freeform 135">
            <a:extLst>
              <a:ext uri="{FF2B5EF4-FFF2-40B4-BE49-F238E27FC236}">
                <a16:creationId xmlns:a16="http://schemas.microsoft.com/office/drawing/2014/main" id="{011E5ADF-D6A5-12D2-11AD-D78891E84236}"/>
              </a:ext>
            </a:extLst>
          </p:cNvPr>
          <p:cNvSpPr/>
          <p:nvPr/>
        </p:nvSpPr>
        <p:spPr>
          <a:xfrm>
            <a:off x="11554762" y="4944982"/>
            <a:ext cx="371837" cy="353710"/>
          </a:xfrm>
          <a:custGeom>
            <a:avLst/>
            <a:gdLst/>
            <a:ahLst/>
            <a:cxnLst/>
            <a:rect l="l" t="t" r="r" b="b"/>
            <a:pathLst>
              <a:path w="495783" h="471613">
                <a:moveTo>
                  <a:pt x="0" y="0"/>
                </a:moveTo>
                <a:lnTo>
                  <a:pt x="495783" y="0"/>
                </a:lnTo>
                <a:lnTo>
                  <a:pt x="495783" y="471613"/>
                </a:lnTo>
                <a:lnTo>
                  <a:pt x="0" y="47161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57" name="Freeform 136">
            <a:extLst>
              <a:ext uri="{FF2B5EF4-FFF2-40B4-BE49-F238E27FC236}">
                <a16:creationId xmlns:a16="http://schemas.microsoft.com/office/drawing/2014/main" id="{C9FA6CAF-5607-A2E2-5990-2C0315E112AC}"/>
              </a:ext>
            </a:extLst>
          </p:cNvPr>
          <p:cNvSpPr/>
          <p:nvPr/>
        </p:nvSpPr>
        <p:spPr>
          <a:xfrm>
            <a:off x="11509759" y="5617552"/>
            <a:ext cx="416840" cy="351188"/>
          </a:xfrm>
          <a:custGeom>
            <a:avLst/>
            <a:gdLst/>
            <a:ahLst/>
            <a:cxnLst/>
            <a:rect l="l" t="t" r="r" b="b"/>
            <a:pathLst>
              <a:path w="555787" h="468251">
                <a:moveTo>
                  <a:pt x="0" y="0"/>
                </a:moveTo>
                <a:lnTo>
                  <a:pt x="555787" y="0"/>
                </a:lnTo>
                <a:lnTo>
                  <a:pt x="555787" y="468251"/>
                </a:lnTo>
                <a:lnTo>
                  <a:pt x="0" y="4682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58" name="Freeform 137">
            <a:extLst>
              <a:ext uri="{FF2B5EF4-FFF2-40B4-BE49-F238E27FC236}">
                <a16:creationId xmlns:a16="http://schemas.microsoft.com/office/drawing/2014/main" id="{4E95CE88-CE8E-E063-2651-28EAFD4CD5FA}"/>
              </a:ext>
            </a:extLst>
          </p:cNvPr>
          <p:cNvSpPr/>
          <p:nvPr/>
        </p:nvSpPr>
        <p:spPr>
          <a:xfrm>
            <a:off x="11552172" y="6283066"/>
            <a:ext cx="377018" cy="363351"/>
          </a:xfrm>
          <a:custGeom>
            <a:avLst/>
            <a:gdLst/>
            <a:ahLst/>
            <a:cxnLst/>
            <a:rect l="l" t="t" r="r" b="b"/>
            <a:pathLst>
              <a:path w="502690" h="484468">
                <a:moveTo>
                  <a:pt x="0" y="0"/>
                </a:moveTo>
                <a:lnTo>
                  <a:pt x="502690" y="0"/>
                </a:lnTo>
                <a:lnTo>
                  <a:pt x="502690" y="484467"/>
                </a:lnTo>
                <a:lnTo>
                  <a:pt x="0" y="48446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59" name="TextBox 138">
            <a:extLst>
              <a:ext uri="{FF2B5EF4-FFF2-40B4-BE49-F238E27FC236}">
                <a16:creationId xmlns:a16="http://schemas.microsoft.com/office/drawing/2014/main" id="{2AE35517-912B-A7DC-F376-E81ED8AC98D2}"/>
              </a:ext>
            </a:extLst>
          </p:cNvPr>
          <p:cNvSpPr txBox="1"/>
          <p:nvPr/>
        </p:nvSpPr>
        <p:spPr>
          <a:xfrm>
            <a:off x="13980605" y="7251991"/>
            <a:ext cx="1549793" cy="21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dei consumatori</a:t>
            </a:r>
          </a:p>
        </p:txBody>
      </p:sp>
      <p:sp>
        <p:nvSpPr>
          <p:cNvPr id="174" name="TextBox 141">
            <a:extLst>
              <a:ext uri="{FF2B5EF4-FFF2-40B4-BE49-F238E27FC236}">
                <a16:creationId xmlns:a16="http://schemas.microsoft.com/office/drawing/2014/main" id="{6D86244D-338E-D3B5-BBB6-8C93F01DDCC0}"/>
              </a:ext>
            </a:extLst>
          </p:cNvPr>
          <p:cNvSpPr txBox="1"/>
          <p:nvPr/>
        </p:nvSpPr>
        <p:spPr>
          <a:xfrm>
            <a:off x="7395582" y="8225797"/>
            <a:ext cx="281510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  <a:spcBef>
                <a:spcPct val="0"/>
              </a:spcBef>
            </a:pPr>
            <a:r>
              <a:rPr lang="it-IT" sz="1599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della RAL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FCBBAF2-5FA9-24BE-C11A-977F019FBC3E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3C91DC9-41DD-9739-4DE3-8706B4420EF5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B140175F-C305-398C-A3D6-77A2F0737B5B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627DF2A0-E1D2-8899-A01C-85723651E953}"/>
              </a:ext>
            </a:extLst>
          </p:cNvPr>
          <p:cNvGrpSpPr/>
          <p:nvPr/>
        </p:nvGrpSpPr>
        <p:grpSpPr>
          <a:xfrm>
            <a:off x="6138474" y="2858710"/>
            <a:ext cx="453300" cy="453300"/>
            <a:chOff x="41915" y="-69123"/>
            <a:chExt cx="812801" cy="812800"/>
          </a:xfrm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1C55F893-D748-1FE6-8F26-3AD8B81C8F19}"/>
                </a:ext>
              </a:extLst>
            </p:cNvPr>
            <p:cNvSpPr/>
            <p:nvPr/>
          </p:nvSpPr>
          <p:spPr>
            <a:xfrm>
              <a:off x="41915" y="-69123"/>
              <a:ext cx="812801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it-IT" sz="2400" b="1" noProof="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419FA750-055B-C983-346C-03717EDBCE8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3" name="AutoShape 25">
            <a:extLst>
              <a:ext uri="{FF2B5EF4-FFF2-40B4-BE49-F238E27FC236}">
                <a16:creationId xmlns:a16="http://schemas.microsoft.com/office/drawing/2014/main" id="{E300F38B-872B-CB65-D6E4-53889E8CDBEA}"/>
              </a:ext>
            </a:extLst>
          </p:cNvPr>
          <p:cNvSpPr/>
          <p:nvPr/>
        </p:nvSpPr>
        <p:spPr>
          <a:xfrm>
            <a:off x="6713203" y="3622700"/>
            <a:ext cx="2715479" cy="0"/>
          </a:xfrm>
          <a:prstGeom prst="line">
            <a:avLst/>
          </a:prstGeom>
          <a:ln w="50800" cap="flat">
            <a:gradFill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DAAA7005-9BA7-8910-31A5-D9F91894D9E6}"/>
              </a:ext>
            </a:extLst>
          </p:cNvPr>
          <p:cNvGrpSpPr/>
          <p:nvPr/>
        </p:nvGrpSpPr>
        <p:grpSpPr>
          <a:xfrm>
            <a:off x="11419084" y="2817434"/>
            <a:ext cx="453300" cy="453300"/>
            <a:chOff x="41915" y="-69123"/>
            <a:chExt cx="812800" cy="812800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6B9105D1-EDAE-3CB0-488E-E691044C7A23}"/>
                </a:ext>
              </a:extLst>
            </p:cNvPr>
            <p:cNvSpPr/>
            <p:nvPr/>
          </p:nvSpPr>
          <p:spPr>
            <a:xfrm>
              <a:off x="41915" y="-6912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it-IT" sz="2400" b="1" noProof="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E795FFB0-E6E9-1A6B-47F1-05CFC665D1A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9" name="AutoShape 25">
            <a:extLst>
              <a:ext uri="{FF2B5EF4-FFF2-40B4-BE49-F238E27FC236}">
                <a16:creationId xmlns:a16="http://schemas.microsoft.com/office/drawing/2014/main" id="{88477167-6F8A-B7CC-0DC2-46C966971C3A}"/>
              </a:ext>
            </a:extLst>
          </p:cNvPr>
          <p:cNvSpPr/>
          <p:nvPr/>
        </p:nvSpPr>
        <p:spPr>
          <a:xfrm>
            <a:off x="11942490" y="3622700"/>
            <a:ext cx="2715479" cy="0"/>
          </a:xfrm>
          <a:prstGeom prst="line">
            <a:avLst/>
          </a:prstGeom>
          <a:ln w="50800" cap="flat">
            <a:gradFill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20" name="Group 52">
            <a:extLst>
              <a:ext uri="{FF2B5EF4-FFF2-40B4-BE49-F238E27FC236}">
                <a16:creationId xmlns:a16="http://schemas.microsoft.com/office/drawing/2014/main" id="{D3C6525E-9BD4-AFC9-0217-A03300E93B76}"/>
              </a:ext>
            </a:extLst>
          </p:cNvPr>
          <p:cNvGrpSpPr/>
          <p:nvPr/>
        </p:nvGrpSpPr>
        <p:grpSpPr>
          <a:xfrm>
            <a:off x="6353610" y="7319274"/>
            <a:ext cx="867425" cy="867425"/>
            <a:chOff x="0" y="0"/>
            <a:chExt cx="812800" cy="812800"/>
          </a:xfrm>
        </p:grpSpPr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53F37577-D514-415D-25C5-E5D482210C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22" name="TextBox 54">
              <a:extLst>
                <a:ext uri="{FF2B5EF4-FFF2-40B4-BE49-F238E27FC236}">
                  <a16:creationId xmlns:a16="http://schemas.microsoft.com/office/drawing/2014/main" id="{4E1E3AB3-B9FF-6CD1-7160-D894B34203C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33" name="Freeform 98">
            <a:extLst>
              <a:ext uri="{FF2B5EF4-FFF2-40B4-BE49-F238E27FC236}">
                <a16:creationId xmlns:a16="http://schemas.microsoft.com/office/drawing/2014/main" id="{3CD6D1A2-0221-058A-05A3-C8F51AEC82B7}"/>
              </a:ext>
            </a:extLst>
          </p:cNvPr>
          <p:cNvSpPr/>
          <p:nvPr/>
        </p:nvSpPr>
        <p:spPr>
          <a:xfrm>
            <a:off x="6436171" y="7574698"/>
            <a:ext cx="427447" cy="446420"/>
          </a:xfrm>
          <a:custGeom>
            <a:avLst/>
            <a:gdLst/>
            <a:ahLst/>
            <a:cxnLst/>
            <a:rect l="l" t="t" r="r" b="b"/>
            <a:pathLst>
              <a:path w="427447" h="446420">
                <a:moveTo>
                  <a:pt x="0" y="0"/>
                </a:moveTo>
                <a:lnTo>
                  <a:pt x="427447" y="0"/>
                </a:lnTo>
                <a:lnTo>
                  <a:pt x="427447" y="446420"/>
                </a:lnTo>
                <a:lnTo>
                  <a:pt x="0" y="44642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132" name="Freeform 97">
            <a:extLst>
              <a:ext uri="{FF2B5EF4-FFF2-40B4-BE49-F238E27FC236}">
                <a16:creationId xmlns:a16="http://schemas.microsoft.com/office/drawing/2014/main" id="{8893C8EB-1275-8918-86A8-F81D4284D057}"/>
              </a:ext>
            </a:extLst>
          </p:cNvPr>
          <p:cNvSpPr/>
          <p:nvPr/>
        </p:nvSpPr>
        <p:spPr>
          <a:xfrm>
            <a:off x="6792914" y="7514601"/>
            <a:ext cx="249566" cy="249566"/>
          </a:xfrm>
          <a:custGeom>
            <a:avLst/>
            <a:gdLst/>
            <a:ahLst/>
            <a:cxnLst/>
            <a:rect l="l" t="t" r="r" b="b"/>
            <a:pathLst>
              <a:path w="249566" h="249566">
                <a:moveTo>
                  <a:pt x="0" y="0"/>
                </a:moveTo>
                <a:lnTo>
                  <a:pt x="249566" y="0"/>
                </a:lnTo>
                <a:lnTo>
                  <a:pt x="249566" y="249566"/>
                </a:lnTo>
                <a:lnTo>
                  <a:pt x="0" y="24956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grpSp>
        <p:nvGrpSpPr>
          <p:cNvPr id="23" name="Group 52">
            <a:extLst>
              <a:ext uri="{FF2B5EF4-FFF2-40B4-BE49-F238E27FC236}">
                <a16:creationId xmlns:a16="http://schemas.microsoft.com/office/drawing/2014/main" id="{8E17A2E4-EF4B-F379-4D4E-1DD257BC0FC1}"/>
              </a:ext>
            </a:extLst>
          </p:cNvPr>
          <p:cNvGrpSpPr/>
          <p:nvPr/>
        </p:nvGrpSpPr>
        <p:grpSpPr>
          <a:xfrm>
            <a:off x="11709381" y="7319274"/>
            <a:ext cx="867425" cy="867425"/>
            <a:chOff x="0" y="0"/>
            <a:chExt cx="812800" cy="812800"/>
          </a:xfrm>
        </p:grpSpPr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12EE526B-BA96-2C1F-D74E-D92B61AE66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B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25" name="TextBox 54">
              <a:extLst>
                <a:ext uri="{FF2B5EF4-FFF2-40B4-BE49-F238E27FC236}">
                  <a16:creationId xmlns:a16="http://schemas.microsoft.com/office/drawing/2014/main" id="{481F3B6B-9472-7CE7-8399-FB231702F56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 lang="it-IT" noProof="0" dirty="0">
                <a:latin typeface="+mj-lt"/>
              </a:endParaRPr>
            </a:p>
          </p:txBody>
        </p:sp>
      </p:grpSp>
      <p:sp>
        <p:nvSpPr>
          <p:cNvPr id="153" name="Freeform 132">
            <a:extLst>
              <a:ext uri="{FF2B5EF4-FFF2-40B4-BE49-F238E27FC236}">
                <a16:creationId xmlns:a16="http://schemas.microsoft.com/office/drawing/2014/main" id="{E14FD240-FA77-8E59-4DC9-941945DC2972}"/>
              </a:ext>
            </a:extLst>
          </p:cNvPr>
          <p:cNvSpPr/>
          <p:nvPr/>
        </p:nvSpPr>
        <p:spPr>
          <a:xfrm>
            <a:off x="11815080" y="7559216"/>
            <a:ext cx="586031" cy="443918"/>
          </a:xfrm>
          <a:custGeom>
            <a:avLst/>
            <a:gdLst/>
            <a:ahLst/>
            <a:cxnLst/>
            <a:rect l="l" t="t" r="r" b="b"/>
            <a:pathLst>
              <a:path w="781374" h="591891">
                <a:moveTo>
                  <a:pt x="0" y="0"/>
                </a:moveTo>
                <a:lnTo>
                  <a:pt x="781374" y="0"/>
                </a:lnTo>
                <a:lnTo>
                  <a:pt x="781374" y="591892"/>
                </a:lnTo>
                <a:lnTo>
                  <a:pt x="0" y="591892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531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D8403-C97F-94D0-0088-6085B0F4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A70978-C1A4-32F8-901F-06BB007C6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93861"/>
            <a:ext cx="11770244" cy="91260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ts val="32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tillium Web Bold"/>
                <a:cs typeface="Titillium Web Bold"/>
                <a:sym typeface="Titillium Web Bold"/>
              </a:rPr>
              <a:t>GAP NELLA GESTIONE DELLA «S»</a:t>
            </a:r>
          </a:p>
        </p:txBody>
      </p:sp>
      <p:grpSp>
        <p:nvGrpSpPr>
          <p:cNvPr id="193" name="Gruppo 192">
            <a:extLst>
              <a:ext uri="{FF2B5EF4-FFF2-40B4-BE49-F238E27FC236}">
                <a16:creationId xmlns:a16="http://schemas.microsoft.com/office/drawing/2014/main" id="{3611FB70-5FD0-C660-4FA6-02BF727BEB0B}"/>
              </a:ext>
            </a:extLst>
          </p:cNvPr>
          <p:cNvGrpSpPr/>
          <p:nvPr/>
        </p:nvGrpSpPr>
        <p:grpSpPr>
          <a:xfrm>
            <a:off x="1883845" y="8189341"/>
            <a:ext cx="13267131" cy="2014960"/>
            <a:chOff x="4396390" y="7691993"/>
            <a:chExt cx="13474093" cy="1921487"/>
          </a:xfrm>
        </p:grpSpPr>
        <p:grpSp>
          <p:nvGrpSpPr>
            <p:cNvPr id="194" name="Group 5">
              <a:extLst>
                <a:ext uri="{FF2B5EF4-FFF2-40B4-BE49-F238E27FC236}">
                  <a16:creationId xmlns:a16="http://schemas.microsoft.com/office/drawing/2014/main" id="{53491902-5FE0-FF64-55FC-4A38906B4BF9}"/>
                </a:ext>
              </a:extLst>
            </p:cNvPr>
            <p:cNvGrpSpPr/>
            <p:nvPr/>
          </p:nvGrpSpPr>
          <p:grpSpPr>
            <a:xfrm>
              <a:off x="16967635" y="8851235"/>
              <a:ext cx="525611" cy="532911"/>
              <a:chOff x="0" y="0"/>
              <a:chExt cx="700815" cy="710549"/>
            </a:xfrm>
          </p:grpSpPr>
          <p:sp>
            <p:nvSpPr>
              <p:cNvPr id="209" name="Freeform 6">
                <a:extLst>
                  <a:ext uri="{FF2B5EF4-FFF2-40B4-BE49-F238E27FC236}">
                    <a16:creationId xmlns:a16="http://schemas.microsoft.com/office/drawing/2014/main" id="{139116DF-BD9C-42B3-C534-1D476ECA1911}"/>
                  </a:ext>
                </a:extLst>
              </p:cNvPr>
              <p:cNvSpPr/>
              <p:nvPr/>
            </p:nvSpPr>
            <p:spPr>
              <a:xfrm>
                <a:off x="0" y="0"/>
                <a:ext cx="700815" cy="710549"/>
              </a:xfrm>
              <a:custGeom>
                <a:avLst/>
                <a:gdLst/>
                <a:ahLst/>
                <a:cxnLst/>
                <a:rect l="l" t="t" r="r" b="b"/>
                <a:pathLst>
                  <a:path w="700815" h="710549">
                    <a:moveTo>
                      <a:pt x="0" y="0"/>
                    </a:moveTo>
                    <a:lnTo>
                      <a:pt x="700815" y="0"/>
                    </a:lnTo>
                    <a:lnTo>
                      <a:pt x="700815" y="710549"/>
                    </a:lnTo>
                    <a:lnTo>
                      <a:pt x="0" y="7105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grpSp>
            <p:nvGrpSpPr>
              <p:cNvPr id="210" name="Group 7">
                <a:extLst>
                  <a:ext uri="{FF2B5EF4-FFF2-40B4-BE49-F238E27FC236}">
                    <a16:creationId xmlns:a16="http://schemas.microsoft.com/office/drawing/2014/main" id="{AF20DD72-A98D-3E16-BD4D-8F1D7A9C4356}"/>
                  </a:ext>
                </a:extLst>
              </p:cNvPr>
              <p:cNvGrpSpPr/>
              <p:nvPr/>
            </p:nvGrpSpPr>
            <p:grpSpPr>
              <a:xfrm>
                <a:off x="261333" y="276743"/>
                <a:ext cx="178150" cy="157063"/>
                <a:chOff x="0" y="0"/>
                <a:chExt cx="35190" cy="31025"/>
              </a:xfrm>
            </p:grpSpPr>
            <p:sp>
              <p:nvSpPr>
                <p:cNvPr id="212" name="Freeform 8">
                  <a:extLst>
                    <a:ext uri="{FF2B5EF4-FFF2-40B4-BE49-F238E27FC236}">
                      <a16:creationId xmlns:a16="http://schemas.microsoft.com/office/drawing/2014/main" id="{24276E58-6418-F519-E417-ACFE54A001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19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0" h="31025">
                      <a:moveTo>
                        <a:pt x="0" y="0"/>
                      </a:moveTo>
                      <a:lnTo>
                        <a:pt x="35190" y="0"/>
                      </a:lnTo>
                      <a:lnTo>
                        <a:pt x="35190" y="31025"/>
                      </a:lnTo>
                      <a:lnTo>
                        <a:pt x="0" y="310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it-IT" noProof="0" dirty="0">
                    <a:latin typeface="+mj-lt"/>
                  </a:endParaRPr>
                </a:p>
              </p:txBody>
            </p:sp>
            <p:sp>
              <p:nvSpPr>
                <p:cNvPr id="213" name="TextBox 9">
                  <a:extLst>
                    <a:ext uri="{FF2B5EF4-FFF2-40B4-BE49-F238E27FC236}">
                      <a16:creationId xmlns:a16="http://schemas.microsoft.com/office/drawing/2014/main" id="{22DC9C36-62F6-7922-C1FE-9FB55F38C9DB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35190" cy="500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 lang="it-IT" noProof="0" dirty="0">
                    <a:latin typeface="+mj-lt"/>
                  </a:endParaRPr>
                </a:p>
              </p:txBody>
            </p:sp>
          </p:grpSp>
          <p:sp>
            <p:nvSpPr>
              <p:cNvPr id="211" name="TextBox 10">
                <a:extLst>
                  <a:ext uri="{FF2B5EF4-FFF2-40B4-BE49-F238E27FC236}">
                    <a16:creationId xmlns:a16="http://schemas.microsoft.com/office/drawing/2014/main" id="{6A0862F3-E04A-00F4-8AF4-0BD8822B0C02}"/>
                  </a:ext>
                </a:extLst>
              </p:cNvPr>
              <p:cNvSpPr txBox="1"/>
              <p:nvPr/>
            </p:nvSpPr>
            <p:spPr>
              <a:xfrm>
                <a:off x="221179" y="224464"/>
                <a:ext cx="258456" cy="2445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30"/>
                  </a:lnSpc>
                </a:pPr>
                <a:r>
                  <a:rPr lang="it-IT" sz="1500" noProof="0" dirty="0">
                    <a:solidFill>
                      <a:srgbClr val="000000"/>
                    </a:solidFill>
                    <a:latin typeface="+mj-lt"/>
                    <a:ea typeface="Titillium Web"/>
                    <a:cs typeface="Titillium Web"/>
                    <a:sym typeface="Titillium Web"/>
                  </a:rPr>
                  <a:t>5</a:t>
                </a:r>
              </a:p>
            </p:txBody>
          </p:sp>
        </p:grpSp>
        <p:grpSp>
          <p:nvGrpSpPr>
            <p:cNvPr id="195" name="Group 52">
              <a:extLst>
                <a:ext uri="{FF2B5EF4-FFF2-40B4-BE49-F238E27FC236}">
                  <a16:creationId xmlns:a16="http://schemas.microsoft.com/office/drawing/2014/main" id="{95CDB567-B6B7-DDE3-CFD5-0CA924BFFFC8}"/>
                </a:ext>
              </a:extLst>
            </p:cNvPr>
            <p:cNvGrpSpPr/>
            <p:nvPr/>
          </p:nvGrpSpPr>
          <p:grpSpPr>
            <a:xfrm>
              <a:off x="4396390" y="7691993"/>
              <a:ext cx="13474093" cy="1921487"/>
              <a:chOff x="0" y="0"/>
              <a:chExt cx="3548732" cy="506071"/>
            </a:xfrm>
          </p:grpSpPr>
          <p:sp>
            <p:nvSpPr>
              <p:cNvPr id="207" name="Freeform 53">
                <a:extLst>
                  <a:ext uri="{FF2B5EF4-FFF2-40B4-BE49-F238E27FC236}">
                    <a16:creationId xmlns:a16="http://schemas.microsoft.com/office/drawing/2014/main" id="{70F025D4-E491-BC2A-A40A-008040412A8E}"/>
                  </a:ext>
                </a:extLst>
              </p:cNvPr>
              <p:cNvSpPr/>
              <p:nvPr/>
            </p:nvSpPr>
            <p:spPr>
              <a:xfrm>
                <a:off x="0" y="0"/>
                <a:ext cx="3548732" cy="506071"/>
              </a:xfrm>
              <a:custGeom>
                <a:avLst/>
                <a:gdLst/>
                <a:ahLst/>
                <a:cxnLst/>
                <a:rect l="l" t="t" r="r" b="b"/>
                <a:pathLst>
                  <a:path w="3548732" h="506071">
                    <a:moveTo>
                      <a:pt x="0" y="0"/>
                    </a:moveTo>
                    <a:lnTo>
                      <a:pt x="3548732" y="0"/>
                    </a:lnTo>
                    <a:lnTo>
                      <a:pt x="3548732" y="506071"/>
                    </a:lnTo>
                    <a:lnTo>
                      <a:pt x="0" y="5060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ln w="19050" cap="sq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208" name="TextBox 54">
                <a:extLst>
                  <a:ext uri="{FF2B5EF4-FFF2-40B4-BE49-F238E27FC236}">
                    <a16:creationId xmlns:a16="http://schemas.microsoft.com/office/drawing/2014/main" id="{8B29EF14-3085-C1A6-9E58-44B94A104A4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548732" cy="5251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196" name="Freeform 55">
              <a:extLst>
                <a:ext uri="{FF2B5EF4-FFF2-40B4-BE49-F238E27FC236}">
                  <a16:creationId xmlns:a16="http://schemas.microsoft.com/office/drawing/2014/main" id="{0D68B59C-131D-DC26-7136-558A8CAE96A9}"/>
                </a:ext>
              </a:extLst>
            </p:cNvPr>
            <p:cNvSpPr/>
            <p:nvPr/>
          </p:nvSpPr>
          <p:spPr>
            <a:xfrm>
              <a:off x="4702665" y="7883485"/>
              <a:ext cx="1265371" cy="909485"/>
            </a:xfrm>
            <a:custGeom>
              <a:avLst/>
              <a:gdLst/>
              <a:ahLst/>
              <a:cxnLst/>
              <a:rect l="l" t="t" r="r" b="b"/>
              <a:pathLst>
                <a:path w="1265371" h="909485">
                  <a:moveTo>
                    <a:pt x="0" y="0"/>
                  </a:moveTo>
                  <a:lnTo>
                    <a:pt x="1265371" y="0"/>
                  </a:lnTo>
                  <a:lnTo>
                    <a:pt x="1265371" y="909485"/>
                  </a:lnTo>
                  <a:lnTo>
                    <a:pt x="0" y="909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97" name="Freeform 56">
              <a:extLst>
                <a:ext uri="{FF2B5EF4-FFF2-40B4-BE49-F238E27FC236}">
                  <a16:creationId xmlns:a16="http://schemas.microsoft.com/office/drawing/2014/main" id="{74C9F3E0-7DFB-1D91-4A3C-1B45CD89A8C7}"/>
                </a:ext>
              </a:extLst>
            </p:cNvPr>
            <p:cNvSpPr/>
            <p:nvPr/>
          </p:nvSpPr>
          <p:spPr>
            <a:xfrm>
              <a:off x="9382131" y="7850006"/>
              <a:ext cx="809614" cy="809614"/>
            </a:xfrm>
            <a:custGeom>
              <a:avLst/>
              <a:gdLst/>
              <a:ahLst/>
              <a:cxnLst/>
              <a:rect l="l" t="t" r="r" b="b"/>
              <a:pathLst>
                <a:path w="809614" h="809614">
                  <a:moveTo>
                    <a:pt x="0" y="0"/>
                  </a:moveTo>
                  <a:lnTo>
                    <a:pt x="809614" y="0"/>
                  </a:lnTo>
                  <a:lnTo>
                    <a:pt x="809614" y="809614"/>
                  </a:lnTo>
                  <a:lnTo>
                    <a:pt x="0" y="809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98" name="Freeform 57">
              <a:extLst>
                <a:ext uri="{FF2B5EF4-FFF2-40B4-BE49-F238E27FC236}">
                  <a16:creationId xmlns:a16="http://schemas.microsoft.com/office/drawing/2014/main" id="{1422191D-03D9-FD9D-3C5E-B78FBE48B2FC}"/>
                </a:ext>
              </a:extLst>
            </p:cNvPr>
            <p:cNvSpPr/>
            <p:nvPr/>
          </p:nvSpPr>
          <p:spPr>
            <a:xfrm>
              <a:off x="13950777" y="7897631"/>
              <a:ext cx="991144" cy="968843"/>
            </a:xfrm>
            <a:custGeom>
              <a:avLst/>
              <a:gdLst/>
              <a:ahLst/>
              <a:cxnLst/>
              <a:rect l="l" t="t" r="r" b="b"/>
              <a:pathLst>
                <a:path w="991144" h="968843">
                  <a:moveTo>
                    <a:pt x="0" y="0"/>
                  </a:moveTo>
                  <a:lnTo>
                    <a:pt x="991144" y="0"/>
                  </a:lnTo>
                  <a:lnTo>
                    <a:pt x="991144" y="968844"/>
                  </a:lnTo>
                  <a:lnTo>
                    <a:pt x="0" y="96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199" name="TextBox 76">
              <a:extLst>
                <a:ext uri="{FF2B5EF4-FFF2-40B4-BE49-F238E27FC236}">
                  <a16:creationId xmlns:a16="http://schemas.microsoft.com/office/drawing/2014/main" id="{086E8E56-2880-D003-D756-B0DEA6FD44B0}"/>
                </a:ext>
              </a:extLst>
            </p:cNvPr>
            <p:cNvSpPr txBox="1"/>
            <p:nvPr/>
          </p:nvSpPr>
          <p:spPr>
            <a:xfrm>
              <a:off x="5413849" y="7945256"/>
              <a:ext cx="3074664" cy="782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6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VALORE NON VISIBILE</a:t>
              </a:r>
            </a:p>
          </p:txBody>
        </p:sp>
        <p:sp>
          <p:nvSpPr>
            <p:cNvPr id="200" name="TextBox 77">
              <a:extLst>
                <a:ext uri="{FF2B5EF4-FFF2-40B4-BE49-F238E27FC236}">
                  <a16:creationId xmlns:a16="http://schemas.microsoft.com/office/drawing/2014/main" id="{BFB13F79-F33C-4AB3-26FE-316124A1DE6A}"/>
                </a:ext>
              </a:extLst>
            </p:cNvPr>
            <p:cNvSpPr txBox="1"/>
            <p:nvPr/>
          </p:nvSpPr>
          <p:spPr>
            <a:xfrm>
              <a:off x="9980763" y="7897631"/>
              <a:ext cx="3074664" cy="782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6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OPPORTUNITA’ MANCATE</a:t>
              </a:r>
            </a:p>
          </p:txBody>
        </p:sp>
        <p:sp>
          <p:nvSpPr>
            <p:cNvPr id="201" name="TextBox 78">
              <a:extLst>
                <a:ext uri="{FF2B5EF4-FFF2-40B4-BE49-F238E27FC236}">
                  <a16:creationId xmlns:a16="http://schemas.microsoft.com/office/drawing/2014/main" id="{72DB68A9-0C00-DC51-A995-8C3596CCA12D}"/>
                </a:ext>
              </a:extLst>
            </p:cNvPr>
            <p:cNvSpPr txBox="1"/>
            <p:nvPr/>
          </p:nvSpPr>
          <p:spPr>
            <a:xfrm>
              <a:off x="14598188" y="7970563"/>
              <a:ext cx="3074664" cy="782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6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SCLETE MENO EFFICACI</a:t>
              </a:r>
            </a:p>
          </p:txBody>
        </p:sp>
        <p:sp>
          <p:nvSpPr>
            <p:cNvPr id="202" name="TextBox 79">
              <a:extLst>
                <a:ext uri="{FF2B5EF4-FFF2-40B4-BE49-F238E27FC236}">
                  <a16:creationId xmlns:a16="http://schemas.microsoft.com/office/drawing/2014/main" id="{2225A3C3-2A7C-5C0D-E799-33F5DDBEABB0}"/>
                </a:ext>
              </a:extLst>
            </p:cNvPr>
            <p:cNvSpPr txBox="1"/>
            <p:nvPr/>
          </p:nvSpPr>
          <p:spPr>
            <a:xfrm>
              <a:off x="4702665" y="8945370"/>
              <a:ext cx="3786261" cy="45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FFFFFF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impossibile dimostrare il ritorno sugli investimenti in welfare</a:t>
              </a:r>
            </a:p>
          </p:txBody>
        </p:sp>
        <p:sp>
          <p:nvSpPr>
            <p:cNvPr id="203" name="TextBox 80">
              <a:extLst>
                <a:ext uri="{FF2B5EF4-FFF2-40B4-BE49-F238E27FC236}">
                  <a16:creationId xmlns:a16="http://schemas.microsoft.com/office/drawing/2014/main" id="{D35EF6A2-4C3D-2ECF-869F-9C861CD2E179}"/>
                </a:ext>
              </a:extLst>
            </p:cNvPr>
            <p:cNvSpPr txBox="1"/>
            <p:nvPr/>
          </p:nvSpPr>
          <p:spPr>
            <a:xfrm>
              <a:off x="9382131" y="9009069"/>
              <a:ext cx="3786261" cy="45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FFFFFF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il welfare non contribuisce a ridurre i rischi e migliorare le performance</a:t>
              </a:r>
            </a:p>
          </p:txBody>
        </p:sp>
        <p:sp>
          <p:nvSpPr>
            <p:cNvPr id="204" name="TextBox 81">
              <a:extLst>
                <a:ext uri="{FF2B5EF4-FFF2-40B4-BE49-F238E27FC236}">
                  <a16:creationId xmlns:a16="http://schemas.microsoft.com/office/drawing/2014/main" id="{C7F352D2-CDB5-A582-E75A-7528084D4A3C}"/>
                </a:ext>
              </a:extLst>
            </p:cNvPr>
            <p:cNvSpPr txBox="1"/>
            <p:nvPr/>
          </p:nvSpPr>
          <p:spPr>
            <a:xfrm>
              <a:off x="13886591" y="9028645"/>
              <a:ext cx="3955033" cy="45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FFFFFF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le iniziative non sono guidate da dati e bisogni reali dell’organizzazione</a:t>
              </a:r>
            </a:p>
          </p:txBody>
        </p:sp>
        <p:sp>
          <p:nvSpPr>
            <p:cNvPr id="205" name="AutoShape 82">
              <a:extLst>
                <a:ext uri="{FF2B5EF4-FFF2-40B4-BE49-F238E27FC236}">
                  <a16:creationId xmlns:a16="http://schemas.microsoft.com/office/drawing/2014/main" id="{DCAECA39-A9E1-9880-9169-F80A68B7B19E}"/>
                </a:ext>
              </a:extLst>
            </p:cNvPr>
            <p:cNvSpPr/>
            <p:nvPr/>
          </p:nvSpPr>
          <p:spPr>
            <a:xfrm flipV="1">
              <a:off x="8845588" y="7854137"/>
              <a:ext cx="0" cy="1561222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206" name="AutoShape 83">
              <a:extLst>
                <a:ext uri="{FF2B5EF4-FFF2-40B4-BE49-F238E27FC236}">
                  <a16:creationId xmlns:a16="http://schemas.microsoft.com/office/drawing/2014/main" id="{A8F90D20-214D-BA53-ED75-CE3B25E0970D}"/>
                </a:ext>
              </a:extLst>
            </p:cNvPr>
            <p:cNvSpPr/>
            <p:nvPr/>
          </p:nvSpPr>
          <p:spPr>
            <a:xfrm flipV="1">
              <a:off x="13449379" y="7854137"/>
              <a:ext cx="0" cy="1561222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</p:grpSp>
      <p:sp>
        <p:nvSpPr>
          <p:cNvPr id="36" name="TextBox 48">
            <a:extLst>
              <a:ext uri="{FF2B5EF4-FFF2-40B4-BE49-F238E27FC236}">
                <a16:creationId xmlns:a16="http://schemas.microsoft.com/office/drawing/2014/main" id="{A5837456-DCBD-895A-2BEE-947D511D988A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sp>
        <p:nvSpPr>
          <p:cNvPr id="37" name="TextBox 140">
            <a:extLst>
              <a:ext uri="{FF2B5EF4-FFF2-40B4-BE49-F238E27FC236}">
                <a16:creationId xmlns:a16="http://schemas.microsoft.com/office/drawing/2014/main" id="{4CEF2C1C-0F83-2A77-8FA4-AFD06EC4CEE9}"/>
              </a:ext>
            </a:extLst>
          </p:cNvPr>
          <p:cNvSpPr txBox="1"/>
          <p:nvPr/>
        </p:nvSpPr>
        <p:spPr>
          <a:xfrm>
            <a:off x="1365134" y="1245093"/>
            <a:ext cx="1456066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4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Le iniziative di welfare esistono, ma non generano impatto per limiti di integrazione, misurazione e collegamento agli obiettivi aziendali</a:t>
            </a:r>
          </a:p>
        </p:txBody>
      </p:sp>
      <p:pic>
        <p:nvPicPr>
          <p:cNvPr id="4" name="Immagine 3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BFEA95F0-2FD4-B46F-6410-7174FF9AD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F966EF38-A356-B6FF-AE69-E6B4A759B26B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509773E3-A71B-9ADF-96DB-9A3A54F2716C}"/>
              </a:ext>
            </a:extLst>
          </p:cNvPr>
          <p:cNvSpPr txBox="1">
            <a:spLocks/>
          </p:cNvSpPr>
          <p:nvPr/>
        </p:nvSpPr>
        <p:spPr>
          <a:xfrm>
            <a:off x="586717" y="9540862"/>
            <a:ext cx="107679" cy="183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14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6AAA68D-3B33-5EA5-855C-42CEBE0FF993}"/>
              </a:ext>
            </a:extLst>
          </p:cNvPr>
          <p:cNvGrpSpPr/>
          <p:nvPr/>
        </p:nvGrpSpPr>
        <p:grpSpPr>
          <a:xfrm>
            <a:off x="1883845" y="1770759"/>
            <a:ext cx="13306154" cy="5835373"/>
            <a:chOff x="4425250" y="1724590"/>
            <a:chExt cx="13445234" cy="5967403"/>
          </a:xfrm>
        </p:grpSpPr>
        <p:sp>
          <p:nvSpPr>
            <p:cNvPr id="189" name="Freeform 29">
              <a:extLst>
                <a:ext uri="{FF2B5EF4-FFF2-40B4-BE49-F238E27FC236}">
                  <a16:creationId xmlns:a16="http://schemas.microsoft.com/office/drawing/2014/main" id="{AB0CF642-C240-8A0A-CC22-862504EC5EDF}"/>
                </a:ext>
              </a:extLst>
            </p:cNvPr>
            <p:cNvSpPr/>
            <p:nvPr/>
          </p:nvSpPr>
          <p:spPr>
            <a:xfrm>
              <a:off x="4425250" y="1796920"/>
              <a:ext cx="4283371" cy="5683371"/>
            </a:xfrm>
            <a:custGeom>
              <a:avLst/>
              <a:gdLst/>
              <a:ahLst/>
              <a:cxnLst/>
              <a:rect l="l" t="t" r="r" b="b"/>
              <a:pathLst>
                <a:path w="1128131" h="1552612">
                  <a:moveTo>
                    <a:pt x="0" y="0"/>
                  </a:moveTo>
                  <a:lnTo>
                    <a:pt x="1128131" y="0"/>
                  </a:lnTo>
                  <a:lnTo>
                    <a:pt x="1128131" y="1552612"/>
                  </a:lnTo>
                  <a:lnTo>
                    <a:pt x="0" y="1552612"/>
                  </a:lnTo>
                  <a:close/>
                </a:path>
              </a:pathLst>
            </a:custGeom>
            <a:solidFill>
              <a:schemeClr val="bg1"/>
            </a:solidFill>
            <a:ln w="19050" cap="sq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F94FDBF7-DB29-A284-433C-ABA74CC364B5}"/>
                </a:ext>
              </a:extLst>
            </p:cNvPr>
            <p:cNvGrpSpPr/>
            <p:nvPr/>
          </p:nvGrpSpPr>
          <p:grpSpPr>
            <a:xfrm>
              <a:off x="13587113" y="1724590"/>
              <a:ext cx="4283371" cy="5967403"/>
              <a:chOff x="0" y="-19050"/>
              <a:chExt cx="1128131" cy="1571662"/>
            </a:xfrm>
          </p:grpSpPr>
          <p:sp>
            <p:nvSpPr>
              <p:cNvPr id="187" name="Freeform 32">
                <a:extLst>
                  <a:ext uri="{FF2B5EF4-FFF2-40B4-BE49-F238E27FC236}">
                    <a16:creationId xmlns:a16="http://schemas.microsoft.com/office/drawing/2014/main" id="{798DB3A9-BA0E-54F7-50BF-7EC3AC7DAEF0}"/>
                  </a:ext>
                </a:extLst>
              </p:cNvPr>
              <p:cNvSpPr/>
              <p:nvPr/>
            </p:nvSpPr>
            <p:spPr>
              <a:xfrm>
                <a:off x="0" y="0"/>
                <a:ext cx="1128131" cy="1496855"/>
              </a:xfrm>
              <a:custGeom>
                <a:avLst/>
                <a:gdLst/>
                <a:ahLst/>
                <a:cxnLst/>
                <a:rect l="l" t="t" r="r" b="b"/>
                <a:pathLst>
                  <a:path w="1128131" h="1552612">
                    <a:moveTo>
                      <a:pt x="0" y="0"/>
                    </a:moveTo>
                    <a:lnTo>
                      <a:pt x="1128131" y="0"/>
                    </a:lnTo>
                    <a:lnTo>
                      <a:pt x="1128131" y="1552612"/>
                    </a:lnTo>
                    <a:lnTo>
                      <a:pt x="0" y="1552612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sq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prstDash val="solid"/>
                <a:miter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188" name="TextBox 33">
                <a:extLst>
                  <a:ext uri="{FF2B5EF4-FFF2-40B4-BE49-F238E27FC236}">
                    <a16:creationId xmlns:a16="http://schemas.microsoft.com/office/drawing/2014/main" id="{AD050539-0E67-1BE4-2F20-FB551F6AEC4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8131" cy="15716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grpSp>
          <p:nvGrpSpPr>
            <p:cNvPr id="32" name="Group 34">
              <a:extLst>
                <a:ext uri="{FF2B5EF4-FFF2-40B4-BE49-F238E27FC236}">
                  <a16:creationId xmlns:a16="http://schemas.microsoft.com/office/drawing/2014/main" id="{8C69312D-4287-AB84-D98E-E4A672791BAE}"/>
                </a:ext>
              </a:extLst>
            </p:cNvPr>
            <p:cNvGrpSpPr/>
            <p:nvPr/>
          </p:nvGrpSpPr>
          <p:grpSpPr>
            <a:xfrm>
              <a:off x="9006181" y="1724590"/>
              <a:ext cx="4283371" cy="5967403"/>
              <a:chOff x="0" y="-19050"/>
              <a:chExt cx="1128131" cy="1571662"/>
            </a:xfrm>
          </p:grpSpPr>
          <p:sp>
            <p:nvSpPr>
              <p:cNvPr id="185" name="Freeform 35">
                <a:extLst>
                  <a:ext uri="{FF2B5EF4-FFF2-40B4-BE49-F238E27FC236}">
                    <a16:creationId xmlns:a16="http://schemas.microsoft.com/office/drawing/2014/main" id="{51CCE204-0C59-5A90-7864-7D95EFC49830}"/>
                  </a:ext>
                </a:extLst>
              </p:cNvPr>
              <p:cNvSpPr/>
              <p:nvPr/>
            </p:nvSpPr>
            <p:spPr>
              <a:xfrm>
                <a:off x="0" y="0"/>
                <a:ext cx="1128131" cy="1496855"/>
              </a:xfrm>
              <a:custGeom>
                <a:avLst/>
                <a:gdLst/>
                <a:ahLst/>
                <a:cxnLst/>
                <a:rect l="l" t="t" r="r" b="b"/>
                <a:pathLst>
                  <a:path w="1128131" h="1552612">
                    <a:moveTo>
                      <a:pt x="0" y="0"/>
                    </a:moveTo>
                    <a:lnTo>
                      <a:pt x="1128131" y="0"/>
                    </a:lnTo>
                    <a:lnTo>
                      <a:pt x="1128131" y="1552612"/>
                    </a:lnTo>
                    <a:lnTo>
                      <a:pt x="0" y="1552612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sq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prstDash val="solid"/>
                <a:miter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186" name="TextBox 36">
                <a:extLst>
                  <a:ext uri="{FF2B5EF4-FFF2-40B4-BE49-F238E27FC236}">
                    <a16:creationId xmlns:a16="http://schemas.microsoft.com/office/drawing/2014/main" id="{56883574-833B-ACF2-F539-41D79CE1AD7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28131" cy="15716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61722D53-6647-AD5D-EC9C-0E9745C99ABC}"/>
                </a:ext>
              </a:extLst>
            </p:cNvPr>
            <p:cNvSpPr/>
            <p:nvPr/>
          </p:nvSpPr>
          <p:spPr>
            <a:xfrm>
              <a:off x="6184737" y="2033964"/>
              <a:ext cx="822116" cy="730656"/>
            </a:xfrm>
            <a:custGeom>
              <a:avLst/>
              <a:gdLst/>
              <a:ahLst/>
              <a:cxnLst/>
              <a:rect l="l" t="t" r="r" b="b"/>
              <a:pathLst>
                <a:path w="822116" h="730656">
                  <a:moveTo>
                    <a:pt x="0" y="0"/>
                  </a:moveTo>
                  <a:lnTo>
                    <a:pt x="822117" y="0"/>
                  </a:lnTo>
                  <a:lnTo>
                    <a:pt x="822117" y="730655"/>
                  </a:lnTo>
                  <a:lnTo>
                    <a:pt x="0" y="730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276C776-1A8A-6EF1-A97C-22F7B4A6BDE4}"/>
                </a:ext>
              </a:extLst>
            </p:cNvPr>
            <p:cNvSpPr/>
            <p:nvPr/>
          </p:nvSpPr>
          <p:spPr>
            <a:xfrm>
              <a:off x="10781243" y="2033964"/>
              <a:ext cx="790967" cy="730656"/>
            </a:xfrm>
            <a:custGeom>
              <a:avLst/>
              <a:gdLst/>
              <a:ahLst/>
              <a:cxnLst/>
              <a:rect l="l" t="t" r="r" b="b"/>
              <a:pathLst>
                <a:path w="790967" h="730656">
                  <a:moveTo>
                    <a:pt x="0" y="0"/>
                  </a:moveTo>
                  <a:lnTo>
                    <a:pt x="790967" y="0"/>
                  </a:lnTo>
                  <a:lnTo>
                    <a:pt x="790967" y="730655"/>
                  </a:lnTo>
                  <a:lnTo>
                    <a:pt x="0" y="730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297B1F4D-0613-288D-4CA4-3F513BFDE512}"/>
                </a:ext>
              </a:extLst>
            </p:cNvPr>
            <p:cNvSpPr/>
            <p:nvPr/>
          </p:nvSpPr>
          <p:spPr>
            <a:xfrm>
              <a:off x="15379383" y="2008070"/>
              <a:ext cx="756550" cy="756550"/>
            </a:xfrm>
            <a:custGeom>
              <a:avLst/>
              <a:gdLst/>
              <a:ahLst/>
              <a:cxnLst/>
              <a:rect l="l" t="t" r="r" b="b"/>
              <a:pathLst>
                <a:path w="756550" h="756550">
                  <a:moveTo>
                    <a:pt x="0" y="0"/>
                  </a:moveTo>
                  <a:lnTo>
                    <a:pt x="756550" y="0"/>
                  </a:lnTo>
                  <a:lnTo>
                    <a:pt x="756550" y="756549"/>
                  </a:lnTo>
                  <a:lnTo>
                    <a:pt x="0" y="756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grpSp>
          <p:nvGrpSpPr>
            <p:cNvPr id="38" name="Group 40">
              <a:extLst>
                <a:ext uri="{FF2B5EF4-FFF2-40B4-BE49-F238E27FC236}">
                  <a16:creationId xmlns:a16="http://schemas.microsoft.com/office/drawing/2014/main" id="{1B07D8F2-9411-BD4A-7530-4F65252A2142}"/>
                </a:ext>
              </a:extLst>
            </p:cNvPr>
            <p:cNvGrpSpPr/>
            <p:nvPr/>
          </p:nvGrpSpPr>
          <p:grpSpPr>
            <a:xfrm>
              <a:off x="4673805" y="5015148"/>
              <a:ext cx="3786261" cy="2203175"/>
              <a:chOff x="0" y="-19050"/>
              <a:chExt cx="997205" cy="580260"/>
            </a:xfrm>
          </p:grpSpPr>
          <p:sp>
            <p:nvSpPr>
              <p:cNvPr id="183" name="Freeform 41">
                <a:extLst>
                  <a:ext uri="{FF2B5EF4-FFF2-40B4-BE49-F238E27FC236}">
                    <a16:creationId xmlns:a16="http://schemas.microsoft.com/office/drawing/2014/main" id="{3DC85A4B-BE07-B1B3-BD94-8C61AF5385C5}"/>
                  </a:ext>
                </a:extLst>
              </p:cNvPr>
              <p:cNvSpPr/>
              <p:nvPr/>
            </p:nvSpPr>
            <p:spPr>
              <a:xfrm>
                <a:off x="0" y="0"/>
                <a:ext cx="997205" cy="561210"/>
              </a:xfrm>
              <a:custGeom>
                <a:avLst/>
                <a:gdLst/>
                <a:ahLst/>
                <a:cxnLst/>
                <a:rect l="l" t="t" r="r" b="b"/>
                <a:pathLst>
                  <a:path w="997205" h="561210">
                    <a:moveTo>
                      <a:pt x="0" y="0"/>
                    </a:moveTo>
                    <a:lnTo>
                      <a:pt x="997205" y="0"/>
                    </a:lnTo>
                    <a:lnTo>
                      <a:pt x="997205" y="561210"/>
                    </a:lnTo>
                    <a:lnTo>
                      <a:pt x="0" y="5612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sq">
                <a:noFill/>
                <a:prstDash val="solid"/>
                <a:miter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184" name="TextBox 42">
                <a:extLst>
                  <a:ext uri="{FF2B5EF4-FFF2-40B4-BE49-F238E27FC236}">
                    <a16:creationId xmlns:a16="http://schemas.microsoft.com/office/drawing/2014/main" id="{98BC0771-F1C5-3FD1-44C5-1EB3E5835B8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997205" cy="5802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grpSp>
          <p:nvGrpSpPr>
            <p:cNvPr id="40" name="Group 43">
              <a:extLst>
                <a:ext uri="{FF2B5EF4-FFF2-40B4-BE49-F238E27FC236}">
                  <a16:creationId xmlns:a16="http://schemas.microsoft.com/office/drawing/2014/main" id="{1FDE4D40-0F72-CFDE-1E17-5DABCCFDEC7F}"/>
                </a:ext>
              </a:extLst>
            </p:cNvPr>
            <p:cNvGrpSpPr/>
            <p:nvPr/>
          </p:nvGrpSpPr>
          <p:grpSpPr>
            <a:xfrm>
              <a:off x="9254736" y="5015148"/>
              <a:ext cx="3786261" cy="2203175"/>
              <a:chOff x="0" y="-19050"/>
              <a:chExt cx="997205" cy="580260"/>
            </a:xfrm>
          </p:grpSpPr>
          <p:sp>
            <p:nvSpPr>
              <p:cNvPr id="181" name="Freeform 44">
                <a:extLst>
                  <a:ext uri="{FF2B5EF4-FFF2-40B4-BE49-F238E27FC236}">
                    <a16:creationId xmlns:a16="http://schemas.microsoft.com/office/drawing/2014/main" id="{9F14D39D-0F58-CC7F-028B-49E5680DD234}"/>
                  </a:ext>
                </a:extLst>
              </p:cNvPr>
              <p:cNvSpPr/>
              <p:nvPr/>
            </p:nvSpPr>
            <p:spPr>
              <a:xfrm>
                <a:off x="0" y="0"/>
                <a:ext cx="997205" cy="561210"/>
              </a:xfrm>
              <a:custGeom>
                <a:avLst/>
                <a:gdLst/>
                <a:ahLst/>
                <a:cxnLst/>
                <a:rect l="l" t="t" r="r" b="b"/>
                <a:pathLst>
                  <a:path w="997205" h="561210">
                    <a:moveTo>
                      <a:pt x="0" y="0"/>
                    </a:moveTo>
                    <a:lnTo>
                      <a:pt x="997205" y="0"/>
                    </a:lnTo>
                    <a:lnTo>
                      <a:pt x="997205" y="561210"/>
                    </a:lnTo>
                    <a:lnTo>
                      <a:pt x="0" y="5612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sq">
                <a:noFill/>
                <a:prstDash val="solid"/>
                <a:miter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182" name="TextBox 45">
                <a:extLst>
                  <a:ext uri="{FF2B5EF4-FFF2-40B4-BE49-F238E27FC236}">
                    <a16:creationId xmlns:a16="http://schemas.microsoft.com/office/drawing/2014/main" id="{6DA68411-CBB5-6861-B7E9-7087239FF2C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997205" cy="5802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grpSp>
          <p:nvGrpSpPr>
            <p:cNvPr id="42" name="Group 46">
              <a:extLst>
                <a:ext uri="{FF2B5EF4-FFF2-40B4-BE49-F238E27FC236}">
                  <a16:creationId xmlns:a16="http://schemas.microsoft.com/office/drawing/2014/main" id="{B52409D1-0947-063C-B78F-43209B6C1948}"/>
                </a:ext>
              </a:extLst>
            </p:cNvPr>
            <p:cNvGrpSpPr/>
            <p:nvPr/>
          </p:nvGrpSpPr>
          <p:grpSpPr>
            <a:xfrm>
              <a:off x="13835667" y="5021218"/>
              <a:ext cx="3786261" cy="2134810"/>
              <a:chOff x="0" y="-19050"/>
              <a:chExt cx="997205" cy="562255"/>
            </a:xfrm>
          </p:grpSpPr>
          <p:sp>
            <p:nvSpPr>
              <p:cNvPr id="179" name="Freeform 47">
                <a:extLst>
                  <a:ext uri="{FF2B5EF4-FFF2-40B4-BE49-F238E27FC236}">
                    <a16:creationId xmlns:a16="http://schemas.microsoft.com/office/drawing/2014/main" id="{E4C0F583-993A-F96F-7F61-0034312EC3AD}"/>
                  </a:ext>
                </a:extLst>
              </p:cNvPr>
              <p:cNvSpPr/>
              <p:nvPr/>
            </p:nvSpPr>
            <p:spPr>
              <a:xfrm>
                <a:off x="0" y="-1598"/>
                <a:ext cx="997205" cy="543205"/>
              </a:xfrm>
              <a:custGeom>
                <a:avLst/>
                <a:gdLst/>
                <a:ahLst/>
                <a:cxnLst/>
                <a:rect l="l" t="t" r="r" b="b"/>
                <a:pathLst>
                  <a:path w="997205" h="543205">
                    <a:moveTo>
                      <a:pt x="0" y="0"/>
                    </a:moveTo>
                    <a:lnTo>
                      <a:pt x="997205" y="0"/>
                    </a:lnTo>
                    <a:lnTo>
                      <a:pt x="997205" y="543205"/>
                    </a:lnTo>
                    <a:lnTo>
                      <a:pt x="0" y="5432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sq">
                <a:noFill/>
                <a:prstDash val="solid"/>
                <a:miter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180" name="TextBox 48">
                <a:extLst>
                  <a:ext uri="{FF2B5EF4-FFF2-40B4-BE49-F238E27FC236}">
                    <a16:creationId xmlns:a16="http://schemas.microsoft.com/office/drawing/2014/main" id="{1C763E90-F046-B2F2-44B4-B31B781CB66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997205" cy="5622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5CD12042-3029-B29A-1403-87B0D9D4B8AD}"/>
                </a:ext>
              </a:extLst>
            </p:cNvPr>
            <p:cNvSpPr txBox="1"/>
            <p:nvPr/>
          </p:nvSpPr>
          <p:spPr>
            <a:xfrm>
              <a:off x="5058463" y="2933007"/>
              <a:ext cx="3074664" cy="81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</a:pPr>
              <a:r>
                <a:rPr lang="it-IT" sz="3000" b="1" noProof="0" dirty="0">
                  <a:gradFill>
                    <a:gsLst>
                      <a:gs pos="0">
                        <a:srgbClr val="FB9D05">
                          <a:alpha val="100000"/>
                        </a:srgbClr>
                      </a:gs>
                      <a:gs pos="100000">
                        <a:srgbClr val="D36104">
                          <a:alpha val="100000"/>
                        </a:srgbClr>
                      </a:gs>
                    </a:gsLst>
                    <a:lin ang="0"/>
                  </a:gradFill>
                  <a:latin typeface="+mj-lt"/>
                  <a:ea typeface="Titillium Web Bold"/>
                  <a:cs typeface="Titillium Web Bold"/>
                  <a:sym typeface="Titillium Web Bold"/>
                </a:rPr>
                <a:t>MANCANZA DI MISURAZIONE</a:t>
              </a:r>
            </a:p>
          </p:txBody>
        </p:sp>
        <p:sp>
          <p:nvSpPr>
            <p:cNvPr id="47" name="TextBox 61">
              <a:extLst>
                <a:ext uri="{FF2B5EF4-FFF2-40B4-BE49-F238E27FC236}">
                  <a16:creationId xmlns:a16="http://schemas.microsoft.com/office/drawing/2014/main" id="{B2DBFEAC-33B4-560F-4AB1-69253E9D29A5}"/>
                </a:ext>
              </a:extLst>
            </p:cNvPr>
            <p:cNvSpPr txBox="1"/>
            <p:nvPr/>
          </p:nvSpPr>
          <p:spPr>
            <a:xfrm>
              <a:off x="9639394" y="2933007"/>
              <a:ext cx="3074664" cy="81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</a:pPr>
              <a:r>
                <a:rPr lang="it-IT" sz="3000" b="1" noProof="0" dirty="0">
                  <a:gradFill>
                    <a:gsLst>
                      <a:gs pos="0">
                        <a:srgbClr val="FB9D05">
                          <a:alpha val="100000"/>
                        </a:srgbClr>
                      </a:gs>
                      <a:gs pos="100000">
                        <a:srgbClr val="D36104">
                          <a:alpha val="100000"/>
                        </a:srgbClr>
                      </a:gs>
                    </a:gsLst>
                    <a:lin ang="0"/>
                  </a:gradFill>
                  <a:latin typeface="+mj-lt"/>
                  <a:ea typeface="Titillium Web Bold"/>
                  <a:cs typeface="Titillium Web Bold"/>
                  <a:sym typeface="Titillium Web Bold"/>
                </a:rPr>
                <a:t>GESTIONE NON INTEGRATA</a:t>
              </a:r>
            </a:p>
          </p:txBody>
        </p:sp>
        <p:sp>
          <p:nvSpPr>
            <p:cNvPr id="48" name="TextBox 62">
              <a:extLst>
                <a:ext uri="{FF2B5EF4-FFF2-40B4-BE49-F238E27FC236}">
                  <a16:creationId xmlns:a16="http://schemas.microsoft.com/office/drawing/2014/main" id="{3A37594B-3585-772D-2B8A-DDB192C15DEE}"/>
                </a:ext>
              </a:extLst>
            </p:cNvPr>
            <p:cNvSpPr txBox="1"/>
            <p:nvPr/>
          </p:nvSpPr>
          <p:spPr>
            <a:xfrm>
              <a:off x="14089937" y="2933007"/>
              <a:ext cx="3074664" cy="81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0"/>
                </a:lnSpc>
              </a:pPr>
              <a:r>
                <a:rPr lang="it-IT" sz="3000" b="1" noProof="0" dirty="0">
                  <a:gradFill>
                    <a:gsLst>
                      <a:gs pos="0">
                        <a:srgbClr val="FB9D05">
                          <a:alpha val="100000"/>
                        </a:srgbClr>
                      </a:gs>
                      <a:gs pos="100000">
                        <a:srgbClr val="D36104">
                          <a:alpha val="100000"/>
                        </a:srgbClr>
                      </a:gs>
                    </a:gsLst>
                    <a:lin ang="0"/>
                  </a:gradFill>
                  <a:latin typeface="+mj-lt"/>
                  <a:ea typeface="Titillium Web Bold"/>
                  <a:cs typeface="Titillium Web Bold"/>
                  <a:sym typeface="Titillium Web Bold"/>
                </a:rPr>
                <a:t>ASSENZA DI GOVERNANCE</a:t>
              </a:r>
            </a:p>
          </p:txBody>
        </p:sp>
        <p:sp>
          <p:nvSpPr>
            <p:cNvPr id="49" name="TextBox 63">
              <a:extLst>
                <a:ext uri="{FF2B5EF4-FFF2-40B4-BE49-F238E27FC236}">
                  <a16:creationId xmlns:a16="http://schemas.microsoft.com/office/drawing/2014/main" id="{14351411-84C5-3FF7-375D-0040F9509A0F}"/>
                </a:ext>
              </a:extLst>
            </p:cNvPr>
            <p:cNvSpPr txBox="1"/>
            <p:nvPr/>
          </p:nvSpPr>
          <p:spPr>
            <a:xfrm>
              <a:off x="4676995" y="3907570"/>
              <a:ext cx="3786261" cy="944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Le aziende non monitorano l’impatto del welfare.</a:t>
              </a:r>
            </a:p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Senza dati e KPI chiari il valore generato non è visibile né dimostrabile </a:t>
              </a:r>
            </a:p>
          </p:txBody>
        </p:sp>
        <p:sp>
          <p:nvSpPr>
            <p:cNvPr id="50" name="TextBox 64">
              <a:extLst>
                <a:ext uri="{FF2B5EF4-FFF2-40B4-BE49-F238E27FC236}">
                  <a16:creationId xmlns:a16="http://schemas.microsoft.com/office/drawing/2014/main" id="{CE786713-8FA1-23A4-BE1D-31A51003C941}"/>
                </a:ext>
              </a:extLst>
            </p:cNvPr>
            <p:cNvSpPr txBox="1"/>
            <p:nvPr/>
          </p:nvSpPr>
          <p:spPr>
            <a:xfrm>
              <a:off x="5029603" y="5454621"/>
              <a:ext cx="3074664" cy="562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it-IT" sz="4199" b="1" noProof="0" dirty="0">
                  <a:latin typeface="+mj-lt"/>
                  <a:ea typeface="Titillium Web Bold"/>
                  <a:cs typeface="Titillium Web Bold"/>
                  <a:sym typeface="Titillium Web Bold"/>
                </a:rPr>
                <a:t>66% </a:t>
              </a:r>
            </a:p>
          </p:txBody>
        </p:sp>
        <p:sp>
          <p:nvSpPr>
            <p:cNvPr id="54" name="TextBox 65">
              <a:extLst>
                <a:ext uri="{FF2B5EF4-FFF2-40B4-BE49-F238E27FC236}">
                  <a16:creationId xmlns:a16="http://schemas.microsoft.com/office/drawing/2014/main" id="{69071F88-9E20-E1EC-28F7-B3982366A437}"/>
                </a:ext>
              </a:extLst>
            </p:cNvPr>
            <p:cNvSpPr txBox="1"/>
            <p:nvPr/>
          </p:nvSpPr>
          <p:spPr>
            <a:xfrm>
              <a:off x="4640153" y="6106919"/>
              <a:ext cx="3786261" cy="4697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latin typeface="+mj-lt"/>
                  <a:ea typeface="Titillium Web"/>
                  <a:cs typeface="Titillium Web"/>
                  <a:sym typeface="Titillium Web"/>
                </a:rPr>
                <a:t>delle aziende non dispone di KPI dedicati per misurare il welfare</a:t>
              </a:r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78CBF64C-985C-50A1-53F2-E675CC2F2951}"/>
                </a:ext>
              </a:extLst>
            </p:cNvPr>
            <p:cNvSpPr txBox="1"/>
            <p:nvPr/>
          </p:nvSpPr>
          <p:spPr>
            <a:xfrm>
              <a:off x="9269166" y="3907570"/>
              <a:ext cx="3786261" cy="94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Il welfare viene trattato come iniziativa HR, separata dalla strategia aziendale. Non viene collegato a rischi, costi, performance e obiettivi di business</a:t>
              </a:r>
            </a:p>
          </p:txBody>
        </p:sp>
        <p:sp>
          <p:nvSpPr>
            <p:cNvPr id="74" name="TextBox 67">
              <a:extLst>
                <a:ext uri="{FF2B5EF4-FFF2-40B4-BE49-F238E27FC236}">
                  <a16:creationId xmlns:a16="http://schemas.microsoft.com/office/drawing/2014/main" id="{05C7B9D6-9444-9CB4-9E6B-907F05547FCA}"/>
                </a:ext>
              </a:extLst>
            </p:cNvPr>
            <p:cNvSpPr txBox="1"/>
            <p:nvPr/>
          </p:nvSpPr>
          <p:spPr>
            <a:xfrm>
              <a:off x="9668254" y="5376682"/>
              <a:ext cx="3074664" cy="562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4"/>
                </a:lnSpc>
              </a:pPr>
              <a:r>
                <a:rPr lang="it-IT" sz="4200" b="1" noProof="0" dirty="0">
                  <a:latin typeface="+mj-lt"/>
                  <a:ea typeface="Titillium Web Bold"/>
                  <a:cs typeface="Titillium Web Bold"/>
                  <a:sym typeface="Titillium Web Bold"/>
                </a:rPr>
                <a:t>58% </a:t>
              </a:r>
            </a:p>
          </p:txBody>
        </p:sp>
        <p:sp>
          <p:nvSpPr>
            <p:cNvPr id="80" name="TextBox 68">
              <a:extLst>
                <a:ext uri="{FF2B5EF4-FFF2-40B4-BE49-F238E27FC236}">
                  <a16:creationId xmlns:a16="http://schemas.microsoft.com/office/drawing/2014/main" id="{33FD2F83-69D2-BC29-6374-6B0D9FC01A59}"/>
                </a:ext>
              </a:extLst>
            </p:cNvPr>
            <p:cNvSpPr txBox="1"/>
            <p:nvPr/>
          </p:nvSpPr>
          <p:spPr>
            <a:xfrm>
              <a:off x="9410991" y="6131721"/>
              <a:ext cx="3444893" cy="708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latin typeface="+mj-lt"/>
                  <a:ea typeface="Titillium Web"/>
                  <a:cs typeface="Titillium Web"/>
                  <a:sym typeface="Titillium Web"/>
                </a:rPr>
                <a:t>ritiene che il welfare sia poco o per nulla integrato con la strategia aziendale</a:t>
              </a:r>
            </a:p>
          </p:txBody>
        </p:sp>
        <p:sp>
          <p:nvSpPr>
            <p:cNvPr id="84" name="TextBox 69">
              <a:extLst>
                <a:ext uri="{FF2B5EF4-FFF2-40B4-BE49-F238E27FC236}">
                  <a16:creationId xmlns:a16="http://schemas.microsoft.com/office/drawing/2014/main" id="{B8283569-897E-F48D-E7FA-3F1CF10FC0F9}"/>
                </a:ext>
              </a:extLst>
            </p:cNvPr>
            <p:cNvSpPr txBox="1"/>
            <p:nvPr/>
          </p:nvSpPr>
          <p:spPr>
            <a:xfrm>
              <a:off x="9697114" y="6830221"/>
              <a:ext cx="3016945" cy="224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it-IT" sz="13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Deloitte Global Human Capital Trends</a:t>
              </a:r>
            </a:p>
          </p:txBody>
        </p:sp>
        <p:sp>
          <p:nvSpPr>
            <p:cNvPr id="86" name="TextBox 70">
              <a:extLst>
                <a:ext uri="{FF2B5EF4-FFF2-40B4-BE49-F238E27FC236}">
                  <a16:creationId xmlns:a16="http://schemas.microsoft.com/office/drawing/2014/main" id="{11D728F9-890C-9976-1C8E-2AE586B5DA6B}"/>
                </a:ext>
              </a:extLst>
            </p:cNvPr>
            <p:cNvSpPr txBox="1"/>
            <p:nvPr/>
          </p:nvSpPr>
          <p:spPr>
            <a:xfrm>
              <a:off x="13832762" y="3907570"/>
              <a:ext cx="3786261" cy="94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Mancano modelli strutturati, ruoli chiari e processi di governance. Il welfare resta frammentato e non prioritario</a:t>
              </a:r>
            </a:p>
          </p:txBody>
        </p:sp>
        <p:sp>
          <p:nvSpPr>
            <p:cNvPr id="95" name="TextBox 71">
              <a:extLst>
                <a:ext uri="{FF2B5EF4-FFF2-40B4-BE49-F238E27FC236}">
                  <a16:creationId xmlns:a16="http://schemas.microsoft.com/office/drawing/2014/main" id="{7AC30BD8-F3E5-0184-2EAF-6230C354100D}"/>
                </a:ext>
              </a:extLst>
            </p:cNvPr>
            <p:cNvSpPr txBox="1"/>
            <p:nvPr/>
          </p:nvSpPr>
          <p:spPr>
            <a:xfrm>
              <a:off x="14191467" y="5426181"/>
              <a:ext cx="3074664" cy="562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4"/>
                </a:lnSpc>
              </a:pPr>
              <a:r>
                <a:rPr lang="it-IT" sz="4200" b="1" noProof="0" dirty="0">
                  <a:latin typeface="+mj-lt"/>
                  <a:ea typeface="Titillium Web Bold"/>
                  <a:cs typeface="Titillium Web Bold"/>
                  <a:sym typeface="Titillium Web Bold"/>
                </a:rPr>
                <a:t>63%</a:t>
              </a:r>
            </a:p>
          </p:txBody>
        </p:sp>
        <p:sp>
          <p:nvSpPr>
            <p:cNvPr id="134" name="TextBox 72">
              <a:extLst>
                <a:ext uri="{FF2B5EF4-FFF2-40B4-BE49-F238E27FC236}">
                  <a16:creationId xmlns:a16="http://schemas.microsoft.com/office/drawing/2014/main" id="{7C0B6BE7-BCA5-49DF-61C3-1F19F50B9B66}"/>
                </a:ext>
              </a:extLst>
            </p:cNvPr>
            <p:cNvSpPr txBox="1"/>
            <p:nvPr/>
          </p:nvSpPr>
          <p:spPr>
            <a:xfrm>
              <a:off x="13864527" y="6131721"/>
              <a:ext cx="3786261" cy="469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it-IT" sz="1800" noProof="0" dirty="0">
                  <a:latin typeface="+mj-lt"/>
                  <a:ea typeface="Titillium Web"/>
                  <a:cs typeface="Titillium Web"/>
                  <a:sym typeface="Titillium Web"/>
                </a:rPr>
                <a:t>delle aziende non dispone di una governance dedicata al welfare</a:t>
              </a:r>
            </a:p>
          </p:txBody>
        </p:sp>
        <p:sp>
          <p:nvSpPr>
            <p:cNvPr id="177" name="TextBox 73">
              <a:extLst>
                <a:ext uri="{FF2B5EF4-FFF2-40B4-BE49-F238E27FC236}">
                  <a16:creationId xmlns:a16="http://schemas.microsoft.com/office/drawing/2014/main" id="{702D69AC-0101-4117-F4EB-92CBCD36C10F}"/>
                </a:ext>
              </a:extLst>
            </p:cNvPr>
            <p:cNvSpPr txBox="1"/>
            <p:nvPr/>
          </p:nvSpPr>
          <p:spPr>
            <a:xfrm>
              <a:off x="14217420" y="6830221"/>
              <a:ext cx="3016945" cy="224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it-IT" sz="13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Deloitte Global Human Capital Trends</a:t>
              </a:r>
            </a:p>
          </p:txBody>
        </p:sp>
        <p:sp>
          <p:nvSpPr>
            <p:cNvPr id="178" name="TextBox 74">
              <a:extLst>
                <a:ext uri="{FF2B5EF4-FFF2-40B4-BE49-F238E27FC236}">
                  <a16:creationId xmlns:a16="http://schemas.microsoft.com/office/drawing/2014/main" id="{F2243D08-D8E8-2A75-AF35-58F2EF0D7217}"/>
                </a:ext>
              </a:extLst>
            </p:cNvPr>
            <p:cNvSpPr txBox="1"/>
            <p:nvPr/>
          </p:nvSpPr>
          <p:spPr>
            <a:xfrm>
              <a:off x="5058463" y="6830221"/>
              <a:ext cx="3016945" cy="224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it-IT" sz="13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Fonte: PwC, ESG </a:t>
              </a:r>
              <a:r>
                <a:rPr lang="it-IT" sz="1300" i="1" noProof="0" dirty="0" err="1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Pulse</a:t>
              </a:r>
              <a:r>
                <a:rPr lang="it-IT" sz="1300" i="1" noProof="0" dirty="0">
                  <a:solidFill>
                    <a:srgbClr val="767676"/>
                  </a:solidFill>
                  <a:latin typeface="+mj-lt"/>
                  <a:ea typeface="Titillium Web Italics"/>
                  <a:cs typeface="Titillium Web Italics"/>
                  <a:sym typeface="Titillium Web Italics"/>
                </a:rPr>
                <a:t> Survey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87E47A0F-7C7A-2512-CF34-AA14C2F92F22}"/>
              </a:ext>
            </a:extLst>
          </p:cNvPr>
          <p:cNvSpPr txBox="1"/>
          <p:nvPr/>
        </p:nvSpPr>
        <p:spPr>
          <a:xfrm>
            <a:off x="1873493" y="7633346"/>
            <a:ext cx="724550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it-IT" sz="3000" b="1" noProof="0" dirty="0">
                <a:solidFill>
                  <a:srgbClr val="E87722"/>
                </a:solidFill>
                <a:latin typeface="Titillium" panose="02000500000000000000" pitchFamily="2" charset="0"/>
                <a:ea typeface="Titillium Web Bold"/>
                <a:cs typeface="Titillium Web Bold"/>
                <a:sym typeface="Titillium Web Bold"/>
              </a:rPr>
              <a:t>COSA COMPORTA?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5F41EDE-3EFA-ECC2-71D1-8F9F2C14E391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E3C6BAB-3058-5C4D-08DA-520A0929ECF1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FF2256F-0B7C-2F6C-912F-A4EE5333FAAF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98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B2E7D-B009-0770-D1FB-CAD697A5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F0AE15-F94F-41F9-804F-DE9263AFA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93861"/>
            <a:ext cx="12530554" cy="91260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ts val="32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tillium Web Bold"/>
                <a:cs typeface="Titillium Web Bold"/>
                <a:sym typeface="Titillium Web Bold"/>
              </a:rPr>
              <a:t>IL WELFARE COME LEVA DI RISCHIO E VALORE</a:t>
            </a: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7A002EB5-C3A2-043B-D0E4-93438FA47D5C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pic>
        <p:nvPicPr>
          <p:cNvPr id="2" name="Immagine 1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DE7A2C5D-A7E2-3023-A418-0D761A0C6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628EC104-1D4B-FE17-0EA3-D7DA0B5A4D6D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1D07D5EE-FAC5-2AB2-FBB7-8364FE5B7494}"/>
              </a:ext>
            </a:extLst>
          </p:cNvPr>
          <p:cNvSpPr txBox="1">
            <a:spLocks/>
          </p:cNvSpPr>
          <p:nvPr/>
        </p:nvSpPr>
        <p:spPr>
          <a:xfrm>
            <a:off x="586717" y="9540862"/>
            <a:ext cx="107679" cy="183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15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1" name="Group 8">
            <a:extLst>
              <a:ext uri="{FF2B5EF4-FFF2-40B4-BE49-F238E27FC236}">
                <a16:creationId xmlns:a16="http://schemas.microsoft.com/office/drawing/2014/main" id="{223D9623-C800-F8F1-D323-A569472D4C60}"/>
              </a:ext>
            </a:extLst>
          </p:cNvPr>
          <p:cNvGrpSpPr/>
          <p:nvPr/>
        </p:nvGrpSpPr>
        <p:grpSpPr>
          <a:xfrm>
            <a:off x="375911" y="2591366"/>
            <a:ext cx="8155317" cy="5108130"/>
            <a:chOff x="0" y="-96441"/>
            <a:chExt cx="10873756" cy="681083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AAC76DF7-DC4F-9683-E366-BABF6F1F45CD}"/>
                </a:ext>
              </a:extLst>
            </p:cNvPr>
            <p:cNvGrpSpPr/>
            <p:nvPr/>
          </p:nvGrpSpPr>
          <p:grpSpPr>
            <a:xfrm>
              <a:off x="0" y="-96441"/>
              <a:ext cx="10873756" cy="6810839"/>
              <a:chOff x="0" y="-19050"/>
              <a:chExt cx="2147902" cy="1345351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ED7FCDF9-6100-A8DE-C6A9-F091462C0FF1}"/>
                  </a:ext>
                </a:extLst>
              </p:cNvPr>
              <p:cNvSpPr/>
              <p:nvPr/>
            </p:nvSpPr>
            <p:spPr>
              <a:xfrm>
                <a:off x="0" y="0"/>
                <a:ext cx="2147902" cy="1326301"/>
              </a:xfrm>
              <a:custGeom>
                <a:avLst/>
                <a:gdLst/>
                <a:ahLst/>
                <a:cxnLst/>
                <a:rect l="l" t="t" r="r" b="b"/>
                <a:pathLst>
                  <a:path w="2147902" h="1326301">
                    <a:moveTo>
                      <a:pt x="0" y="0"/>
                    </a:moveTo>
                    <a:lnTo>
                      <a:pt x="2147902" y="0"/>
                    </a:lnTo>
                    <a:lnTo>
                      <a:pt x="2147902" y="1326301"/>
                    </a:lnTo>
                    <a:lnTo>
                      <a:pt x="0" y="1326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65" name="TextBox 11">
                <a:extLst>
                  <a:ext uri="{FF2B5EF4-FFF2-40B4-BE49-F238E27FC236}">
                    <a16:creationId xmlns:a16="http://schemas.microsoft.com/office/drawing/2014/main" id="{EF1BEAC6-BD84-72F8-4DDC-5E7A6C06130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147902" cy="1345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1E3C15A6-0004-50FF-81C4-0854DC1D5795}"/>
                </a:ext>
              </a:extLst>
            </p:cNvPr>
            <p:cNvGrpSpPr/>
            <p:nvPr/>
          </p:nvGrpSpPr>
          <p:grpSpPr>
            <a:xfrm>
              <a:off x="1643" y="0"/>
              <a:ext cx="10872113" cy="1403790"/>
              <a:chOff x="0" y="0"/>
              <a:chExt cx="2147578" cy="277292"/>
            </a:xfrm>
          </p:grpSpPr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8406D60F-49D5-46EC-EA9F-A0DE2039D276}"/>
                  </a:ext>
                </a:extLst>
              </p:cNvPr>
              <p:cNvSpPr/>
              <p:nvPr/>
            </p:nvSpPr>
            <p:spPr>
              <a:xfrm>
                <a:off x="0" y="0"/>
                <a:ext cx="2147578" cy="277292"/>
              </a:xfrm>
              <a:custGeom>
                <a:avLst/>
                <a:gdLst/>
                <a:ahLst/>
                <a:cxnLst/>
                <a:rect l="l" t="t" r="r" b="b"/>
                <a:pathLst>
                  <a:path w="2147578" h="277292">
                    <a:moveTo>
                      <a:pt x="0" y="0"/>
                    </a:moveTo>
                    <a:lnTo>
                      <a:pt x="2147578" y="0"/>
                    </a:lnTo>
                    <a:lnTo>
                      <a:pt x="2147578" y="277292"/>
                    </a:lnTo>
                    <a:lnTo>
                      <a:pt x="0" y="2772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63" name="TextBox 14">
                <a:extLst>
                  <a:ext uri="{FF2B5EF4-FFF2-40B4-BE49-F238E27FC236}">
                    <a16:creationId xmlns:a16="http://schemas.microsoft.com/office/drawing/2014/main" id="{FBB1E2DB-691B-C744-0713-EA983E5F049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147578" cy="296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AF722B2B-8A49-C475-A927-D7E38C13377E}"/>
                </a:ext>
              </a:extLst>
            </p:cNvPr>
            <p:cNvSpPr/>
            <p:nvPr/>
          </p:nvSpPr>
          <p:spPr>
            <a:xfrm>
              <a:off x="521280" y="231469"/>
              <a:ext cx="1003577" cy="940853"/>
            </a:xfrm>
            <a:custGeom>
              <a:avLst/>
              <a:gdLst/>
              <a:ahLst/>
              <a:cxnLst/>
              <a:rect l="l" t="t" r="r" b="b"/>
              <a:pathLst>
                <a:path w="1003577" h="940853">
                  <a:moveTo>
                    <a:pt x="0" y="0"/>
                  </a:moveTo>
                  <a:lnTo>
                    <a:pt x="1003576" y="0"/>
                  </a:lnTo>
                  <a:lnTo>
                    <a:pt x="1003576" y="940853"/>
                  </a:lnTo>
                  <a:lnTo>
                    <a:pt x="0" y="940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0F8008D8-1686-1A76-C11D-BD5D60100D26}"/>
                </a:ext>
              </a:extLst>
            </p:cNvPr>
            <p:cNvSpPr/>
            <p:nvPr/>
          </p:nvSpPr>
          <p:spPr>
            <a:xfrm>
              <a:off x="1165491" y="3322818"/>
              <a:ext cx="448770" cy="457412"/>
            </a:xfrm>
            <a:custGeom>
              <a:avLst/>
              <a:gdLst/>
              <a:ahLst/>
              <a:cxnLst/>
              <a:rect l="l" t="t" r="r" b="b"/>
              <a:pathLst>
                <a:path w="448770" h="457412">
                  <a:moveTo>
                    <a:pt x="0" y="0"/>
                  </a:moveTo>
                  <a:lnTo>
                    <a:pt x="448770" y="0"/>
                  </a:lnTo>
                  <a:lnTo>
                    <a:pt x="448770" y="457412"/>
                  </a:lnTo>
                  <a:lnTo>
                    <a:pt x="0" y="457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52" name="TextBox 17">
              <a:extLst>
                <a:ext uri="{FF2B5EF4-FFF2-40B4-BE49-F238E27FC236}">
                  <a16:creationId xmlns:a16="http://schemas.microsoft.com/office/drawing/2014/main" id="{848C89D4-5D92-AC84-66FE-CED0EE9A5A85}"/>
                </a:ext>
              </a:extLst>
            </p:cNvPr>
            <p:cNvSpPr txBox="1"/>
            <p:nvPr/>
          </p:nvSpPr>
          <p:spPr>
            <a:xfrm>
              <a:off x="1936581" y="195800"/>
              <a:ext cx="8072403" cy="1059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WELFARE AZIENDALE COME LEVA DI RISK MANAGEMENT</a:t>
              </a:r>
            </a:p>
          </p:txBody>
        </p:sp>
        <p:sp>
          <p:nvSpPr>
            <p:cNvPr id="53" name="TextBox 18">
              <a:extLst>
                <a:ext uri="{FF2B5EF4-FFF2-40B4-BE49-F238E27FC236}">
                  <a16:creationId xmlns:a16="http://schemas.microsoft.com/office/drawing/2014/main" id="{54F2B922-1B24-9F9B-D449-D1AF43F665DB}"/>
                </a:ext>
              </a:extLst>
            </p:cNvPr>
            <p:cNvSpPr txBox="1"/>
            <p:nvPr/>
          </p:nvSpPr>
          <p:spPr>
            <a:xfrm>
              <a:off x="521280" y="1758862"/>
              <a:ext cx="9487704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04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STRUMENTO CONCRETO DI MITIGAZIONE DEI RISCHI LEGATI AL CAPITALE UMANO </a:t>
              </a:r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7C3EE51B-0AF3-9AA4-4BD9-AB98343EC189}"/>
                </a:ext>
              </a:extLst>
            </p:cNvPr>
            <p:cNvSpPr txBox="1"/>
            <p:nvPr/>
          </p:nvSpPr>
          <p:spPr>
            <a:xfrm>
              <a:off x="1757516" y="3351393"/>
              <a:ext cx="3183996" cy="34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riduzione del turnover </a:t>
              </a:r>
            </a:p>
          </p:txBody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C9B332C0-38C1-D68B-F49D-8E5F882F3512}"/>
                </a:ext>
              </a:extLst>
            </p:cNvPr>
            <p:cNvSpPr txBox="1"/>
            <p:nvPr/>
          </p:nvSpPr>
          <p:spPr>
            <a:xfrm>
              <a:off x="521280" y="2858633"/>
              <a:ext cx="9487704" cy="34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04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IMPATTO DIRETTO SU:</a:t>
              </a:r>
            </a:p>
          </p:txBody>
        </p:sp>
        <p:sp>
          <p:nvSpPr>
            <p:cNvPr id="57" name="TextBox 21">
              <a:extLst>
                <a:ext uri="{FF2B5EF4-FFF2-40B4-BE49-F238E27FC236}">
                  <a16:creationId xmlns:a16="http://schemas.microsoft.com/office/drawing/2014/main" id="{3C47AADD-EDE7-8410-AE2F-06AEFE2CCF2C}"/>
                </a:ext>
              </a:extLst>
            </p:cNvPr>
            <p:cNvSpPr txBox="1"/>
            <p:nvPr/>
          </p:nvSpPr>
          <p:spPr>
            <a:xfrm>
              <a:off x="1757516" y="3905589"/>
              <a:ext cx="4604673" cy="3419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riduzione dell’assenteismo</a:t>
              </a:r>
            </a:p>
          </p:txBody>
        </p:sp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id="{EE539198-8262-758D-18EA-16C76C9EA5BD}"/>
                </a:ext>
              </a:extLst>
            </p:cNvPr>
            <p:cNvSpPr txBox="1"/>
            <p:nvPr/>
          </p:nvSpPr>
          <p:spPr>
            <a:xfrm>
              <a:off x="1745703" y="4467065"/>
              <a:ext cx="8574289" cy="341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000"/>
                </a:lnSpc>
                <a:spcBef>
                  <a:spcPct val="0"/>
                </a:spcBef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 miglioramento del benessere e della produttività</a:t>
              </a: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7F4E083-7FEA-D83E-8239-15D40A6EE270}"/>
                </a:ext>
              </a:extLst>
            </p:cNvPr>
            <p:cNvSpPr/>
            <p:nvPr/>
          </p:nvSpPr>
          <p:spPr>
            <a:xfrm>
              <a:off x="1165491" y="3869130"/>
              <a:ext cx="448770" cy="457412"/>
            </a:xfrm>
            <a:custGeom>
              <a:avLst/>
              <a:gdLst/>
              <a:ahLst/>
              <a:cxnLst/>
              <a:rect l="l" t="t" r="r" b="b"/>
              <a:pathLst>
                <a:path w="448770" h="457412">
                  <a:moveTo>
                    <a:pt x="0" y="0"/>
                  </a:moveTo>
                  <a:lnTo>
                    <a:pt x="448770" y="0"/>
                  </a:lnTo>
                  <a:lnTo>
                    <a:pt x="448770" y="457412"/>
                  </a:lnTo>
                  <a:lnTo>
                    <a:pt x="0" y="457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A438141D-123E-5685-59D2-DD261CBA3D42}"/>
                </a:ext>
              </a:extLst>
            </p:cNvPr>
            <p:cNvSpPr/>
            <p:nvPr/>
          </p:nvSpPr>
          <p:spPr>
            <a:xfrm>
              <a:off x="1165491" y="4371732"/>
              <a:ext cx="448770" cy="457412"/>
            </a:xfrm>
            <a:custGeom>
              <a:avLst/>
              <a:gdLst/>
              <a:ahLst/>
              <a:cxnLst/>
              <a:rect l="l" t="t" r="r" b="b"/>
              <a:pathLst>
                <a:path w="448770" h="457412">
                  <a:moveTo>
                    <a:pt x="0" y="0"/>
                  </a:moveTo>
                  <a:lnTo>
                    <a:pt x="448770" y="0"/>
                  </a:lnTo>
                  <a:lnTo>
                    <a:pt x="448770" y="457412"/>
                  </a:lnTo>
                  <a:lnTo>
                    <a:pt x="0" y="457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sp>
          <p:nvSpPr>
            <p:cNvPr id="61" name="TextBox 25">
              <a:extLst>
                <a:ext uri="{FF2B5EF4-FFF2-40B4-BE49-F238E27FC236}">
                  <a16:creationId xmlns:a16="http://schemas.microsoft.com/office/drawing/2014/main" id="{A37E21D0-AEDE-5EEF-497D-5B31512383DE}"/>
                </a:ext>
              </a:extLst>
            </p:cNvPr>
            <p:cNvSpPr txBox="1"/>
            <p:nvPr/>
          </p:nvSpPr>
          <p:spPr>
            <a:xfrm>
              <a:off x="693847" y="5327619"/>
              <a:ext cx="9487704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04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CONTRIBUTO ALLA STABILITA’ ORGANIZZATIVA E ALLA CONTINUITA’ OPERATIVA</a:t>
              </a:r>
            </a:p>
          </p:txBody>
        </p:sp>
      </p:grpSp>
      <p:sp>
        <p:nvSpPr>
          <p:cNvPr id="85" name="TextBox 140">
            <a:extLst>
              <a:ext uri="{FF2B5EF4-FFF2-40B4-BE49-F238E27FC236}">
                <a16:creationId xmlns:a16="http://schemas.microsoft.com/office/drawing/2014/main" id="{1804B14F-8532-47DD-5FAA-2EFB35C4EF39}"/>
              </a:ext>
            </a:extLst>
          </p:cNvPr>
          <p:cNvSpPr txBox="1"/>
          <p:nvPr/>
        </p:nvSpPr>
        <p:spPr>
          <a:xfrm>
            <a:off x="4191000" y="1245092"/>
            <a:ext cx="116639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40"/>
              </a:lnSpc>
            </a:pPr>
            <a:r>
              <a:rPr lang="it-IT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Da costo operativo a strumento di gestione del capitale umano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DABAE8F-CF1B-0B96-DFD5-B680CBA9BDC4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C998E43-C739-CED9-4E89-1E8A1487E2E7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A869D13-CA78-8F3C-FC01-DC3478DA5871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F51C7ED-9269-5170-EE04-0C0D2071589C}"/>
              </a:ext>
            </a:extLst>
          </p:cNvPr>
          <p:cNvGrpSpPr/>
          <p:nvPr/>
        </p:nvGrpSpPr>
        <p:grpSpPr>
          <a:xfrm>
            <a:off x="8702582" y="2589435"/>
            <a:ext cx="8155317" cy="5108130"/>
            <a:chOff x="318254" y="2589435"/>
            <a:chExt cx="8155317" cy="510813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F3C78E62-1606-795B-E2C8-C09E2D34BDC7}"/>
                </a:ext>
              </a:extLst>
            </p:cNvPr>
            <p:cNvGrpSpPr/>
            <p:nvPr/>
          </p:nvGrpSpPr>
          <p:grpSpPr>
            <a:xfrm>
              <a:off x="318254" y="2589435"/>
              <a:ext cx="8155317" cy="5108130"/>
              <a:chOff x="0" y="-96441"/>
              <a:chExt cx="10873756" cy="6810839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8D2B9E08-4E59-5922-82A0-59A6FECA4234}"/>
                  </a:ext>
                </a:extLst>
              </p:cNvPr>
              <p:cNvGrpSpPr/>
              <p:nvPr/>
            </p:nvGrpSpPr>
            <p:grpSpPr>
              <a:xfrm>
                <a:off x="0" y="-96441"/>
                <a:ext cx="10873756" cy="6810839"/>
                <a:chOff x="0" y="-19050"/>
                <a:chExt cx="2147902" cy="1345351"/>
              </a:xfrm>
            </p:grpSpPr>
            <p:sp>
              <p:nvSpPr>
                <p:cNvPr id="29" name="Freeform 10">
                  <a:extLst>
                    <a:ext uri="{FF2B5EF4-FFF2-40B4-BE49-F238E27FC236}">
                      <a16:creationId xmlns:a16="http://schemas.microsoft.com/office/drawing/2014/main" id="{B07D122D-7318-1DD1-91A7-2E78E28F17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47902" cy="132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02" h="1326301">
                      <a:moveTo>
                        <a:pt x="0" y="0"/>
                      </a:moveTo>
                      <a:lnTo>
                        <a:pt x="2147902" y="0"/>
                      </a:lnTo>
                      <a:lnTo>
                        <a:pt x="2147902" y="1326301"/>
                      </a:lnTo>
                      <a:lnTo>
                        <a:pt x="0" y="13263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it-IT" noProof="0" dirty="0">
                    <a:latin typeface="+mj-lt"/>
                  </a:endParaRPr>
                </a:p>
              </p:txBody>
            </p:sp>
            <p:sp>
              <p:nvSpPr>
                <p:cNvPr id="31" name="TextBox 11">
                  <a:extLst>
                    <a:ext uri="{FF2B5EF4-FFF2-40B4-BE49-F238E27FC236}">
                      <a16:creationId xmlns:a16="http://schemas.microsoft.com/office/drawing/2014/main" id="{533C44DD-06D3-5B72-E1E4-DA328CB16AE1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147902" cy="13453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 lang="it-IT" noProof="0" dirty="0">
                    <a:latin typeface="+mj-lt"/>
                  </a:endParaRPr>
                </a:p>
              </p:txBody>
            </p:sp>
          </p:grpSp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F3C22113-96BB-5B94-550E-A73E42F8AD00}"/>
                  </a:ext>
                </a:extLst>
              </p:cNvPr>
              <p:cNvGrpSpPr/>
              <p:nvPr/>
            </p:nvGrpSpPr>
            <p:grpSpPr>
              <a:xfrm>
                <a:off x="1643" y="0"/>
                <a:ext cx="10872113" cy="1403790"/>
                <a:chOff x="0" y="0"/>
                <a:chExt cx="2147578" cy="277292"/>
              </a:xfrm>
            </p:grpSpPr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838C3C12-B925-D0F9-229A-F7FF1743B8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47578" cy="27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578" h="277292">
                      <a:moveTo>
                        <a:pt x="0" y="0"/>
                      </a:moveTo>
                      <a:lnTo>
                        <a:pt x="2147578" y="0"/>
                      </a:lnTo>
                      <a:lnTo>
                        <a:pt x="2147578" y="277292"/>
                      </a:lnTo>
                      <a:lnTo>
                        <a:pt x="0" y="2772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</p:spPr>
              <p:txBody>
                <a:bodyPr/>
                <a:lstStyle/>
                <a:p>
                  <a:endParaRPr lang="it-IT" noProof="0" dirty="0">
                    <a:latin typeface="+mj-lt"/>
                  </a:endParaRPr>
                </a:p>
              </p:txBody>
            </p:sp>
            <p:sp>
              <p:nvSpPr>
                <p:cNvPr id="28" name="TextBox 14">
                  <a:extLst>
                    <a:ext uri="{FF2B5EF4-FFF2-40B4-BE49-F238E27FC236}">
                      <a16:creationId xmlns:a16="http://schemas.microsoft.com/office/drawing/2014/main" id="{B85D94A1-ECE3-1B68-602F-2BA187D9A0D7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147578" cy="2963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 lang="it-IT" noProof="0" dirty="0">
                    <a:latin typeface="+mj-lt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B1949D-1ACF-FC89-2EED-7CF55E53DA65}"/>
                  </a:ext>
                </a:extLst>
              </p:cNvPr>
              <p:cNvSpPr txBox="1"/>
              <p:nvPr/>
            </p:nvSpPr>
            <p:spPr>
              <a:xfrm>
                <a:off x="1936581" y="195800"/>
                <a:ext cx="8072403" cy="10598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60"/>
                  </a:lnSpc>
                </a:pPr>
                <a:r>
                  <a:rPr lang="it-IT" sz="3000" b="1" dirty="0">
                    <a:solidFill>
                      <a:schemeClr val="bg1"/>
                    </a:solidFill>
                    <a:ea typeface="Titillium Web Bold"/>
                    <a:cs typeface="Titillium Web Bold"/>
                    <a:sym typeface="Titillium Web Bold"/>
                  </a:rPr>
                  <a:t>WELFARE AZIENDALE COME LEVA DI CREAZIONE DI VALORE</a:t>
                </a:r>
              </a:p>
            </p:txBody>
          </p:sp>
        </p:grp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649079CB-2F88-75C7-3B11-F5A0C5AFED17}"/>
                </a:ext>
              </a:extLst>
            </p:cNvPr>
            <p:cNvSpPr txBox="1"/>
            <p:nvPr/>
          </p:nvSpPr>
          <p:spPr>
            <a:xfrm>
              <a:off x="410270" y="4015782"/>
              <a:ext cx="7115778" cy="1758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VALORE ECONOMICO: </a:t>
              </a: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RIDUZIONE DEI COSTI INDIRETTI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VALORE COMPETITIVO</a:t>
              </a: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: MAGGIORE ATTRATIVITA’ E RETENTION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VALORE ESG: </a:t>
              </a: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MIGLIOR POSIZIONAMENTO VERSO STAKEHOLDER E MERCATO</a:t>
              </a:r>
            </a:p>
          </p:txBody>
        </p:sp>
        <p:grpSp>
          <p:nvGrpSpPr>
            <p:cNvPr id="78" name="Group 36">
              <a:extLst>
                <a:ext uri="{FF2B5EF4-FFF2-40B4-BE49-F238E27FC236}">
                  <a16:creationId xmlns:a16="http://schemas.microsoft.com/office/drawing/2014/main" id="{A9420370-20C3-F0DE-E991-CBCA004A67FA}"/>
                </a:ext>
              </a:extLst>
            </p:cNvPr>
            <p:cNvGrpSpPr/>
            <p:nvPr/>
          </p:nvGrpSpPr>
          <p:grpSpPr>
            <a:xfrm>
              <a:off x="753479" y="6153698"/>
              <a:ext cx="7141022" cy="1361336"/>
              <a:chOff x="0" y="0"/>
              <a:chExt cx="1880763" cy="358541"/>
            </a:xfrm>
            <a:solidFill>
              <a:schemeClr val="bg1"/>
            </a:solidFill>
          </p:grpSpPr>
          <p:sp>
            <p:nvSpPr>
              <p:cNvPr id="79" name="Freeform 37">
                <a:extLst>
                  <a:ext uri="{FF2B5EF4-FFF2-40B4-BE49-F238E27FC236}">
                    <a16:creationId xmlns:a16="http://schemas.microsoft.com/office/drawing/2014/main" id="{E7DFDCBE-23A2-1556-673B-075F7B86E6E1}"/>
                  </a:ext>
                </a:extLst>
              </p:cNvPr>
              <p:cNvSpPr/>
              <p:nvPr/>
            </p:nvSpPr>
            <p:spPr>
              <a:xfrm>
                <a:off x="0" y="0"/>
                <a:ext cx="1880763" cy="358541"/>
              </a:xfrm>
              <a:custGeom>
                <a:avLst/>
                <a:gdLst/>
                <a:ahLst/>
                <a:cxnLst/>
                <a:rect l="l" t="t" r="r" b="b"/>
                <a:pathLst>
                  <a:path w="1880763" h="358541">
                    <a:moveTo>
                      <a:pt x="0" y="0"/>
                    </a:moveTo>
                    <a:lnTo>
                      <a:pt x="1880763" y="0"/>
                    </a:lnTo>
                    <a:lnTo>
                      <a:pt x="1880763" y="358541"/>
                    </a:lnTo>
                    <a:lnTo>
                      <a:pt x="0" y="358541"/>
                    </a:lnTo>
                    <a:close/>
                  </a:path>
                </a:pathLst>
              </a:custGeom>
              <a:grpFill/>
              <a:ln cap="sq">
                <a:solidFill>
                  <a:srgbClr val="E877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81" name="TextBox 38">
                <a:extLst>
                  <a:ext uri="{FF2B5EF4-FFF2-40B4-BE49-F238E27FC236}">
                    <a16:creationId xmlns:a16="http://schemas.microsoft.com/office/drawing/2014/main" id="{852698CE-F713-C715-9CF0-58FF8CA78A7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880763" cy="377591"/>
              </a:xfrm>
              <a:prstGeom prst="rect">
                <a:avLst/>
              </a:prstGeom>
              <a:grpFill/>
              <a:ln>
                <a:solidFill>
                  <a:srgbClr val="E87722"/>
                </a:solidFill>
              </a:ln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82" name="TextBox 39">
              <a:extLst>
                <a:ext uri="{FF2B5EF4-FFF2-40B4-BE49-F238E27FC236}">
                  <a16:creationId xmlns:a16="http://schemas.microsoft.com/office/drawing/2014/main" id="{64802634-4E08-C630-F2A4-18A58A90DE08}"/>
                </a:ext>
              </a:extLst>
            </p:cNvPr>
            <p:cNvSpPr txBox="1"/>
            <p:nvPr/>
          </p:nvSpPr>
          <p:spPr>
            <a:xfrm>
              <a:off x="918135" y="6512916"/>
              <a:ext cx="1486907" cy="562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83"/>
                </a:lnSpc>
              </a:pPr>
              <a:r>
                <a:rPr lang="it-IT" sz="4199" b="1" noProof="0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+12%</a:t>
              </a:r>
            </a:p>
          </p:txBody>
        </p:sp>
        <p:sp>
          <p:nvSpPr>
            <p:cNvPr id="83" name="TextBox 40">
              <a:extLst>
                <a:ext uri="{FF2B5EF4-FFF2-40B4-BE49-F238E27FC236}">
                  <a16:creationId xmlns:a16="http://schemas.microsoft.com/office/drawing/2014/main" id="{EBB60CF3-2E1D-7085-3F52-5C2AA283D706}"/>
                </a:ext>
              </a:extLst>
            </p:cNvPr>
            <p:cNvSpPr txBox="1"/>
            <p:nvPr/>
          </p:nvSpPr>
          <p:spPr>
            <a:xfrm>
              <a:off x="2364138" y="6332030"/>
              <a:ext cx="4134281" cy="788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40"/>
                </a:lnSpc>
              </a:pP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DI PRODUTTIVITA’ NELLE AZIENDE CON UN ELEVATO LIVELLO DI ENGAGEMENT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B454AC3-F861-9C17-6C67-02B0D3D9DC9E}"/>
                </a:ext>
              </a:extLst>
            </p:cNvPr>
            <p:cNvSpPr txBox="1"/>
            <p:nvPr/>
          </p:nvSpPr>
          <p:spPr>
            <a:xfrm>
              <a:off x="941973" y="7145097"/>
              <a:ext cx="46276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rPr>
                <a:t>Fonte: </a:t>
              </a:r>
              <a:r>
                <a:rPr kumimoji="0" lang="en-GB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rPr>
                <a:t>Censis</a:t>
              </a:r>
              <a:r>
                <a:rPr kumimoji="0" lang="en-GB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rPr>
                <a:t>/</a:t>
              </a:r>
              <a:r>
                <a:rPr kumimoji="0" lang="en-GB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rPr>
                <a:t>Assolombarda</a:t>
              </a:r>
              <a:endPara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77BEE252-4988-C84F-65D1-C82F4DC963C6}"/>
                </a:ext>
              </a:extLst>
            </p:cNvPr>
            <p:cNvSpPr/>
            <p:nvPr/>
          </p:nvSpPr>
          <p:spPr>
            <a:xfrm>
              <a:off x="501100" y="2655907"/>
              <a:ext cx="976301" cy="872569"/>
            </a:xfrm>
            <a:custGeom>
              <a:avLst/>
              <a:gdLst/>
              <a:ahLst/>
              <a:cxnLst/>
              <a:rect l="l" t="t" r="r" b="b"/>
              <a:pathLst>
                <a:path w="976301" h="872569">
                  <a:moveTo>
                    <a:pt x="0" y="0"/>
                  </a:moveTo>
                  <a:lnTo>
                    <a:pt x="976302" y="0"/>
                  </a:lnTo>
                  <a:lnTo>
                    <a:pt x="976302" y="872569"/>
                  </a:lnTo>
                  <a:lnTo>
                    <a:pt x="0" y="872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89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1725-0B02-769A-544D-1C03E113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F4540EF1-0904-99D1-8247-A366C5A3D400}"/>
              </a:ext>
            </a:extLst>
          </p:cNvPr>
          <p:cNvSpPr txBox="1">
            <a:spLocks/>
          </p:cNvSpPr>
          <p:nvPr/>
        </p:nvSpPr>
        <p:spPr>
          <a:xfrm>
            <a:off x="1295400" y="1790700"/>
            <a:ext cx="12240310" cy="912602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3264"/>
              </a:lnSpc>
              <a:spcBef>
                <a:spcPts val="0"/>
              </a:spcBef>
              <a:buFontTx/>
              <a:buNone/>
              <a:defRPr/>
            </a:pPr>
            <a:r>
              <a:rPr lang="it-IT" sz="4800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VALUTAZIONE E TREND DELLA «S»</a:t>
            </a:r>
          </a:p>
        </p:txBody>
      </p:sp>
      <p:sp>
        <p:nvSpPr>
          <p:cNvPr id="4" name="TextBox 140">
            <a:extLst>
              <a:ext uri="{FF2B5EF4-FFF2-40B4-BE49-F238E27FC236}">
                <a16:creationId xmlns:a16="http://schemas.microsoft.com/office/drawing/2014/main" id="{E9D1674B-0E22-947E-D3D6-B7B6FB870C72}"/>
              </a:ext>
            </a:extLst>
          </p:cNvPr>
          <p:cNvSpPr txBox="1"/>
          <p:nvPr/>
        </p:nvSpPr>
        <p:spPr>
          <a:xfrm>
            <a:off x="1371600" y="2366007"/>
            <a:ext cx="1697133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dirty="0"/>
              <a:t>Modello di maturità basato sulle principali direttrici della dimensione sociale</a:t>
            </a:r>
          </a:p>
        </p:txBody>
      </p:sp>
      <p:pic>
        <p:nvPicPr>
          <p:cNvPr id="57" name="Immagine 56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CC948300-4AFA-AA2B-693E-3D506B37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16746156" y="9338648"/>
            <a:ext cx="555846" cy="547688"/>
          </a:xfrm>
          <a:prstGeom prst="rect">
            <a:avLst/>
          </a:prstGeom>
        </p:spPr>
      </p:pic>
      <p:sp>
        <p:nvSpPr>
          <p:cNvPr id="59" name="Segnaposto numero diapositiva 1">
            <a:extLst>
              <a:ext uri="{FF2B5EF4-FFF2-40B4-BE49-F238E27FC236}">
                <a16:creationId xmlns:a16="http://schemas.microsoft.com/office/drawing/2014/main" id="{DBE29B3A-0A98-0FC5-432A-F8DBC31F6EE4}"/>
              </a:ext>
            </a:extLst>
          </p:cNvPr>
          <p:cNvSpPr txBox="1">
            <a:spLocks/>
          </p:cNvSpPr>
          <p:nvPr/>
        </p:nvSpPr>
        <p:spPr>
          <a:xfrm>
            <a:off x="16916400" y="9520922"/>
            <a:ext cx="107679" cy="183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chemeClr val="tx1"/>
                </a:solidFill>
                <a:latin typeface="+mj-lt"/>
              </a:rPr>
              <a:pPr algn="l" defTabSz="1371600">
                <a:defRPr/>
              </a:pPr>
              <a:t>16</a:t>
            </a:fld>
            <a:endParaRPr lang="it-IT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A6AA96E-5BAC-F384-8742-1CA3DF8867A2}"/>
              </a:ext>
            </a:extLst>
          </p:cNvPr>
          <p:cNvCxnSpPr>
            <a:cxnSpLocks/>
          </p:cNvCxnSpPr>
          <p:nvPr/>
        </p:nvCxnSpPr>
        <p:spPr>
          <a:xfrm>
            <a:off x="1780523" y="5349723"/>
            <a:ext cx="15380203" cy="190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9B4E4B4B-ECE6-81B0-6F7F-682E74AD2BE0}"/>
              </a:ext>
            </a:extLst>
          </p:cNvPr>
          <p:cNvGrpSpPr/>
          <p:nvPr/>
        </p:nvGrpSpPr>
        <p:grpSpPr>
          <a:xfrm>
            <a:off x="1526761" y="4378183"/>
            <a:ext cx="1154724" cy="1231061"/>
            <a:chOff x="2209800" y="3695706"/>
            <a:chExt cx="1154724" cy="1231061"/>
          </a:xfrm>
        </p:grpSpPr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26027B60-D1E6-98D1-12A6-5E79D73D8597}"/>
                </a:ext>
              </a:extLst>
            </p:cNvPr>
            <p:cNvSpPr/>
            <p:nvPr/>
          </p:nvSpPr>
          <p:spPr>
            <a:xfrm>
              <a:off x="2209800" y="4445832"/>
              <a:ext cx="507524" cy="48093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A0B2CC52-A350-4827-9EA1-DC33A32BC3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562" y="3771900"/>
              <a:ext cx="0" cy="1040569"/>
            </a:xfrm>
            <a:prstGeom prst="line">
              <a:avLst/>
            </a:prstGeom>
            <a:ln>
              <a:solidFill>
                <a:srgbClr val="FB9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8A5AD779-09A0-4578-ED41-4F534C190BCB}"/>
                </a:ext>
              </a:extLst>
            </p:cNvPr>
            <p:cNvCxnSpPr>
              <a:cxnSpLocks/>
            </p:cNvCxnSpPr>
            <p:nvPr/>
          </p:nvCxnSpPr>
          <p:spPr>
            <a:xfrm>
              <a:off x="2463562" y="3771900"/>
              <a:ext cx="813038" cy="0"/>
            </a:xfrm>
            <a:prstGeom prst="line">
              <a:avLst/>
            </a:prstGeom>
            <a:ln>
              <a:solidFill>
                <a:srgbClr val="FB9D0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1A0A5EDD-D4E2-C09A-961F-D3F4849E0130}"/>
                </a:ext>
              </a:extLst>
            </p:cNvPr>
            <p:cNvSpPr/>
            <p:nvPr/>
          </p:nvSpPr>
          <p:spPr>
            <a:xfrm>
              <a:off x="3212124" y="3695706"/>
              <a:ext cx="152400" cy="1523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B9D05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</p:grpSp>
      <p:sp>
        <p:nvSpPr>
          <p:cNvPr id="58" name="TextBox 9">
            <a:extLst>
              <a:ext uri="{FF2B5EF4-FFF2-40B4-BE49-F238E27FC236}">
                <a16:creationId xmlns:a16="http://schemas.microsoft.com/office/drawing/2014/main" id="{C2C3FC98-104F-5B14-C534-29DF8C2A3C4D}"/>
              </a:ext>
            </a:extLst>
          </p:cNvPr>
          <p:cNvSpPr txBox="1"/>
          <p:nvPr/>
        </p:nvSpPr>
        <p:spPr>
          <a:xfrm>
            <a:off x="2822161" y="4108128"/>
            <a:ext cx="306521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t-IT" sz="2500" b="1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LIVELLO 1</a:t>
            </a:r>
          </a:p>
          <a:p>
            <a:r>
              <a:rPr lang="it-IT" sz="2000" b="1" u="sng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COMPLIANCE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16F7F72A-793C-34EE-2B37-6991E8C37E52}"/>
              </a:ext>
            </a:extLst>
          </p:cNvPr>
          <p:cNvSpPr txBox="1"/>
          <p:nvPr/>
        </p:nvSpPr>
        <p:spPr>
          <a:xfrm>
            <a:off x="2187042" y="5513735"/>
            <a:ext cx="32559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b="1" noProof="0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latin typeface="+mj-lt"/>
                <a:ea typeface="Titillium Web Bold"/>
                <a:cs typeface="Titillium Web Bold"/>
                <a:sym typeface="Titillium Web Bold"/>
              </a:rPr>
              <a:t>OBIETTIVO: GARANTIRE CONFORMITA’ NORMATIVA</a:t>
            </a:r>
          </a:p>
          <a:p>
            <a:pPr algn="just"/>
            <a:endParaRPr lang="it-IT" sz="1600" b="1" noProof="0" dirty="0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 algn="just">
              <a:spcBef>
                <a:spcPct val="0"/>
              </a:spcBef>
            </a:pPr>
            <a:r>
              <a:rPr lang="it-IT" sz="1600" noProof="0" dirty="0">
                <a:latin typeface="+mj-lt"/>
                <a:ea typeface="Titillium Web Bold"/>
                <a:cs typeface="Titillium Web Bold"/>
                <a:sym typeface="Titillium Web Bold"/>
              </a:rPr>
              <a:t>Include tutte le direttrici legate alla conformità e alla tutela minima del lavoratore</a:t>
            </a:r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271FAA4B-62D8-4238-1B75-9B794DEC4D5D}"/>
              </a:ext>
            </a:extLst>
          </p:cNvPr>
          <p:cNvGrpSpPr/>
          <p:nvPr/>
        </p:nvGrpSpPr>
        <p:grpSpPr>
          <a:xfrm flipV="1">
            <a:off x="7698961" y="5128309"/>
            <a:ext cx="1154724" cy="1231061"/>
            <a:chOff x="2209800" y="3695706"/>
            <a:chExt cx="1154724" cy="1231061"/>
          </a:xfrm>
        </p:grpSpPr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47FDB351-EECF-D691-730E-A17D840CFF1C}"/>
                </a:ext>
              </a:extLst>
            </p:cNvPr>
            <p:cNvSpPr/>
            <p:nvPr/>
          </p:nvSpPr>
          <p:spPr>
            <a:xfrm>
              <a:off x="2209800" y="4445832"/>
              <a:ext cx="507524" cy="48093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E21B28C5-F36F-AF08-50DD-AE413A69D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562" y="3771900"/>
              <a:ext cx="0" cy="1040569"/>
            </a:xfrm>
            <a:prstGeom prst="line">
              <a:avLst/>
            </a:prstGeom>
            <a:ln>
              <a:solidFill>
                <a:srgbClr val="FB9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BEA13CD8-3869-CAE4-47FE-6D69032111AF}"/>
                </a:ext>
              </a:extLst>
            </p:cNvPr>
            <p:cNvCxnSpPr>
              <a:cxnSpLocks/>
            </p:cNvCxnSpPr>
            <p:nvPr/>
          </p:nvCxnSpPr>
          <p:spPr>
            <a:xfrm>
              <a:off x="2463562" y="3771900"/>
              <a:ext cx="813038" cy="0"/>
            </a:xfrm>
            <a:prstGeom prst="line">
              <a:avLst/>
            </a:prstGeom>
            <a:ln>
              <a:solidFill>
                <a:srgbClr val="FB9D0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B5F9D188-03B4-4BA6-C4B8-45C7678D854D}"/>
                </a:ext>
              </a:extLst>
            </p:cNvPr>
            <p:cNvSpPr/>
            <p:nvPr/>
          </p:nvSpPr>
          <p:spPr>
            <a:xfrm>
              <a:off x="3212124" y="3695706"/>
              <a:ext cx="152400" cy="1523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B9D05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</p:grpSp>
      <p:sp>
        <p:nvSpPr>
          <p:cNvPr id="75" name="TextBox 14">
            <a:extLst>
              <a:ext uri="{FF2B5EF4-FFF2-40B4-BE49-F238E27FC236}">
                <a16:creationId xmlns:a16="http://schemas.microsoft.com/office/drawing/2014/main" id="{7E3F782F-E9E9-0ADC-EBD5-13AB82DF3514}"/>
              </a:ext>
            </a:extLst>
          </p:cNvPr>
          <p:cNvSpPr txBox="1"/>
          <p:nvPr/>
        </p:nvSpPr>
        <p:spPr>
          <a:xfrm>
            <a:off x="8346161" y="3253839"/>
            <a:ext cx="3442438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b="1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OBIETTIVO: SUPPORTARE IL BENESSERE DELLE PERSONE E MITIGARE I RISCHI HR</a:t>
            </a:r>
            <a:endParaRPr lang="it-IT" b="1" noProof="0" dirty="0">
              <a:gradFill>
                <a:gsLst>
                  <a:gs pos="0">
                    <a:srgbClr val="CC5F64">
                      <a:alpha val="100000"/>
                    </a:srgbClr>
                  </a:gs>
                  <a:gs pos="100000">
                    <a:srgbClr val="FF9292">
                      <a:alpha val="100000"/>
                    </a:srgbClr>
                  </a:gs>
                </a:gsLst>
                <a:lin ang="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 algn="ctr"/>
            <a:endParaRPr lang="it-IT" sz="2000" b="1" noProof="0" dirty="0">
              <a:gradFill>
                <a:gsLst>
                  <a:gs pos="0">
                    <a:srgbClr val="CC5F64">
                      <a:alpha val="100000"/>
                    </a:srgbClr>
                  </a:gs>
                  <a:gs pos="100000">
                    <a:srgbClr val="FF9292">
                      <a:alpha val="100000"/>
                    </a:srgbClr>
                  </a:gs>
                </a:gsLst>
                <a:lin ang="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 algn="just">
              <a:spcBef>
                <a:spcPct val="0"/>
              </a:spcBef>
            </a:pPr>
            <a:r>
              <a:rPr lang="it-IT" sz="1600" noProof="0" dirty="0">
                <a:latin typeface="+mj-lt"/>
                <a:ea typeface="Titillium Web Bold"/>
                <a:cs typeface="Titillium Web Bold"/>
                <a:sym typeface="Titillium Web Bold"/>
              </a:rPr>
              <a:t>Include le direttrici che introducono strumenti strutturati di supporto alle persone</a:t>
            </a:r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AFFE7517-F712-8118-1E57-27B596715ABA}"/>
              </a:ext>
            </a:extLst>
          </p:cNvPr>
          <p:cNvGrpSpPr/>
          <p:nvPr/>
        </p:nvGrpSpPr>
        <p:grpSpPr>
          <a:xfrm>
            <a:off x="13028186" y="3887769"/>
            <a:ext cx="1179086" cy="1702422"/>
            <a:chOff x="2209800" y="3224345"/>
            <a:chExt cx="1179086" cy="1702422"/>
          </a:xfrm>
        </p:grpSpPr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49E42D98-52E6-AB85-4892-13AEDF2125E1}"/>
                </a:ext>
              </a:extLst>
            </p:cNvPr>
            <p:cNvSpPr/>
            <p:nvPr/>
          </p:nvSpPr>
          <p:spPr>
            <a:xfrm>
              <a:off x="2209800" y="4445832"/>
              <a:ext cx="507524" cy="48093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9D05"/>
            </a:solidFill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36D215B0-3014-5C87-82BA-C9E8D5547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562" y="3307682"/>
              <a:ext cx="0" cy="1504787"/>
            </a:xfrm>
            <a:prstGeom prst="line">
              <a:avLst/>
            </a:prstGeom>
            <a:ln>
              <a:solidFill>
                <a:srgbClr val="FB9D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9F8C0061-8EC2-0FC0-530E-6B649BEA76DD}"/>
                </a:ext>
              </a:extLst>
            </p:cNvPr>
            <p:cNvCxnSpPr>
              <a:cxnSpLocks/>
            </p:cNvCxnSpPr>
            <p:nvPr/>
          </p:nvCxnSpPr>
          <p:spPr>
            <a:xfrm>
              <a:off x="2463562" y="3307682"/>
              <a:ext cx="813038" cy="0"/>
            </a:xfrm>
            <a:prstGeom prst="line">
              <a:avLst/>
            </a:prstGeom>
            <a:ln>
              <a:solidFill>
                <a:srgbClr val="FB9D0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61A019AB-D066-FDED-3A64-9015EF86955D}"/>
                </a:ext>
              </a:extLst>
            </p:cNvPr>
            <p:cNvSpPr/>
            <p:nvPr/>
          </p:nvSpPr>
          <p:spPr>
            <a:xfrm>
              <a:off x="3236486" y="3224345"/>
              <a:ext cx="152400" cy="1523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B9D05"/>
              </a:solidFill>
            </a:ln>
          </p:spPr>
          <p:txBody>
            <a:bodyPr/>
            <a:lstStyle/>
            <a:p>
              <a:endParaRPr lang="it-IT" noProof="0" dirty="0">
                <a:latin typeface="+mj-lt"/>
              </a:endParaRPr>
            </a:p>
          </p:txBody>
        </p:sp>
      </p:grpSp>
      <p:sp>
        <p:nvSpPr>
          <p:cNvPr id="98" name="TextBox 15">
            <a:extLst>
              <a:ext uri="{FF2B5EF4-FFF2-40B4-BE49-F238E27FC236}">
                <a16:creationId xmlns:a16="http://schemas.microsoft.com/office/drawing/2014/main" id="{115AB004-F438-3D68-8A29-CEBCF58BCBB4}"/>
              </a:ext>
            </a:extLst>
          </p:cNvPr>
          <p:cNvSpPr txBox="1"/>
          <p:nvPr/>
        </p:nvSpPr>
        <p:spPr>
          <a:xfrm>
            <a:off x="13654185" y="5537997"/>
            <a:ext cx="3369894" cy="218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b="1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OBIETTIVO: INTEGRARE LA “S” NEI MODELLI ESG E GENERARE VALORE NEL LUNGO PERIODO</a:t>
            </a:r>
            <a:endParaRPr lang="it-IT" b="1" noProof="0" dirty="0">
              <a:gradFill>
                <a:gsLst>
                  <a:gs pos="0">
                    <a:srgbClr val="E83C33">
                      <a:alpha val="100000"/>
                    </a:srgbClr>
                  </a:gs>
                  <a:gs pos="100000">
                    <a:srgbClr val="6D0A05">
                      <a:alpha val="100000"/>
                    </a:srgbClr>
                  </a:gs>
                </a:gsLst>
                <a:lin ang="270000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endParaRPr lang="it-IT" sz="2000" b="1" noProof="0" dirty="0">
              <a:gradFill>
                <a:gsLst>
                  <a:gs pos="0">
                    <a:srgbClr val="E83C33">
                      <a:alpha val="100000"/>
                    </a:srgbClr>
                  </a:gs>
                  <a:gs pos="100000">
                    <a:srgbClr val="6D0A05">
                      <a:alpha val="100000"/>
                    </a:srgbClr>
                  </a:gs>
                </a:gsLst>
                <a:lin ang="270000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>
              <a:spcBef>
                <a:spcPct val="0"/>
              </a:spcBef>
            </a:pPr>
            <a:r>
              <a:rPr lang="it-IT" sz="1600" noProof="0" dirty="0">
                <a:latin typeface="+mj-lt"/>
                <a:ea typeface="Titillium Web Bold"/>
                <a:cs typeface="Titillium Web Bold"/>
                <a:sym typeface="Titillium Web Bold"/>
              </a:rPr>
              <a:t>Include le direttrici che generano impatto misurabile e integrazione nei modelli aziendali</a:t>
            </a:r>
          </a:p>
          <a:p>
            <a:pPr>
              <a:spcBef>
                <a:spcPct val="0"/>
              </a:spcBef>
            </a:pPr>
            <a:endParaRPr lang="it-IT" sz="2000" noProof="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C645F-BB74-0BD6-E0CA-63D49CC7ECDC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DCADF53-26E4-99BF-C6EC-3747C42B79C4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6B67E81-BB9A-F5BA-B3AF-535BCF57FC84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0165F036-6DAB-B0BB-98C1-A76F8F490852}"/>
              </a:ext>
            </a:extLst>
          </p:cNvPr>
          <p:cNvSpPr txBox="1"/>
          <p:nvPr/>
        </p:nvSpPr>
        <p:spPr>
          <a:xfrm>
            <a:off x="9046791" y="5936927"/>
            <a:ext cx="306521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t-IT" sz="2500" b="1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LIVELLO 2</a:t>
            </a:r>
          </a:p>
          <a:p>
            <a:r>
              <a:rPr lang="it-IT" sz="2000" b="1" u="sng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STRUTTURAZIONE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7472CFB-3714-A4E9-0E9C-B5712603EEDD}"/>
              </a:ext>
            </a:extLst>
          </p:cNvPr>
          <p:cNvSpPr txBox="1"/>
          <p:nvPr/>
        </p:nvSpPr>
        <p:spPr>
          <a:xfrm>
            <a:off x="14401800" y="3569129"/>
            <a:ext cx="306521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t-IT" sz="2500" b="1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LIVELLO 3</a:t>
            </a:r>
          </a:p>
          <a:p>
            <a:r>
              <a:rPr lang="it-IT" sz="2000" b="1" u="sng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ea typeface="Titillium Web Bold"/>
                <a:cs typeface="Titillium Web Bold"/>
                <a:sym typeface="Titillium Web Bold"/>
              </a:rPr>
              <a:t>IMPATTO</a:t>
            </a:r>
          </a:p>
        </p:txBody>
      </p:sp>
    </p:spTree>
    <p:extLst>
      <p:ext uri="{BB962C8B-B14F-4D97-AF65-F5344CB8AC3E}">
        <p14:creationId xmlns:p14="http://schemas.microsoft.com/office/powerpoint/2010/main" val="25548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6B5FD-0E69-606E-1CFE-79239ABDF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E6A230D1-58A7-9E60-1DA3-5D5BEFE9B99D}"/>
              </a:ext>
            </a:extLst>
          </p:cNvPr>
          <p:cNvSpPr txBox="1">
            <a:spLocks/>
          </p:cNvSpPr>
          <p:nvPr/>
        </p:nvSpPr>
        <p:spPr>
          <a:xfrm>
            <a:off x="3429000" y="693861"/>
            <a:ext cx="12530554" cy="91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ts val="3264"/>
              </a:lnSpc>
              <a:spcBef>
                <a:spcPts val="0"/>
              </a:spcBef>
              <a:buFontTx/>
              <a:buNone/>
              <a:defRPr/>
            </a:pPr>
            <a:r>
              <a:rPr lang="it-IT" b="1" cap="none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IL WELFARE COME LEVA DI RISCHIO E VALORE</a:t>
            </a:r>
            <a:endParaRPr lang="it-IT" b="1" cap="none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D0FF2B4E-3FB8-C23F-5BE2-8EF50509B612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sp>
        <p:nvSpPr>
          <p:cNvPr id="85" name="TextBox 140">
            <a:extLst>
              <a:ext uri="{FF2B5EF4-FFF2-40B4-BE49-F238E27FC236}">
                <a16:creationId xmlns:a16="http://schemas.microsoft.com/office/drawing/2014/main" id="{117C4548-C23F-CFCF-7749-4D516A904B48}"/>
              </a:ext>
            </a:extLst>
          </p:cNvPr>
          <p:cNvSpPr txBox="1"/>
          <p:nvPr/>
        </p:nvSpPr>
        <p:spPr>
          <a:xfrm>
            <a:off x="4114800" y="1245092"/>
            <a:ext cx="1166398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2000" dirty="0"/>
              <a:t>Integrazione della dimensione sociale nei modelli ESG e nei bilanci di sostenibilità (1/2)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E476AB2-D154-55DC-FB9C-5AADF5338CFF}"/>
              </a:ext>
            </a:extLst>
          </p:cNvPr>
          <p:cNvGrpSpPr/>
          <p:nvPr/>
        </p:nvGrpSpPr>
        <p:grpSpPr>
          <a:xfrm>
            <a:off x="598739" y="1946183"/>
            <a:ext cx="6422522" cy="733888"/>
            <a:chOff x="0" y="0"/>
            <a:chExt cx="2147578" cy="277292"/>
          </a:xfrm>
        </p:grpSpPr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B7328BA8-7AF6-0619-0AAB-906794A4D054}"/>
                </a:ext>
              </a:extLst>
            </p:cNvPr>
            <p:cNvSpPr/>
            <p:nvPr/>
          </p:nvSpPr>
          <p:spPr>
            <a:xfrm>
              <a:off x="0" y="0"/>
              <a:ext cx="2147578" cy="277292"/>
            </a:xfrm>
            <a:custGeom>
              <a:avLst/>
              <a:gdLst/>
              <a:ahLst/>
              <a:cxnLst/>
              <a:rect l="l" t="t" r="r" b="b"/>
              <a:pathLst>
                <a:path w="2147578" h="277292">
                  <a:moveTo>
                    <a:pt x="0" y="0"/>
                  </a:moveTo>
                  <a:lnTo>
                    <a:pt x="2147578" y="0"/>
                  </a:lnTo>
                  <a:lnTo>
                    <a:pt x="2147578" y="277292"/>
                  </a:lnTo>
                  <a:lnTo>
                    <a:pt x="0" y="277292"/>
                  </a:ln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17" name="TextBox 11">
              <a:extLst>
                <a:ext uri="{FF2B5EF4-FFF2-40B4-BE49-F238E27FC236}">
                  <a16:creationId xmlns:a16="http://schemas.microsoft.com/office/drawing/2014/main" id="{1A8ABFD8-29BC-C1BE-D43C-2A9C9671EC57}"/>
                </a:ext>
              </a:extLst>
            </p:cNvPr>
            <p:cNvSpPr txBox="1"/>
            <p:nvPr/>
          </p:nvSpPr>
          <p:spPr>
            <a:xfrm>
              <a:off x="0" y="-19050"/>
              <a:ext cx="2147578" cy="296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18" name="Freeform 30">
            <a:extLst>
              <a:ext uri="{FF2B5EF4-FFF2-40B4-BE49-F238E27FC236}">
                <a16:creationId xmlns:a16="http://schemas.microsoft.com/office/drawing/2014/main" id="{C2EB456F-F2A8-A555-41E2-88675C0BE6D2}"/>
              </a:ext>
            </a:extLst>
          </p:cNvPr>
          <p:cNvSpPr/>
          <p:nvPr/>
        </p:nvSpPr>
        <p:spPr>
          <a:xfrm>
            <a:off x="966151" y="2104107"/>
            <a:ext cx="443374" cy="442014"/>
          </a:xfrm>
          <a:custGeom>
            <a:avLst/>
            <a:gdLst/>
            <a:ahLst/>
            <a:cxnLst/>
            <a:rect l="l" t="t" r="r" b="b"/>
            <a:pathLst>
              <a:path w="612314" h="589352">
                <a:moveTo>
                  <a:pt x="0" y="0"/>
                </a:moveTo>
                <a:lnTo>
                  <a:pt x="612314" y="0"/>
                </a:lnTo>
                <a:lnTo>
                  <a:pt x="612314" y="589352"/>
                </a:lnTo>
                <a:lnTo>
                  <a:pt x="0" y="58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A1F28135-76FD-2D92-2C83-AD32BF6FC708}"/>
              </a:ext>
            </a:extLst>
          </p:cNvPr>
          <p:cNvSpPr txBox="1"/>
          <p:nvPr/>
        </p:nvSpPr>
        <p:spPr>
          <a:xfrm>
            <a:off x="1589409" y="2237012"/>
            <a:ext cx="5279452" cy="277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4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SETTORE ENERGIA &amp; UTILITIES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841B1624-4DA7-B61B-0EBF-2C83AF35EBF6}"/>
              </a:ext>
            </a:extLst>
          </p:cNvPr>
          <p:cNvSpPr txBox="1"/>
          <p:nvPr/>
        </p:nvSpPr>
        <p:spPr>
          <a:xfrm>
            <a:off x="660580" y="2836950"/>
            <a:ext cx="15573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Integrazione della dimensione social nei modelli di gestione delle persone e nei processi operativi, </a:t>
            </a:r>
            <a:r>
              <a:rPr lang="it-IT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con forte collegamento alla continuità del business, alla gestione dei rischi e agli obiettivi ESG</a:t>
            </a:r>
          </a:p>
          <a:p>
            <a:pPr algn="just"/>
            <a:r>
              <a:rPr lang="it-IT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L’approccio si articola su</a:t>
            </a:r>
            <a:r>
              <a:rPr lang="it-IT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 quattro direttrici principali:</a:t>
            </a:r>
          </a:p>
        </p:txBody>
      </p:sp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ACDC2FD7-01F8-8AE7-063D-0EECD52D795B}"/>
              </a:ext>
            </a:extLst>
          </p:cNvPr>
          <p:cNvGrpSpPr/>
          <p:nvPr/>
        </p:nvGrpSpPr>
        <p:grpSpPr>
          <a:xfrm>
            <a:off x="739641" y="4004442"/>
            <a:ext cx="21973927" cy="3259008"/>
            <a:chOff x="739641" y="4004442"/>
            <a:chExt cx="21973927" cy="3259008"/>
          </a:xfrm>
        </p:grpSpPr>
        <p:sp>
          <p:nvSpPr>
            <p:cNvPr id="154" name="Freeform 59">
              <a:extLst>
                <a:ext uri="{FF2B5EF4-FFF2-40B4-BE49-F238E27FC236}">
                  <a16:creationId xmlns:a16="http://schemas.microsoft.com/office/drawing/2014/main" id="{10E17C76-1F92-3977-DFCC-08D70D79271A}"/>
                </a:ext>
              </a:extLst>
            </p:cNvPr>
            <p:cNvSpPr/>
            <p:nvPr/>
          </p:nvSpPr>
          <p:spPr>
            <a:xfrm>
              <a:off x="14137793" y="4142458"/>
              <a:ext cx="1039761" cy="930231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55" name="Freeform 60">
              <a:extLst>
                <a:ext uri="{FF2B5EF4-FFF2-40B4-BE49-F238E27FC236}">
                  <a16:creationId xmlns:a16="http://schemas.microsoft.com/office/drawing/2014/main" id="{EE8680D2-54BD-C80B-F0CA-745F6E5484EF}"/>
                </a:ext>
              </a:extLst>
            </p:cNvPr>
            <p:cNvSpPr/>
            <p:nvPr/>
          </p:nvSpPr>
          <p:spPr>
            <a:xfrm>
              <a:off x="15140849" y="4004442"/>
              <a:ext cx="1004546" cy="93023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53" name="Freeform 47">
              <a:extLst>
                <a:ext uri="{FF2B5EF4-FFF2-40B4-BE49-F238E27FC236}">
                  <a16:creationId xmlns:a16="http://schemas.microsoft.com/office/drawing/2014/main" id="{7B067839-59AD-2472-4A15-559B7AA7D23E}"/>
                </a:ext>
              </a:extLst>
            </p:cNvPr>
            <p:cNvSpPr/>
            <p:nvPr/>
          </p:nvSpPr>
          <p:spPr>
            <a:xfrm>
              <a:off x="14187104" y="6047153"/>
              <a:ext cx="1028700" cy="92117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52" name="Freeform 56">
              <a:extLst>
                <a:ext uri="{FF2B5EF4-FFF2-40B4-BE49-F238E27FC236}">
                  <a16:creationId xmlns:a16="http://schemas.microsoft.com/office/drawing/2014/main" id="{CECAA914-FA75-43E9-A0B1-82AC4F6458E6}"/>
                </a:ext>
              </a:extLst>
            </p:cNvPr>
            <p:cNvSpPr/>
            <p:nvPr/>
          </p:nvSpPr>
          <p:spPr>
            <a:xfrm>
              <a:off x="15166249" y="5938989"/>
              <a:ext cx="1006091" cy="929146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5"/>
                  </a:lnTo>
                  <a:lnTo>
                    <a:pt x="0" y="769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C8BBC7AD-685F-6631-6F7B-DBDFA56D87ED}"/>
                </a:ext>
              </a:extLst>
            </p:cNvPr>
            <p:cNvSpPr/>
            <p:nvPr/>
          </p:nvSpPr>
          <p:spPr>
            <a:xfrm>
              <a:off x="739641" y="4381500"/>
              <a:ext cx="226510" cy="239131"/>
            </a:xfrm>
            <a:custGeom>
              <a:avLst/>
              <a:gdLst/>
              <a:ahLst/>
              <a:cxnLst/>
              <a:rect l="l" t="t" r="r" b="b"/>
              <a:pathLst>
                <a:path w="312817" h="318841">
                  <a:moveTo>
                    <a:pt x="0" y="0"/>
                  </a:moveTo>
                  <a:lnTo>
                    <a:pt x="312817" y="0"/>
                  </a:lnTo>
                  <a:lnTo>
                    <a:pt x="312817" y="318841"/>
                  </a:lnTo>
                  <a:lnTo>
                    <a:pt x="0" y="318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2" name="TextBox 15">
              <a:extLst>
                <a:ext uri="{FF2B5EF4-FFF2-40B4-BE49-F238E27FC236}">
                  <a16:creationId xmlns:a16="http://schemas.microsoft.com/office/drawing/2014/main" id="{BF48D0C3-31C9-6CFF-2EAB-34BDB7136FEA}"/>
                </a:ext>
              </a:extLst>
            </p:cNvPr>
            <p:cNvSpPr txBox="1"/>
            <p:nvPr/>
          </p:nvSpPr>
          <p:spPr>
            <a:xfrm>
              <a:off x="1066800" y="4434752"/>
              <a:ext cx="3503510" cy="189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SALUTE, SICUREZZA E BENESSERE</a:t>
              </a:r>
            </a:p>
          </p:txBody>
        </p:sp>
        <p:sp>
          <p:nvSpPr>
            <p:cNvPr id="123" name="TextBox 45">
              <a:extLst>
                <a:ext uri="{FF2B5EF4-FFF2-40B4-BE49-F238E27FC236}">
                  <a16:creationId xmlns:a16="http://schemas.microsoft.com/office/drawing/2014/main" id="{6C2879D4-A5B8-792A-6AC3-9FAA3524F065}"/>
                </a:ext>
              </a:extLst>
            </p:cNvPr>
            <p:cNvSpPr txBox="1"/>
            <p:nvPr/>
          </p:nvSpPr>
          <p:spPr>
            <a:xfrm>
              <a:off x="1066799" y="4652213"/>
              <a:ext cx="693420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it-IT" sz="16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Modello strutturato di </a:t>
              </a:r>
            </a:p>
            <a:p>
              <a:pPr algn="just">
                <a:spcBef>
                  <a:spcPct val="0"/>
                </a:spcBef>
              </a:pPr>
              <a:r>
                <a:rPr lang="it-IT" sz="16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gestione della sicurezza sul </a:t>
              </a:r>
            </a:p>
            <a:p>
              <a:pPr algn="just">
                <a:spcBef>
                  <a:spcPct val="0"/>
                </a:spcBef>
              </a:pPr>
              <a:r>
                <a:rPr lang="it-IT" sz="16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lavoro con monitoraggio continuo degli indicatori e programmi di prevenzione, affiancato da iniziative di benessere organizzativo e coperture sanitarie e infortuni</a:t>
              </a:r>
            </a:p>
          </p:txBody>
        </p: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C6489166-FCF5-4F28-8223-A252091ECF7B}"/>
                </a:ext>
              </a:extLst>
            </p:cNvPr>
            <p:cNvGrpSpPr/>
            <p:nvPr/>
          </p:nvGrpSpPr>
          <p:grpSpPr>
            <a:xfrm>
              <a:off x="4670959" y="4013502"/>
              <a:ext cx="1996541" cy="1050129"/>
              <a:chOff x="4670959" y="4065201"/>
              <a:chExt cx="1996541" cy="1050129"/>
            </a:xfrm>
          </p:grpSpPr>
          <p:sp>
            <p:nvSpPr>
              <p:cNvPr id="124" name="Freeform 46">
                <a:extLst>
                  <a:ext uri="{FF2B5EF4-FFF2-40B4-BE49-F238E27FC236}">
                    <a16:creationId xmlns:a16="http://schemas.microsoft.com/office/drawing/2014/main" id="{D585E76D-8286-973D-C7C9-AE59476DB45C}"/>
                  </a:ext>
                </a:extLst>
              </p:cNvPr>
              <p:cNvSpPr/>
              <p:nvPr/>
            </p:nvSpPr>
            <p:spPr>
              <a:xfrm>
                <a:off x="4670959" y="4194158"/>
                <a:ext cx="1028700" cy="921172"/>
              </a:xfrm>
              <a:custGeom>
                <a:avLst/>
                <a:gdLst/>
                <a:ahLst/>
                <a:cxnLst/>
                <a:rect l="l" t="t" r="r" b="b"/>
                <a:pathLst>
                  <a:path w="769664" h="769664">
                    <a:moveTo>
                      <a:pt x="0" y="0"/>
                    </a:moveTo>
                    <a:lnTo>
                      <a:pt x="769664" y="0"/>
                    </a:lnTo>
                    <a:lnTo>
                      <a:pt x="769664" y="769664"/>
                    </a:lnTo>
                    <a:lnTo>
                      <a:pt x="0" y="769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25" name="Freeform 47">
                <a:extLst>
                  <a:ext uri="{FF2B5EF4-FFF2-40B4-BE49-F238E27FC236}">
                    <a16:creationId xmlns:a16="http://schemas.microsoft.com/office/drawing/2014/main" id="{1087F735-5800-A2B1-A5B9-C39CDDF89FAC}"/>
                  </a:ext>
                </a:extLst>
              </p:cNvPr>
              <p:cNvSpPr/>
              <p:nvPr/>
            </p:nvSpPr>
            <p:spPr>
              <a:xfrm>
                <a:off x="5638800" y="4065201"/>
                <a:ext cx="1028700" cy="921172"/>
              </a:xfrm>
              <a:custGeom>
                <a:avLst/>
                <a:gdLst/>
                <a:ahLst/>
                <a:cxnLst/>
                <a:rect l="l" t="t" r="r" b="b"/>
                <a:pathLst>
                  <a:path w="769664" h="769664">
                    <a:moveTo>
                      <a:pt x="0" y="0"/>
                    </a:moveTo>
                    <a:lnTo>
                      <a:pt x="769664" y="0"/>
                    </a:lnTo>
                    <a:lnTo>
                      <a:pt x="769664" y="769664"/>
                    </a:lnTo>
                    <a:lnTo>
                      <a:pt x="0" y="769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19F022EB-3646-51D9-9E18-20EC4EC3B8B5}"/>
                </a:ext>
              </a:extLst>
            </p:cNvPr>
            <p:cNvSpPr/>
            <p:nvPr/>
          </p:nvSpPr>
          <p:spPr>
            <a:xfrm>
              <a:off x="756032" y="6199769"/>
              <a:ext cx="226510" cy="239131"/>
            </a:xfrm>
            <a:custGeom>
              <a:avLst/>
              <a:gdLst/>
              <a:ahLst/>
              <a:cxnLst/>
              <a:rect l="l" t="t" r="r" b="b"/>
              <a:pathLst>
                <a:path w="312817" h="318841">
                  <a:moveTo>
                    <a:pt x="0" y="0"/>
                  </a:moveTo>
                  <a:lnTo>
                    <a:pt x="312817" y="0"/>
                  </a:lnTo>
                  <a:lnTo>
                    <a:pt x="312817" y="318841"/>
                  </a:lnTo>
                  <a:lnTo>
                    <a:pt x="0" y="318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C2187907-A7EC-7673-7650-3B0970DA7017}"/>
                </a:ext>
              </a:extLst>
            </p:cNvPr>
            <p:cNvSpPr txBox="1"/>
            <p:nvPr/>
          </p:nvSpPr>
          <p:spPr>
            <a:xfrm>
              <a:off x="1066799" y="6252223"/>
              <a:ext cx="4114801" cy="189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SVILUPPO DELLE COMPETENZE</a:t>
              </a:r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id="{9677960C-CDFF-B09B-EAEE-C362873B39BB}"/>
                </a:ext>
              </a:extLst>
            </p:cNvPr>
            <p:cNvSpPr/>
            <p:nvPr/>
          </p:nvSpPr>
          <p:spPr>
            <a:xfrm>
              <a:off x="4690162" y="6032195"/>
              <a:ext cx="1009498" cy="936130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30" name="TextBox 99">
              <a:extLst>
                <a:ext uri="{FF2B5EF4-FFF2-40B4-BE49-F238E27FC236}">
                  <a16:creationId xmlns:a16="http://schemas.microsoft.com/office/drawing/2014/main" id="{BBF7D516-AB79-C530-4D41-CDDE38AAFF0B}"/>
                </a:ext>
              </a:extLst>
            </p:cNvPr>
            <p:cNvSpPr txBox="1"/>
            <p:nvPr/>
          </p:nvSpPr>
          <p:spPr>
            <a:xfrm>
              <a:off x="1066799" y="6524786"/>
              <a:ext cx="13716001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Programmi di formazione, </a:t>
              </a:r>
            </a:p>
            <a:p>
              <a:pPr algn="just">
                <a:spcBef>
                  <a:spcPct val="0"/>
                </a:spcBef>
              </a:pPr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riqualificazione e aggiornamento delle </a:t>
              </a:r>
            </a:p>
            <a:p>
              <a:pPr algn="just">
                <a:spcBef>
                  <a:spcPct val="0"/>
                </a:spcBef>
              </a:pPr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competenze, finalizzati ad accompagnare l’evoluzione tecnologica e organizzativa</a:t>
              </a:r>
            </a:p>
          </p:txBody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4C1008B8-8995-F7F3-B430-5DC1CF29C356}"/>
                </a:ext>
              </a:extLst>
            </p:cNvPr>
            <p:cNvSpPr/>
            <p:nvPr/>
          </p:nvSpPr>
          <p:spPr>
            <a:xfrm>
              <a:off x="5638801" y="5946963"/>
              <a:ext cx="1028700" cy="92117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grpSp>
          <p:nvGrpSpPr>
            <p:cNvPr id="141" name="Gruppo 140">
              <a:extLst>
                <a:ext uri="{FF2B5EF4-FFF2-40B4-BE49-F238E27FC236}">
                  <a16:creationId xmlns:a16="http://schemas.microsoft.com/office/drawing/2014/main" id="{E03B30F9-492C-5D0D-0446-567BACFB10BA}"/>
                </a:ext>
              </a:extLst>
            </p:cNvPr>
            <p:cNvGrpSpPr/>
            <p:nvPr/>
          </p:nvGrpSpPr>
          <p:grpSpPr>
            <a:xfrm>
              <a:off x="8693729" y="4349992"/>
              <a:ext cx="14019839" cy="842785"/>
              <a:chOff x="7468562" y="8145958"/>
              <a:chExt cx="14019839" cy="842785"/>
            </a:xfrm>
          </p:grpSpPr>
          <p:sp>
            <p:nvSpPr>
              <p:cNvPr id="136" name="Freeform 48">
                <a:extLst>
                  <a:ext uri="{FF2B5EF4-FFF2-40B4-BE49-F238E27FC236}">
                    <a16:creationId xmlns:a16="http://schemas.microsoft.com/office/drawing/2014/main" id="{6BB4F1B9-043D-35D9-54C7-4CDA81404DCA}"/>
                  </a:ext>
                </a:extLst>
              </p:cNvPr>
              <p:cNvSpPr/>
              <p:nvPr/>
            </p:nvSpPr>
            <p:spPr>
              <a:xfrm>
                <a:off x="7468562" y="8145958"/>
                <a:ext cx="226510" cy="239131"/>
              </a:xfrm>
              <a:custGeom>
                <a:avLst/>
                <a:gdLst/>
                <a:ahLst/>
                <a:cxnLst/>
                <a:rect l="l" t="t" r="r" b="b"/>
                <a:pathLst>
                  <a:path w="312817" h="318841">
                    <a:moveTo>
                      <a:pt x="0" y="0"/>
                    </a:moveTo>
                    <a:lnTo>
                      <a:pt x="312817" y="0"/>
                    </a:lnTo>
                    <a:lnTo>
                      <a:pt x="312817" y="318841"/>
                    </a:lnTo>
                    <a:lnTo>
                      <a:pt x="0" y="3188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37" name="TextBox 49">
                <a:extLst>
                  <a:ext uri="{FF2B5EF4-FFF2-40B4-BE49-F238E27FC236}">
                    <a16:creationId xmlns:a16="http://schemas.microsoft.com/office/drawing/2014/main" id="{6EB6E470-D36E-4556-A39B-A9C298C377E5}"/>
                  </a:ext>
                </a:extLst>
              </p:cNvPr>
              <p:cNvSpPr txBox="1"/>
              <p:nvPr/>
            </p:nvSpPr>
            <p:spPr>
              <a:xfrm>
                <a:off x="7772400" y="8223737"/>
                <a:ext cx="5376769" cy="1895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it-IT" b="1" dirty="0">
                    <a:solidFill>
                      <a:srgbClr val="FB9D05"/>
                    </a:solidFill>
                    <a:latin typeface="+mj-lt"/>
                    <a:ea typeface="Titillium Web Bold"/>
                    <a:cs typeface="Titillium Web Bold"/>
                    <a:sym typeface="Titillium Web Bold"/>
                  </a:rPr>
                  <a:t>INCLUSIONE E VALORIZZAZIONE DELLE PERSONE</a:t>
                </a:r>
              </a:p>
            </p:txBody>
          </p:sp>
          <p:sp>
            <p:nvSpPr>
              <p:cNvPr id="139" name="TextBox 99">
                <a:extLst>
                  <a:ext uri="{FF2B5EF4-FFF2-40B4-BE49-F238E27FC236}">
                    <a16:creationId xmlns:a16="http://schemas.microsoft.com/office/drawing/2014/main" id="{BA9CE3FF-EE56-E4B2-E9BA-3FE2C0180F35}"/>
                  </a:ext>
                </a:extLst>
              </p:cNvPr>
              <p:cNvSpPr txBox="1"/>
              <p:nvPr/>
            </p:nvSpPr>
            <p:spPr>
              <a:xfrm>
                <a:off x="7772400" y="8496300"/>
                <a:ext cx="1371600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it-IT" sz="1600" noProof="0" dirty="0">
                    <a:solidFill>
                      <a:srgbClr val="000000"/>
                    </a:solidFill>
                    <a:ea typeface="Titillium Web"/>
                    <a:cs typeface="Titillium Web"/>
                    <a:sym typeface="Titillium Web"/>
                  </a:rPr>
                  <a:t>Politiche di inclusione e pari opportunità integrate </a:t>
                </a:r>
              </a:p>
              <a:p>
                <a:pPr algn="just"/>
                <a:r>
                  <a:rPr lang="it-IT" sz="1600" noProof="0" dirty="0">
                    <a:solidFill>
                      <a:srgbClr val="000000"/>
                    </a:solidFill>
                    <a:ea typeface="Titillium Web"/>
                    <a:cs typeface="Titillium Web"/>
                    <a:sym typeface="Titillium Web"/>
                  </a:rPr>
                  <a:t>nei processi aziendali, con obiettivi definiti e monitorati</a:t>
                </a:r>
              </a:p>
            </p:txBody>
          </p:sp>
        </p:grpSp>
        <p:grpSp>
          <p:nvGrpSpPr>
            <p:cNvPr id="145" name="Gruppo 144">
              <a:extLst>
                <a:ext uri="{FF2B5EF4-FFF2-40B4-BE49-F238E27FC236}">
                  <a16:creationId xmlns:a16="http://schemas.microsoft.com/office/drawing/2014/main" id="{7DCC90B4-B94C-8BA7-4249-502A4746B4CD}"/>
                </a:ext>
              </a:extLst>
            </p:cNvPr>
            <p:cNvGrpSpPr/>
            <p:nvPr/>
          </p:nvGrpSpPr>
          <p:grpSpPr>
            <a:xfrm>
              <a:off x="8686800" y="6174406"/>
              <a:ext cx="14026768" cy="841292"/>
              <a:chOff x="7461633" y="8147451"/>
              <a:chExt cx="14026768" cy="841292"/>
            </a:xfrm>
          </p:grpSpPr>
          <p:sp>
            <p:nvSpPr>
              <p:cNvPr id="146" name="Freeform 48">
                <a:extLst>
                  <a:ext uri="{FF2B5EF4-FFF2-40B4-BE49-F238E27FC236}">
                    <a16:creationId xmlns:a16="http://schemas.microsoft.com/office/drawing/2014/main" id="{44253A11-C26B-3317-4405-A03A2288A425}"/>
                  </a:ext>
                </a:extLst>
              </p:cNvPr>
              <p:cNvSpPr/>
              <p:nvPr/>
            </p:nvSpPr>
            <p:spPr>
              <a:xfrm>
                <a:off x="7461633" y="8147451"/>
                <a:ext cx="226510" cy="239131"/>
              </a:xfrm>
              <a:custGeom>
                <a:avLst/>
                <a:gdLst/>
                <a:ahLst/>
                <a:cxnLst/>
                <a:rect l="l" t="t" r="r" b="b"/>
                <a:pathLst>
                  <a:path w="312817" h="318841">
                    <a:moveTo>
                      <a:pt x="0" y="0"/>
                    </a:moveTo>
                    <a:lnTo>
                      <a:pt x="312817" y="0"/>
                    </a:lnTo>
                    <a:lnTo>
                      <a:pt x="312817" y="318841"/>
                    </a:lnTo>
                    <a:lnTo>
                      <a:pt x="0" y="3188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47" name="TextBox 49">
                <a:extLst>
                  <a:ext uri="{FF2B5EF4-FFF2-40B4-BE49-F238E27FC236}">
                    <a16:creationId xmlns:a16="http://schemas.microsoft.com/office/drawing/2014/main" id="{2B913138-6E70-4BEB-5D72-E67C46F823B6}"/>
                  </a:ext>
                </a:extLst>
              </p:cNvPr>
              <p:cNvSpPr txBox="1"/>
              <p:nvPr/>
            </p:nvSpPr>
            <p:spPr>
              <a:xfrm>
                <a:off x="7772400" y="8223737"/>
                <a:ext cx="5376769" cy="1895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it-IT" b="1" dirty="0">
                    <a:solidFill>
                      <a:srgbClr val="FB9D05"/>
                    </a:solidFill>
                    <a:latin typeface="+mj-lt"/>
                    <a:ea typeface="Titillium Web Bold"/>
                    <a:cs typeface="Titillium Web Bold"/>
                    <a:sym typeface="Titillium Web Bold"/>
                  </a:rPr>
                  <a:t> INTEGRAZIONE NEI MODELLI DI GESTIONE</a:t>
                </a:r>
              </a:p>
            </p:txBody>
          </p:sp>
          <p:sp>
            <p:nvSpPr>
              <p:cNvPr id="148" name="TextBox 99">
                <a:extLst>
                  <a:ext uri="{FF2B5EF4-FFF2-40B4-BE49-F238E27FC236}">
                    <a16:creationId xmlns:a16="http://schemas.microsoft.com/office/drawing/2014/main" id="{452C9EE2-CC26-05CE-381B-AAEDAE6D579E}"/>
                  </a:ext>
                </a:extLst>
              </p:cNvPr>
              <p:cNvSpPr txBox="1"/>
              <p:nvPr/>
            </p:nvSpPr>
            <p:spPr>
              <a:xfrm>
                <a:off x="7772400" y="8496300"/>
                <a:ext cx="1371600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it-IT" sz="1600" noProof="0" dirty="0">
                    <a:solidFill>
                      <a:srgbClr val="000000"/>
                    </a:solidFill>
                    <a:ea typeface="Titillium Web"/>
                    <a:cs typeface="Titillium Web"/>
                    <a:sym typeface="Titillium Web"/>
                  </a:rPr>
                  <a:t>Politiche di inclusione e pari opportunità integrate </a:t>
                </a:r>
              </a:p>
              <a:p>
                <a:pPr algn="just"/>
                <a:r>
                  <a:rPr lang="it-IT" sz="1600" noProof="0" dirty="0">
                    <a:solidFill>
                      <a:srgbClr val="000000"/>
                    </a:solidFill>
                    <a:ea typeface="Titillium Web"/>
                    <a:cs typeface="Titillium Web"/>
                    <a:sym typeface="Titillium Web"/>
                  </a:rPr>
                  <a:t>nei processi aziendali, con obiettivi definiti e monitorati</a:t>
                </a:r>
              </a:p>
            </p:txBody>
          </p:sp>
        </p:grpSp>
      </p:grpSp>
      <p:sp>
        <p:nvSpPr>
          <p:cNvPr id="157" name="Freeform 63">
            <a:extLst>
              <a:ext uri="{FF2B5EF4-FFF2-40B4-BE49-F238E27FC236}">
                <a16:creationId xmlns:a16="http://schemas.microsoft.com/office/drawing/2014/main" id="{96688AEC-36E7-5A7A-2B7D-4A0C490A8001}"/>
              </a:ext>
            </a:extLst>
          </p:cNvPr>
          <p:cNvSpPr/>
          <p:nvPr/>
        </p:nvSpPr>
        <p:spPr>
          <a:xfrm>
            <a:off x="3657600" y="7770709"/>
            <a:ext cx="10058400" cy="2063565"/>
          </a:xfrm>
          <a:custGeom>
            <a:avLst/>
            <a:gdLst/>
            <a:ahLst/>
            <a:cxnLst/>
            <a:rect l="l" t="t" r="r" b="b"/>
            <a:pathLst>
              <a:path w="2147578" h="566425">
                <a:moveTo>
                  <a:pt x="0" y="0"/>
                </a:moveTo>
                <a:lnTo>
                  <a:pt x="2147578" y="0"/>
                </a:lnTo>
                <a:lnTo>
                  <a:pt x="2147578" y="566425"/>
                </a:lnTo>
                <a:lnTo>
                  <a:pt x="0" y="566425"/>
                </a:lnTo>
                <a:close/>
              </a:path>
            </a:pathLst>
          </a:custGeom>
          <a:solidFill>
            <a:schemeClr val="bg1"/>
          </a:solidFill>
          <a:ln w="19050" cap="sq">
            <a:solidFill>
              <a:srgbClr val="FB9D05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58" name="TextBox 100">
            <a:extLst>
              <a:ext uri="{FF2B5EF4-FFF2-40B4-BE49-F238E27FC236}">
                <a16:creationId xmlns:a16="http://schemas.microsoft.com/office/drawing/2014/main" id="{775D2EC7-0643-B952-FD52-72214ACED711}"/>
              </a:ext>
            </a:extLst>
          </p:cNvPr>
          <p:cNvSpPr txBox="1"/>
          <p:nvPr/>
        </p:nvSpPr>
        <p:spPr>
          <a:xfrm>
            <a:off x="5444584" y="8002192"/>
            <a:ext cx="827141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b="1" u="sng" dirty="0">
                <a:gradFill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  <a:latin typeface="+mj-lt"/>
                <a:ea typeface="Titillium Web Bold"/>
                <a:cs typeface="Titillium Web Bold"/>
                <a:sym typeface="Titillium Web Bold"/>
              </a:rPr>
              <a:t>VALORE GENERATO</a:t>
            </a:r>
          </a:p>
          <a:p>
            <a:pPr algn="just">
              <a:spcBef>
                <a:spcPct val="0"/>
              </a:spcBef>
            </a:pPr>
            <a:endParaRPr lang="en-US" sz="2000" b="1" u="sng" dirty="0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 marL="302261" lvl="1" indent="-15113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RIDUZIONE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DEGLI </a:t>
            </a: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INFORTUNI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E </a:t>
            </a: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MAGGIORE SICUREZZA 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OPERATIVA</a:t>
            </a:r>
          </a:p>
          <a:p>
            <a:pPr marL="302261" lvl="1" indent="-151130" algn="l">
              <a:spcBef>
                <a:spcPct val="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RIDUZIONE DELL’ASSENTEISMO</a:t>
            </a:r>
          </a:p>
          <a:p>
            <a:pPr marL="302261" lvl="1" indent="-151130" algn="l"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MAGGIORE </a:t>
            </a: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CONTINUITÀ OPERATIVA</a:t>
            </a:r>
          </a:p>
          <a:p>
            <a:pPr marL="302261" lvl="1" indent="-151130" algn="l"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RAFFORZAMENTO DEL </a:t>
            </a: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POSIZIONAMENTO ESG</a:t>
            </a:r>
          </a:p>
        </p:txBody>
      </p:sp>
      <p:sp>
        <p:nvSpPr>
          <p:cNvPr id="159" name="Freeform 65">
            <a:extLst>
              <a:ext uri="{FF2B5EF4-FFF2-40B4-BE49-F238E27FC236}">
                <a16:creationId xmlns:a16="http://schemas.microsoft.com/office/drawing/2014/main" id="{B0F63609-98AC-04EF-45F0-111DF9F82AB7}"/>
              </a:ext>
            </a:extLst>
          </p:cNvPr>
          <p:cNvSpPr/>
          <p:nvPr/>
        </p:nvSpPr>
        <p:spPr>
          <a:xfrm>
            <a:off x="3646040" y="8094897"/>
            <a:ext cx="1823943" cy="1731530"/>
          </a:xfrm>
          <a:custGeom>
            <a:avLst/>
            <a:gdLst/>
            <a:ahLst/>
            <a:cxnLst/>
            <a:rect l="l" t="t" r="r" b="b"/>
            <a:pathLst>
              <a:path w="695293" h="634613">
                <a:moveTo>
                  <a:pt x="0" y="0"/>
                </a:moveTo>
                <a:lnTo>
                  <a:pt x="695293" y="0"/>
                </a:lnTo>
                <a:lnTo>
                  <a:pt x="695293" y="634613"/>
                </a:lnTo>
                <a:lnTo>
                  <a:pt x="0" y="6346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24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pic>
        <p:nvPicPr>
          <p:cNvPr id="2" name="Immagine 1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32F80D04-C313-1E51-3E2F-8F4D29CF3A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D8784BB-2729-A3C6-1F8A-56F23886060F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02932BC4-92D0-2613-7A08-BF7AB17BAEB0}"/>
              </a:ext>
            </a:extLst>
          </p:cNvPr>
          <p:cNvSpPr txBox="1">
            <a:spLocks/>
          </p:cNvSpPr>
          <p:nvPr/>
        </p:nvSpPr>
        <p:spPr>
          <a:xfrm>
            <a:off x="586717" y="9540862"/>
            <a:ext cx="107679" cy="183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17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87A42EC-AC26-5FEA-1CB6-440CC2614C62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C62DF7A-3E2C-601A-5971-E5A04A120272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5C5FE0F4-F68D-5D34-853A-1F39E76C69B3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52DE9-8937-5FCE-6862-39BD5F01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A03DD88F-BA8B-3A82-EDF6-1CD4800E2F5C}"/>
              </a:ext>
            </a:extLst>
          </p:cNvPr>
          <p:cNvGrpSpPr/>
          <p:nvPr/>
        </p:nvGrpSpPr>
        <p:grpSpPr>
          <a:xfrm>
            <a:off x="618195" y="1946183"/>
            <a:ext cx="7382803" cy="733888"/>
            <a:chOff x="0" y="0"/>
            <a:chExt cx="2147578" cy="277292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4B22E1A-CAFC-EFFD-F49B-0F4C45E07ACB}"/>
                </a:ext>
              </a:extLst>
            </p:cNvPr>
            <p:cNvSpPr/>
            <p:nvPr/>
          </p:nvSpPr>
          <p:spPr>
            <a:xfrm>
              <a:off x="0" y="0"/>
              <a:ext cx="2147578" cy="277292"/>
            </a:xfrm>
            <a:custGeom>
              <a:avLst/>
              <a:gdLst/>
              <a:ahLst/>
              <a:cxnLst/>
              <a:rect l="l" t="t" r="r" b="b"/>
              <a:pathLst>
                <a:path w="2147578" h="277292">
                  <a:moveTo>
                    <a:pt x="0" y="0"/>
                  </a:moveTo>
                  <a:lnTo>
                    <a:pt x="2147578" y="0"/>
                  </a:lnTo>
                  <a:lnTo>
                    <a:pt x="2147578" y="277292"/>
                  </a:lnTo>
                  <a:lnTo>
                    <a:pt x="0" y="277292"/>
                  </a:ln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EC3EDD10-357F-C6ED-8ADF-6E2295927F03}"/>
                </a:ext>
              </a:extLst>
            </p:cNvPr>
            <p:cNvSpPr txBox="1"/>
            <p:nvPr/>
          </p:nvSpPr>
          <p:spPr>
            <a:xfrm>
              <a:off x="0" y="-19050"/>
              <a:ext cx="2147578" cy="296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26" name="Freeform 110">
            <a:extLst>
              <a:ext uri="{FF2B5EF4-FFF2-40B4-BE49-F238E27FC236}">
                <a16:creationId xmlns:a16="http://schemas.microsoft.com/office/drawing/2014/main" id="{07828F7F-C2B9-D0EF-4668-90065D130EDF}"/>
              </a:ext>
            </a:extLst>
          </p:cNvPr>
          <p:cNvSpPr/>
          <p:nvPr/>
        </p:nvSpPr>
        <p:spPr>
          <a:xfrm>
            <a:off x="3633340" y="7769538"/>
            <a:ext cx="10058400" cy="2088583"/>
          </a:xfrm>
          <a:custGeom>
            <a:avLst/>
            <a:gdLst/>
            <a:ahLst/>
            <a:cxnLst/>
            <a:rect l="l" t="t" r="r" b="b"/>
            <a:pathLst>
              <a:path w="2147578" h="598788">
                <a:moveTo>
                  <a:pt x="0" y="0"/>
                </a:moveTo>
                <a:lnTo>
                  <a:pt x="2147578" y="0"/>
                </a:lnTo>
                <a:lnTo>
                  <a:pt x="2147578" y="598788"/>
                </a:lnTo>
                <a:lnTo>
                  <a:pt x="0" y="598788"/>
                </a:lnTo>
                <a:close/>
              </a:path>
            </a:pathLst>
          </a:custGeom>
          <a:solidFill>
            <a:schemeClr val="bg1"/>
          </a:solidFill>
          <a:ln w="19050" cap="sq">
            <a:solidFill>
              <a:srgbClr val="FB9D05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D4853B89-045C-ABD3-4377-135BDF2E79BC}"/>
              </a:ext>
            </a:extLst>
          </p:cNvPr>
          <p:cNvSpPr/>
          <p:nvPr/>
        </p:nvSpPr>
        <p:spPr>
          <a:xfrm>
            <a:off x="15091350" y="5517015"/>
            <a:ext cx="1071661" cy="959957"/>
          </a:xfrm>
          <a:custGeom>
            <a:avLst/>
            <a:gdLst/>
            <a:ahLst/>
            <a:cxnLst/>
            <a:rect l="l" t="t" r="r" b="b"/>
            <a:pathLst>
              <a:path w="769664" h="769664">
                <a:moveTo>
                  <a:pt x="0" y="0"/>
                </a:moveTo>
                <a:lnTo>
                  <a:pt x="769664" y="0"/>
                </a:lnTo>
                <a:lnTo>
                  <a:pt x="769664" y="769665"/>
                </a:lnTo>
                <a:lnTo>
                  <a:pt x="0" y="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3" name="Freeform 98">
            <a:extLst>
              <a:ext uri="{FF2B5EF4-FFF2-40B4-BE49-F238E27FC236}">
                <a16:creationId xmlns:a16="http://schemas.microsoft.com/office/drawing/2014/main" id="{4550220A-27BD-E48E-0709-72FB0F21F464}"/>
              </a:ext>
            </a:extLst>
          </p:cNvPr>
          <p:cNvSpPr/>
          <p:nvPr/>
        </p:nvSpPr>
        <p:spPr>
          <a:xfrm>
            <a:off x="14146362" y="4136241"/>
            <a:ext cx="1028700" cy="936448"/>
          </a:xfrm>
          <a:custGeom>
            <a:avLst/>
            <a:gdLst/>
            <a:ahLst/>
            <a:cxnLst/>
            <a:rect l="l" t="t" r="r" b="b"/>
            <a:pathLst>
              <a:path w="769664" h="769664">
                <a:moveTo>
                  <a:pt x="0" y="0"/>
                </a:moveTo>
                <a:lnTo>
                  <a:pt x="769664" y="0"/>
                </a:lnTo>
                <a:lnTo>
                  <a:pt x="769664" y="769664"/>
                </a:lnTo>
                <a:lnTo>
                  <a:pt x="0" y="769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A209C4CF-4609-0BBD-4E30-6F080804B59A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2C679E0-BD83-CF9C-826A-250B277E4CF3}"/>
              </a:ext>
            </a:extLst>
          </p:cNvPr>
          <p:cNvSpPr txBox="1"/>
          <p:nvPr/>
        </p:nvSpPr>
        <p:spPr>
          <a:xfrm>
            <a:off x="598739" y="1895765"/>
            <a:ext cx="6422522" cy="7843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>
              <a:latin typeface="+mj-lt"/>
            </a:endParaRPr>
          </a:p>
        </p:txBody>
      </p:sp>
      <p:sp>
        <p:nvSpPr>
          <p:cNvPr id="18" name="Freeform 30">
            <a:extLst>
              <a:ext uri="{FF2B5EF4-FFF2-40B4-BE49-F238E27FC236}">
                <a16:creationId xmlns:a16="http://schemas.microsoft.com/office/drawing/2014/main" id="{1A03795F-D334-C634-80BA-58136A1BC7F4}"/>
              </a:ext>
            </a:extLst>
          </p:cNvPr>
          <p:cNvSpPr/>
          <p:nvPr/>
        </p:nvSpPr>
        <p:spPr>
          <a:xfrm>
            <a:off x="966151" y="2104107"/>
            <a:ext cx="443374" cy="442014"/>
          </a:xfrm>
          <a:custGeom>
            <a:avLst/>
            <a:gdLst/>
            <a:ahLst/>
            <a:cxnLst/>
            <a:rect l="l" t="t" r="r" b="b"/>
            <a:pathLst>
              <a:path w="612314" h="589352">
                <a:moveTo>
                  <a:pt x="0" y="0"/>
                </a:moveTo>
                <a:lnTo>
                  <a:pt x="612314" y="0"/>
                </a:lnTo>
                <a:lnTo>
                  <a:pt x="612314" y="589352"/>
                </a:lnTo>
                <a:lnTo>
                  <a:pt x="0" y="5893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C81D9D28-E0C4-116A-ED3B-A33BA9AFA483}"/>
              </a:ext>
            </a:extLst>
          </p:cNvPr>
          <p:cNvSpPr txBox="1"/>
          <p:nvPr/>
        </p:nvSpPr>
        <p:spPr>
          <a:xfrm>
            <a:off x="1589408" y="2237012"/>
            <a:ext cx="5995575" cy="277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4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SETTORE BENI DI CONSUMO E RETAIL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4080841B-3164-5BB2-E7A1-7D9CFD4CB28F}"/>
              </a:ext>
            </a:extLst>
          </p:cNvPr>
          <p:cNvSpPr txBox="1"/>
          <p:nvPr/>
        </p:nvSpPr>
        <p:spPr>
          <a:xfrm>
            <a:off x="660580" y="2836950"/>
            <a:ext cx="15573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IIntegrazione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della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dimensione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social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lungo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l’intera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 catena del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valore</a:t>
            </a:r>
            <a:r>
              <a:rPr lang="en-US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, </a:t>
            </a:r>
            <a:r>
              <a:rPr lang="en-US" b="1" dirty="0" err="1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i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ncludendo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dipendenti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fornitori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e partner, con focus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su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sostenibilità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della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filiera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e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gestione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dei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rischi</a:t>
            </a:r>
            <a:r>
              <a:rPr lang="en-US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sociali</a:t>
            </a:r>
            <a:endParaRPr lang="en-US" dirty="0">
              <a:solidFill>
                <a:srgbClr val="000000"/>
              </a:solidFill>
              <a:ea typeface="Titillium Web"/>
              <a:cs typeface="Titillium Web"/>
              <a:sym typeface="Titillium Web"/>
            </a:endParaRPr>
          </a:p>
          <a:p>
            <a:pPr algn="just"/>
            <a:r>
              <a:rPr lang="it-IT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L’approccio si articola su</a:t>
            </a:r>
            <a:r>
              <a:rPr lang="it-IT" b="1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 quattro direttrici principali:</a:t>
            </a:r>
          </a:p>
        </p:txBody>
      </p:sp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FCD9838E-89DE-B8C6-8C61-E5AEA94355AD}"/>
              </a:ext>
            </a:extLst>
          </p:cNvPr>
          <p:cNvGrpSpPr/>
          <p:nvPr/>
        </p:nvGrpSpPr>
        <p:grpSpPr>
          <a:xfrm>
            <a:off x="974243" y="4004442"/>
            <a:ext cx="15171152" cy="3637894"/>
            <a:chOff x="974243" y="4004442"/>
            <a:chExt cx="15171152" cy="3637894"/>
          </a:xfrm>
        </p:grpSpPr>
        <p:sp>
          <p:nvSpPr>
            <p:cNvPr id="155" name="Freeform 60">
              <a:extLst>
                <a:ext uri="{FF2B5EF4-FFF2-40B4-BE49-F238E27FC236}">
                  <a16:creationId xmlns:a16="http://schemas.microsoft.com/office/drawing/2014/main" id="{0137969F-69C0-B484-88F9-71893E0BB58D}"/>
                </a:ext>
              </a:extLst>
            </p:cNvPr>
            <p:cNvSpPr/>
            <p:nvPr/>
          </p:nvSpPr>
          <p:spPr>
            <a:xfrm>
              <a:off x="15140849" y="4004442"/>
              <a:ext cx="1004546" cy="930232"/>
            </a:xfrm>
            <a:custGeom>
              <a:avLst/>
              <a:gdLst/>
              <a:ahLst/>
              <a:cxnLst/>
              <a:rect l="l" t="t" r="r" b="b"/>
              <a:pathLst>
                <a:path w="769664" h="769664">
                  <a:moveTo>
                    <a:pt x="0" y="0"/>
                  </a:moveTo>
                  <a:lnTo>
                    <a:pt x="769664" y="0"/>
                  </a:lnTo>
                  <a:lnTo>
                    <a:pt x="769664" y="769664"/>
                  </a:lnTo>
                  <a:lnTo>
                    <a:pt x="0" y="76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123" name="TextBox 45">
              <a:extLst>
                <a:ext uri="{FF2B5EF4-FFF2-40B4-BE49-F238E27FC236}">
                  <a16:creationId xmlns:a16="http://schemas.microsoft.com/office/drawing/2014/main" id="{38EF77D4-D828-9918-1D2B-E2ED36AD2A9A}"/>
                </a:ext>
              </a:extLst>
            </p:cNvPr>
            <p:cNvSpPr txBox="1"/>
            <p:nvPr/>
          </p:nvSpPr>
          <p:spPr>
            <a:xfrm>
              <a:off x="974243" y="4639232"/>
              <a:ext cx="6934201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Definizione di standard minimi di tutela </a:t>
              </a:r>
            </a:p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per i lavoratori, sia interni sia lungo la filiera, </a:t>
              </a:r>
            </a:p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affiancati da strumenti di protezione e </a:t>
              </a:r>
            </a:p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iniziative di benessere organizzativo</a:t>
              </a:r>
            </a:p>
            <a:p>
              <a:pPr marL="302261" lvl="1" indent="-151130">
                <a:buFont typeface="Arial"/>
                <a:buChar char="•"/>
              </a:pPr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introduzione di politiche retributive eque e condizioni di lavoro sostenibili</a:t>
              </a:r>
            </a:p>
            <a:p>
              <a:pPr marL="302261" lvl="1" indent="-151130">
                <a:buFont typeface="Arial"/>
                <a:buChar char="•"/>
              </a:pPr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presenza di strumenti di tutela (anche assicurativi) per specifiche popolazioni</a:t>
              </a:r>
            </a:p>
          </p:txBody>
        </p: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96B46B5A-C388-A877-68DF-B4489FA8D0F7}"/>
                </a:ext>
              </a:extLst>
            </p:cNvPr>
            <p:cNvGrpSpPr/>
            <p:nvPr/>
          </p:nvGrpSpPr>
          <p:grpSpPr>
            <a:xfrm>
              <a:off x="6019800" y="4013502"/>
              <a:ext cx="1996541" cy="1050129"/>
              <a:chOff x="6019800" y="4065201"/>
              <a:chExt cx="1996541" cy="1050129"/>
            </a:xfrm>
          </p:grpSpPr>
          <p:sp>
            <p:nvSpPr>
              <p:cNvPr id="124" name="Freeform 46">
                <a:extLst>
                  <a:ext uri="{FF2B5EF4-FFF2-40B4-BE49-F238E27FC236}">
                    <a16:creationId xmlns:a16="http://schemas.microsoft.com/office/drawing/2014/main" id="{7400D8AE-4A96-1FD1-AAC7-F79514F26B3E}"/>
                  </a:ext>
                </a:extLst>
              </p:cNvPr>
              <p:cNvSpPr/>
              <p:nvPr/>
            </p:nvSpPr>
            <p:spPr>
              <a:xfrm>
                <a:off x="6019800" y="4194158"/>
                <a:ext cx="1028700" cy="921172"/>
              </a:xfrm>
              <a:custGeom>
                <a:avLst/>
                <a:gdLst/>
                <a:ahLst/>
                <a:cxnLst/>
                <a:rect l="l" t="t" r="r" b="b"/>
                <a:pathLst>
                  <a:path w="769664" h="769664">
                    <a:moveTo>
                      <a:pt x="0" y="0"/>
                    </a:moveTo>
                    <a:lnTo>
                      <a:pt x="769664" y="0"/>
                    </a:lnTo>
                    <a:lnTo>
                      <a:pt x="769664" y="769664"/>
                    </a:lnTo>
                    <a:lnTo>
                      <a:pt x="0" y="769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125" name="Freeform 47">
                <a:extLst>
                  <a:ext uri="{FF2B5EF4-FFF2-40B4-BE49-F238E27FC236}">
                    <a16:creationId xmlns:a16="http://schemas.microsoft.com/office/drawing/2014/main" id="{979E96FE-2D17-65D3-B2B9-9B39132ED8B1}"/>
                  </a:ext>
                </a:extLst>
              </p:cNvPr>
              <p:cNvSpPr/>
              <p:nvPr/>
            </p:nvSpPr>
            <p:spPr>
              <a:xfrm>
                <a:off x="6987641" y="4065201"/>
                <a:ext cx="1028700" cy="921172"/>
              </a:xfrm>
              <a:custGeom>
                <a:avLst/>
                <a:gdLst/>
                <a:ahLst/>
                <a:cxnLst/>
                <a:rect l="l" t="t" r="r" b="b"/>
                <a:pathLst>
                  <a:path w="769664" h="769664">
                    <a:moveTo>
                      <a:pt x="0" y="0"/>
                    </a:moveTo>
                    <a:lnTo>
                      <a:pt x="769664" y="0"/>
                    </a:lnTo>
                    <a:lnTo>
                      <a:pt x="769664" y="769664"/>
                    </a:lnTo>
                    <a:lnTo>
                      <a:pt x="0" y="769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it-IT">
                  <a:latin typeface="+mj-lt"/>
                </a:endParaRPr>
              </a:p>
            </p:txBody>
          </p:sp>
        </p:grpSp>
        <p:sp>
          <p:nvSpPr>
            <p:cNvPr id="130" name="TextBox 99">
              <a:extLst>
                <a:ext uri="{FF2B5EF4-FFF2-40B4-BE49-F238E27FC236}">
                  <a16:creationId xmlns:a16="http://schemas.microsoft.com/office/drawing/2014/main" id="{3A21CF9D-3423-1155-EC3A-351A65FEEEDF}"/>
                </a:ext>
              </a:extLst>
            </p:cNvPr>
            <p:cNvSpPr txBox="1"/>
            <p:nvPr/>
          </p:nvSpPr>
          <p:spPr>
            <a:xfrm>
              <a:off x="989907" y="6903672"/>
              <a:ext cx="6934199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Valutazione e monitoraggio dei fornitori sulla base di </a:t>
              </a:r>
            </a:p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criteri sociali, con integrazione di tali fattori nei processi di </a:t>
              </a:r>
            </a:p>
            <a:p>
              <a:pPr algn="just"/>
              <a:r>
                <a:rPr lang="it-IT" sz="1600" noProof="0" dirty="0">
                  <a:solidFill>
                    <a:srgbClr val="000000"/>
                  </a:solidFill>
                  <a:ea typeface="Titillium Web"/>
                  <a:cs typeface="Titillium Web"/>
                  <a:sym typeface="Titillium Web"/>
                </a:rPr>
                <a:t>selezione, gestione e controllo</a:t>
              </a:r>
            </a:p>
          </p:txBody>
        </p:sp>
      </p:grpSp>
      <p:sp>
        <p:nvSpPr>
          <p:cNvPr id="5" name="TextBox 86">
            <a:extLst>
              <a:ext uri="{FF2B5EF4-FFF2-40B4-BE49-F238E27FC236}">
                <a16:creationId xmlns:a16="http://schemas.microsoft.com/office/drawing/2014/main" id="{DFFF1606-D99D-E334-454D-E436018BE4C5}"/>
              </a:ext>
            </a:extLst>
          </p:cNvPr>
          <p:cNvSpPr txBox="1"/>
          <p:nvPr/>
        </p:nvSpPr>
        <p:spPr>
          <a:xfrm>
            <a:off x="944949" y="4368825"/>
            <a:ext cx="5227251" cy="189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b="1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CONDIZIONI DI LAVORO E TUTELA DELLE PERSONE</a:t>
            </a:r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A19B88ED-2930-025E-60B2-AC49F8D72F21}"/>
              </a:ext>
            </a:extLst>
          </p:cNvPr>
          <p:cNvSpPr/>
          <p:nvPr/>
        </p:nvSpPr>
        <p:spPr>
          <a:xfrm>
            <a:off x="631700" y="6523255"/>
            <a:ext cx="226510" cy="239131"/>
          </a:xfrm>
          <a:custGeom>
            <a:avLst/>
            <a:gdLst/>
            <a:ahLst/>
            <a:cxnLst/>
            <a:rect l="l" t="t" r="r" b="b"/>
            <a:pathLst>
              <a:path w="312817" h="318841">
                <a:moveTo>
                  <a:pt x="0" y="0"/>
                </a:moveTo>
                <a:lnTo>
                  <a:pt x="312817" y="0"/>
                </a:lnTo>
                <a:lnTo>
                  <a:pt x="312817" y="318841"/>
                </a:lnTo>
                <a:lnTo>
                  <a:pt x="0" y="318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8" name="TextBox 86">
            <a:extLst>
              <a:ext uri="{FF2B5EF4-FFF2-40B4-BE49-F238E27FC236}">
                <a16:creationId xmlns:a16="http://schemas.microsoft.com/office/drawing/2014/main" id="{28DAE2F9-9428-D6F5-63B1-F2FBD2C0FA61}"/>
              </a:ext>
            </a:extLst>
          </p:cNvPr>
          <p:cNvSpPr txBox="1"/>
          <p:nvPr/>
        </p:nvSpPr>
        <p:spPr>
          <a:xfrm>
            <a:off x="967923" y="6585761"/>
            <a:ext cx="6194877" cy="189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it-IT" b="1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RESPONSABILITÀ SOCIALE DELLA CATENA DI FORNITURA</a:t>
            </a:r>
          </a:p>
        </p:txBody>
      </p:sp>
      <p:sp>
        <p:nvSpPr>
          <p:cNvPr id="9" name="Freeform 93">
            <a:extLst>
              <a:ext uri="{FF2B5EF4-FFF2-40B4-BE49-F238E27FC236}">
                <a16:creationId xmlns:a16="http://schemas.microsoft.com/office/drawing/2014/main" id="{44E3E27D-F9FB-6F60-84D1-25B29C8E04B2}"/>
              </a:ext>
            </a:extLst>
          </p:cNvPr>
          <p:cNvSpPr/>
          <p:nvPr/>
        </p:nvSpPr>
        <p:spPr>
          <a:xfrm>
            <a:off x="6699868" y="6289497"/>
            <a:ext cx="1071661" cy="959957"/>
          </a:xfrm>
          <a:custGeom>
            <a:avLst/>
            <a:gdLst/>
            <a:ahLst/>
            <a:cxnLst/>
            <a:rect l="l" t="t" r="r" b="b"/>
            <a:pathLst>
              <a:path w="769664" h="769664">
                <a:moveTo>
                  <a:pt x="0" y="0"/>
                </a:moveTo>
                <a:lnTo>
                  <a:pt x="769664" y="0"/>
                </a:lnTo>
                <a:lnTo>
                  <a:pt x="769664" y="769665"/>
                </a:lnTo>
                <a:lnTo>
                  <a:pt x="0" y="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440B0706-B075-D7B6-14E2-656B3ACF1DBE}"/>
              </a:ext>
            </a:extLst>
          </p:cNvPr>
          <p:cNvSpPr txBox="1"/>
          <p:nvPr/>
        </p:nvSpPr>
        <p:spPr>
          <a:xfrm>
            <a:off x="9039247" y="4677606"/>
            <a:ext cx="69342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1600" noProof="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Sviluppo di iniziative orientate al supporto delle </a:t>
            </a:r>
          </a:p>
          <a:p>
            <a:pPr algn="just"/>
            <a:r>
              <a:rPr lang="it-IT" sz="1600" noProof="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comunità e dei piccoli operatori economici, con attenzione </a:t>
            </a:r>
          </a:p>
          <a:p>
            <a:pPr algn="just"/>
            <a:r>
              <a:rPr lang="it-IT" sz="1600" noProof="0" dirty="0">
                <a:solidFill>
                  <a:srgbClr val="000000"/>
                </a:solidFill>
                <a:ea typeface="Titillium Web"/>
                <a:cs typeface="Titillium Web"/>
                <a:sym typeface="Titillium Web"/>
              </a:rPr>
              <a:t>alla distribuzione del valore lungo la filiera</a:t>
            </a:r>
          </a:p>
        </p:txBody>
      </p:sp>
      <p:sp>
        <p:nvSpPr>
          <p:cNvPr id="11" name="Freeform 85">
            <a:extLst>
              <a:ext uri="{FF2B5EF4-FFF2-40B4-BE49-F238E27FC236}">
                <a16:creationId xmlns:a16="http://schemas.microsoft.com/office/drawing/2014/main" id="{F6EF2B28-11E9-28DF-297A-C382375459AE}"/>
              </a:ext>
            </a:extLst>
          </p:cNvPr>
          <p:cNvSpPr/>
          <p:nvPr/>
        </p:nvSpPr>
        <p:spPr>
          <a:xfrm>
            <a:off x="8728478" y="4305300"/>
            <a:ext cx="226510" cy="239131"/>
          </a:xfrm>
          <a:custGeom>
            <a:avLst/>
            <a:gdLst/>
            <a:ahLst/>
            <a:cxnLst/>
            <a:rect l="l" t="t" r="r" b="b"/>
            <a:pathLst>
              <a:path w="312817" h="318841">
                <a:moveTo>
                  <a:pt x="0" y="0"/>
                </a:moveTo>
                <a:lnTo>
                  <a:pt x="312817" y="0"/>
                </a:lnTo>
                <a:lnTo>
                  <a:pt x="312817" y="318841"/>
                </a:lnTo>
                <a:lnTo>
                  <a:pt x="0" y="318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2" name="TextBox 86">
            <a:extLst>
              <a:ext uri="{FF2B5EF4-FFF2-40B4-BE49-F238E27FC236}">
                <a16:creationId xmlns:a16="http://schemas.microsoft.com/office/drawing/2014/main" id="{0182F5AC-238A-73E3-454A-A466792E523B}"/>
              </a:ext>
            </a:extLst>
          </p:cNvPr>
          <p:cNvSpPr txBox="1"/>
          <p:nvPr/>
        </p:nvSpPr>
        <p:spPr>
          <a:xfrm>
            <a:off x="9039247" y="4368825"/>
            <a:ext cx="5227251" cy="189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it-IT" b="1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INCLUSIONE ECONOMICA E IMPATTO SOCIALE</a:t>
            </a:r>
          </a:p>
        </p:txBody>
      </p:sp>
      <p:sp>
        <p:nvSpPr>
          <p:cNvPr id="14" name="Freeform 85">
            <a:extLst>
              <a:ext uri="{FF2B5EF4-FFF2-40B4-BE49-F238E27FC236}">
                <a16:creationId xmlns:a16="http://schemas.microsoft.com/office/drawing/2014/main" id="{7CEEFDCD-CF33-A0C6-04F4-FD7EB88C30C1}"/>
              </a:ext>
            </a:extLst>
          </p:cNvPr>
          <p:cNvSpPr/>
          <p:nvPr/>
        </p:nvSpPr>
        <p:spPr>
          <a:xfrm>
            <a:off x="8759882" y="5877429"/>
            <a:ext cx="226510" cy="239131"/>
          </a:xfrm>
          <a:custGeom>
            <a:avLst/>
            <a:gdLst/>
            <a:ahLst/>
            <a:cxnLst/>
            <a:rect l="l" t="t" r="r" b="b"/>
            <a:pathLst>
              <a:path w="312817" h="318841">
                <a:moveTo>
                  <a:pt x="0" y="0"/>
                </a:moveTo>
                <a:lnTo>
                  <a:pt x="312817" y="0"/>
                </a:lnTo>
                <a:lnTo>
                  <a:pt x="312817" y="318841"/>
                </a:lnTo>
                <a:lnTo>
                  <a:pt x="0" y="318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43844F73-EE34-2D98-2372-3D73A7DED1B1}"/>
              </a:ext>
            </a:extLst>
          </p:cNvPr>
          <p:cNvSpPr txBox="1"/>
          <p:nvPr/>
        </p:nvSpPr>
        <p:spPr>
          <a:xfrm>
            <a:off x="9101194" y="5864701"/>
            <a:ext cx="492469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b="1" dirty="0">
                <a:solidFill>
                  <a:srgbClr val="FB9D05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TUTELA DEL CONSUMATORE E RESPONSABILITÀ DEL PRODOTTO</a:t>
            </a:r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CF987B1F-ED78-B6DD-300E-003CAC16D3AB}"/>
              </a:ext>
            </a:extLst>
          </p:cNvPr>
          <p:cNvSpPr/>
          <p:nvPr/>
        </p:nvSpPr>
        <p:spPr>
          <a:xfrm>
            <a:off x="14131518" y="5656545"/>
            <a:ext cx="1028700" cy="921172"/>
          </a:xfrm>
          <a:custGeom>
            <a:avLst/>
            <a:gdLst/>
            <a:ahLst/>
            <a:cxnLst/>
            <a:rect l="l" t="t" r="r" b="b"/>
            <a:pathLst>
              <a:path w="769664" h="769664">
                <a:moveTo>
                  <a:pt x="0" y="0"/>
                </a:moveTo>
                <a:lnTo>
                  <a:pt x="769664" y="0"/>
                </a:lnTo>
                <a:lnTo>
                  <a:pt x="769664" y="769664"/>
                </a:lnTo>
                <a:lnTo>
                  <a:pt x="0" y="7696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21" name="TextBox 106">
            <a:extLst>
              <a:ext uri="{FF2B5EF4-FFF2-40B4-BE49-F238E27FC236}">
                <a16:creationId xmlns:a16="http://schemas.microsoft.com/office/drawing/2014/main" id="{9C6A13F0-5A31-291F-3993-6D60F4392C43}"/>
              </a:ext>
            </a:extLst>
          </p:cNvPr>
          <p:cNvSpPr txBox="1"/>
          <p:nvPr/>
        </p:nvSpPr>
        <p:spPr>
          <a:xfrm>
            <a:off x="9039247" y="6523255"/>
            <a:ext cx="621015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16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Attenzione agli impatti sociali dei prodotti e dei modelli </a:t>
            </a:r>
          </a:p>
          <a:p>
            <a:pPr algn="just"/>
            <a:r>
              <a:rPr lang="it-IT" sz="16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distributivi, in termini di qualità, sicurezza e accessibilità</a:t>
            </a:r>
          </a:p>
        </p:txBody>
      </p:sp>
      <p:sp>
        <p:nvSpPr>
          <p:cNvPr id="27" name="TextBox 113">
            <a:extLst>
              <a:ext uri="{FF2B5EF4-FFF2-40B4-BE49-F238E27FC236}">
                <a16:creationId xmlns:a16="http://schemas.microsoft.com/office/drawing/2014/main" id="{7E8F6836-689A-151F-1837-C3EF09A8AA76}"/>
              </a:ext>
            </a:extLst>
          </p:cNvPr>
          <p:cNvSpPr txBox="1"/>
          <p:nvPr/>
        </p:nvSpPr>
        <p:spPr>
          <a:xfrm>
            <a:off x="5643038" y="8091444"/>
            <a:ext cx="8581305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2000" b="1" dirty="0">
                <a:gradFill>
                  <a:gsLst>
                    <a:gs pos="0">
                      <a:srgbClr val="E83C33">
                        <a:alpha val="100000"/>
                      </a:srgbClr>
                    </a:gs>
                    <a:gs pos="100000">
                      <a:srgbClr val="6D0A05">
                        <a:alpha val="100000"/>
                      </a:srgbClr>
                    </a:gs>
                  </a:gsLst>
                  <a:lin ang="2700000"/>
                </a:gradFill>
                <a:latin typeface="+mj-lt"/>
                <a:ea typeface="Titillium Web Bold"/>
                <a:cs typeface="Titillium Web Bold"/>
                <a:sym typeface="Titillium Web Bold"/>
              </a:rPr>
              <a:t>VALORE GENERATO</a:t>
            </a:r>
          </a:p>
          <a:p>
            <a:pPr algn="just">
              <a:spcBef>
                <a:spcPct val="0"/>
              </a:spcBef>
            </a:pPr>
            <a:endParaRPr lang="en-US" b="1" dirty="0">
              <a:gradFill>
                <a:gsLst>
                  <a:gs pos="0">
                    <a:srgbClr val="E83C33">
                      <a:alpha val="100000"/>
                    </a:srgbClr>
                  </a:gs>
                  <a:gs pos="100000">
                    <a:srgbClr val="6D0A05">
                      <a:alpha val="100000"/>
                    </a:srgbClr>
                  </a:gs>
                </a:gsLst>
                <a:lin ang="2700000"/>
              </a:gradFill>
              <a:latin typeface="+mj-lt"/>
              <a:ea typeface="Titillium Web Bold"/>
              <a:cs typeface="Titillium Web Bold"/>
              <a:sym typeface="Titillium Web Bold"/>
            </a:endParaRPr>
          </a:p>
          <a:p>
            <a:pPr marL="302261" lvl="1" indent="-15113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RIDUZIONE DEI RISCHI REPUTAZIONALI 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LUNGO LA FILIERA</a:t>
            </a:r>
          </a:p>
          <a:p>
            <a:pPr marL="302261" lvl="1" indent="-15113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MAGGIORE TRASPARENZA E CONTROLLO 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DELLA SUPPLY CHAIN</a:t>
            </a:r>
          </a:p>
          <a:p>
            <a:pPr marL="302261" lvl="1" indent="-151130" algn="l">
              <a:spcBef>
                <a:spcPct val="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RAFFORZAMENTO DELLA FIDUCIA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DI CLIENTI E STAKEHOLDER</a:t>
            </a:r>
          </a:p>
          <a:p>
            <a:pPr marL="302261" lvl="1" indent="-151130" algn="l">
              <a:spcBef>
                <a:spcPct val="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MIGLIORAMENTO DEL POSIZIONAMENTO ESG </a:t>
            </a:r>
            <a:r>
              <a:rPr lang="en-US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E DEL BRAND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" name="Freeform 112">
            <a:extLst>
              <a:ext uri="{FF2B5EF4-FFF2-40B4-BE49-F238E27FC236}">
                <a16:creationId xmlns:a16="http://schemas.microsoft.com/office/drawing/2014/main" id="{99EB5D27-9E28-E200-A655-14C16096B20D}"/>
              </a:ext>
            </a:extLst>
          </p:cNvPr>
          <p:cNvSpPr/>
          <p:nvPr/>
        </p:nvSpPr>
        <p:spPr>
          <a:xfrm>
            <a:off x="3658740" y="8146586"/>
            <a:ext cx="1984298" cy="1713636"/>
          </a:xfrm>
          <a:custGeom>
            <a:avLst/>
            <a:gdLst/>
            <a:ahLst/>
            <a:cxnLst/>
            <a:rect l="l" t="t" r="r" b="b"/>
            <a:pathLst>
              <a:path w="695293" h="634613">
                <a:moveTo>
                  <a:pt x="0" y="0"/>
                </a:moveTo>
                <a:lnTo>
                  <a:pt x="695293" y="0"/>
                </a:lnTo>
                <a:lnTo>
                  <a:pt x="695293" y="634613"/>
                </a:lnTo>
                <a:lnTo>
                  <a:pt x="0" y="6346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24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  <p:pic>
        <p:nvPicPr>
          <p:cNvPr id="29" name="Immagine 28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DE4D2757-57D2-DFBC-1B76-6806F8881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E68B800F-BA7F-0818-0FBA-A18F507CCB40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31" name="Segnaposto numero diapositiva 1">
            <a:extLst>
              <a:ext uri="{FF2B5EF4-FFF2-40B4-BE49-F238E27FC236}">
                <a16:creationId xmlns:a16="http://schemas.microsoft.com/office/drawing/2014/main" id="{64145791-B31E-317F-3431-E69CE683CE0C}"/>
              </a:ext>
            </a:extLst>
          </p:cNvPr>
          <p:cNvSpPr txBox="1">
            <a:spLocks/>
          </p:cNvSpPr>
          <p:nvPr/>
        </p:nvSpPr>
        <p:spPr>
          <a:xfrm>
            <a:off x="586717" y="9540862"/>
            <a:ext cx="107679" cy="183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18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8738DE11-761F-B050-01B7-11D7D9A9C4EA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D7D3D117-3AC1-18C8-EA6E-E7A99B940E63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9371F2AC-5357-2901-B8FC-29DD4B3A443C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6EB7D43D-773E-505E-E7F9-E1C4C5ACADC3}"/>
              </a:ext>
            </a:extLst>
          </p:cNvPr>
          <p:cNvSpPr txBox="1">
            <a:spLocks/>
          </p:cNvSpPr>
          <p:nvPr/>
        </p:nvSpPr>
        <p:spPr>
          <a:xfrm>
            <a:off x="3429000" y="693861"/>
            <a:ext cx="12530554" cy="91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ts val="3264"/>
              </a:lnSpc>
              <a:spcBef>
                <a:spcPts val="0"/>
              </a:spcBef>
              <a:buFontTx/>
              <a:buNone/>
              <a:defRPr/>
            </a:pPr>
            <a:r>
              <a:rPr lang="it-IT" b="1" cap="none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IL WELFARE COME LEVA DI RISCHIO E VALORE</a:t>
            </a:r>
            <a:endParaRPr lang="it-IT" b="1" cap="none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35" name="TextBox 140">
            <a:extLst>
              <a:ext uri="{FF2B5EF4-FFF2-40B4-BE49-F238E27FC236}">
                <a16:creationId xmlns:a16="http://schemas.microsoft.com/office/drawing/2014/main" id="{9CA5305C-84D1-1336-58C1-77B82F877775}"/>
              </a:ext>
            </a:extLst>
          </p:cNvPr>
          <p:cNvSpPr txBox="1"/>
          <p:nvPr/>
        </p:nvSpPr>
        <p:spPr>
          <a:xfrm>
            <a:off x="4114800" y="1245092"/>
            <a:ext cx="1166398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2000" dirty="0"/>
              <a:t>Integrazione della dimensione sociale nei modelli ESG e nei bilanci di sostenibilità (2/2)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2FC2AA9F-BACF-2633-2813-2909CBEFE8B8}"/>
              </a:ext>
            </a:extLst>
          </p:cNvPr>
          <p:cNvSpPr/>
          <p:nvPr/>
        </p:nvSpPr>
        <p:spPr>
          <a:xfrm>
            <a:off x="653539" y="4305300"/>
            <a:ext cx="226510" cy="239131"/>
          </a:xfrm>
          <a:custGeom>
            <a:avLst/>
            <a:gdLst/>
            <a:ahLst/>
            <a:cxnLst/>
            <a:rect l="l" t="t" r="r" b="b"/>
            <a:pathLst>
              <a:path w="312817" h="318841">
                <a:moveTo>
                  <a:pt x="0" y="0"/>
                </a:moveTo>
                <a:lnTo>
                  <a:pt x="312817" y="0"/>
                </a:lnTo>
                <a:lnTo>
                  <a:pt x="312817" y="318841"/>
                </a:lnTo>
                <a:lnTo>
                  <a:pt x="0" y="318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14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05727-57F8-D854-9689-E7A32906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48">
            <a:extLst>
              <a:ext uri="{FF2B5EF4-FFF2-40B4-BE49-F238E27FC236}">
                <a16:creationId xmlns:a16="http://schemas.microsoft.com/office/drawing/2014/main" id="{D9DFC3D8-EF05-FC55-F252-8FFEC25D7A54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pic>
        <p:nvPicPr>
          <p:cNvPr id="29" name="Immagine 28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8C6F5CF4-FA57-0998-59CC-75C965C3A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1BB16FF4-E01F-EF80-253E-F03F0C5DFC8E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31" name="Segnaposto numero diapositiva 1">
            <a:extLst>
              <a:ext uri="{FF2B5EF4-FFF2-40B4-BE49-F238E27FC236}">
                <a16:creationId xmlns:a16="http://schemas.microsoft.com/office/drawing/2014/main" id="{DB76F43F-5267-196D-5690-208603D1BC09}"/>
              </a:ext>
            </a:extLst>
          </p:cNvPr>
          <p:cNvSpPr txBox="1">
            <a:spLocks/>
          </p:cNvSpPr>
          <p:nvPr/>
        </p:nvSpPr>
        <p:spPr>
          <a:xfrm>
            <a:off x="473875" y="9518573"/>
            <a:ext cx="646628" cy="227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19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4C025BF-34B6-4B78-6354-0920230D1C3E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D04297A1-9114-6BBF-3CEE-7FB7752C13F0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6200D4C2-3043-9A3D-A5CC-B007EEF078D7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C9F310C7-8E60-3782-075F-2AAD2DE9E5C6}"/>
              </a:ext>
            </a:extLst>
          </p:cNvPr>
          <p:cNvSpPr txBox="1">
            <a:spLocks/>
          </p:cNvSpPr>
          <p:nvPr/>
        </p:nvSpPr>
        <p:spPr>
          <a:xfrm>
            <a:off x="3429000" y="693861"/>
            <a:ext cx="12530554" cy="91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1pPr>
            <a:lvl2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2pPr>
            <a:lvl3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3pPr>
            <a:lvl4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4pPr>
            <a:lvl5pPr marL="151200" indent="0" algn="r" defTabSz="1371600" rtl="0" eaLnBrk="1" latinLnBrk="0" hangingPunct="1">
              <a:lnSpc>
                <a:spcPts val="3600"/>
              </a:lnSpc>
              <a:spcBef>
                <a:spcPts val="1020"/>
              </a:spcBef>
              <a:buFont typeface="Wingdings" panose="05000000000000000000" pitchFamily="2" charset="2"/>
              <a:buNone/>
              <a:defRPr sz="4800" kern="1200" cap="all" baseline="0">
                <a:solidFill>
                  <a:srgbClr val="8F8475"/>
                </a:solidFill>
                <a:latin typeface="Titillium" panose="02000500000000000000" pitchFamily="2" charset="0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ts val="3264"/>
              </a:lnSpc>
              <a:spcBef>
                <a:spcPts val="0"/>
              </a:spcBef>
              <a:defRPr/>
            </a:pPr>
            <a:r>
              <a:rPr lang="it-IT" b="1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IL RUOLO DEL BROKER</a:t>
            </a:r>
          </a:p>
        </p:txBody>
      </p:sp>
      <p:sp>
        <p:nvSpPr>
          <p:cNvPr id="3" name="TextBox 140">
            <a:extLst>
              <a:ext uri="{FF2B5EF4-FFF2-40B4-BE49-F238E27FC236}">
                <a16:creationId xmlns:a16="http://schemas.microsoft.com/office/drawing/2014/main" id="{96F301B0-0818-90A9-1B02-2030D5D7E764}"/>
              </a:ext>
            </a:extLst>
          </p:cNvPr>
          <p:cNvSpPr txBox="1"/>
          <p:nvPr/>
        </p:nvSpPr>
        <p:spPr>
          <a:xfrm>
            <a:off x="-1011781" y="1250446"/>
            <a:ext cx="16971335" cy="262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40"/>
              </a:lnSpc>
            </a:pPr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Evoluzione del broker: da intermediario a partner ESG: verso un modello consulenziale integrato nella gestione della dimensione sociale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0D8C8A3-42B4-0DA5-E891-01D7AD076506}"/>
              </a:ext>
            </a:extLst>
          </p:cNvPr>
          <p:cNvGrpSpPr/>
          <p:nvPr/>
        </p:nvGrpSpPr>
        <p:grpSpPr>
          <a:xfrm>
            <a:off x="875670" y="1992438"/>
            <a:ext cx="16547340" cy="2326428"/>
            <a:chOff x="1169138" y="2779966"/>
            <a:chExt cx="16547340" cy="232642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BCA4308-F567-B6AD-B17D-9BBE9FF2395E}"/>
                </a:ext>
              </a:extLst>
            </p:cNvPr>
            <p:cNvSpPr/>
            <p:nvPr/>
          </p:nvSpPr>
          <p:spPr>
            <a:xfrm>
              <a:off x="1169138" y="2779966"/>
              <a:ext cx="1329590" cy="1329590"/>
            </a:xfrm>
            <a:custGeom>
              <a:avLst/>
              <a:gdLst/>
              <a:ahLst/>
              <a:cxnLst/>
              <a:rect l="l" t="t" r="r" b="b"/>
              <a:pathLst>
                <a:path w="1329590" h="1329590">
                  <a:moveTo>
                    <a:pt x="0" y="0"/>
                  </a:moveTo>
                  <a:lnTo>
                    <a:pt x="1329590" y="0"/>
                  </a:lnTo>
                  <a:lnTo>
                    <a:pt x="1329590" y="1329591"/>
                  </a:lnTo>
                  <a:lnTo>
                    <a:pt x="0" y="1329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784D5FD7-C592-E780-0C55-92EA919F2259}"/>
                </a:ext>
              </a:extLst>
            </p:cNvPr>
            <p:cNvSpPr txBox="1"/>
            <p:nvPr/>
          </p:nvSpPr>
          <p:spPr>
            <a:xfrm>
              <a:off x="2654596" y="3029992"/>
              <a:ext cx="4337889" cy="401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0"/>
                </a:lnSpc>
              </a:pPr>
              <a:r>
                <a:rPr lang="en-US" sz="3000" b="1" dirty="0">
                  <a:solidFill>
                    <a:srgbClr val="FB9D05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EVOLUZIONE DEL RUOLO</a:t>
              </a: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A1B50C29-2FBE-CD94-51A6-7F87A2C94327}"/>
                </a:ext>
              </a:extLst>
            </p:cNvPr>
            <p:cNvSpPr txBox="1"/>
            <p:nvPr/>
          </p:nvSpPr>
          <p:spPr>
            <a:xfrm>
              <a:off x="2654596" y="3567511"/>
              <a:ext cx="15061882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Il broker </a:t>
              </a:r>
              <a:r>
                <a:rPr lang="it-IT" sz="2000" b="1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evolve da intermediario assicurativo a partner consulenziale</a:t>
              </a: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,</a:t>
              </a:r>
            </a:p>
            <a:p>
              <a:pPr algn="just"/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 supportando le aziende nella lettura, gestione e valorizzazione dei rischi sociali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passaggio da logica di prodotto a logica di servizio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 supporto alle decisioni in ambito welfare, protezione e sostenibilità</a:t>
              </a:r>
            </a:p>
            <a:p>
              <a:pPr algn="just"/>
              <a:endPara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4BEE6DBE-64DC-7B61-91D1-A8B835EA8EC3}"/>
                </a:ext>
              </a:extLst>
            </p:cNvPr>
            <p:cNvGrpSpPr/>
            <p:nvPr/>
          </p:nvGrpSpPr>
          <p:grpSpPr>
            <a:xfrm>
              <a:off x="2578374" y="2909084"/>
              <a:ext cx="9964606" cy="542980"/>
              <a:chOff x="2895822" y="2552700"/>
              <a:chExt cx="9964606" cy="542980"/>
            </a:xfrm>
          </p:grpSpPr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846A0F6B-2C65-70FF-223F-09C21DD1E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113" y="3095680"/>
                <a:ext cx="99443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9A272AC4-A9A6-2AE6-6E54-549D830A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822" y="2552700"/>
                <a:ext cx="99443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039E97C4-8887-931C-14C3-1190A02AE569}"/>
              </a:ext>
            </a:extLst>
          </p:cNvPr>
          <p:cNvSpPr/>
          <p:nvPr/>
        </p:nvSpPr>
        <p:spPr>
          <a:xfrm>
            <a:off x="1029229" y="4563183"/>
            <a:ext cx="1160145" cy="1160145"/>
          </a:xfrm>
          <a:custGeom>
            <a:avLst/>
            <a:gdLst/>
            <a:ahLst/>
            <a:cxnLst/>
            <a:rect l="l" t="t" r="r" b="b"/>
            <a:pathLst>
              <a:path w="1160145" h="1160145">
                <a:moveTo>
                  <a:pt x="0" y="0"/>
                </a:moveTo>
                <a:lnTo>
                  <a:pt x="1160145" y="0"/>
                </a:lnTo>
                <a:lnTo>
                  <a:pt x="1160145" y="1160145"/>
                </a:lnTo>
                <a:lnTo>
                  <a:pt x="0" y="11601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82FD05B0-BD73-24CD-0B5C-EA9AF883D46C}"/>
              </a:ext>
            </a:extLst>
          </p:cNvPr>
          <p:cNvGrpSpPr/>
          <p:nvPr/>
        </p:nvGrpSpPr>
        <p:grpSpPr>
          <a:xfrm>
            <a:off x="2279309" y="4686300"/>
            <a:ext cx="15133021" cy="2253316"/>
            <a:chOff x="2854563" y="4954847"/>
            <a:chExt cx="15133021" cy="2253316"/>
          </a:xfrm>
        </p:grpSpPr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4D900FCD-799B-E9CF-BE99-22E9D6BA7BE6}"/>
                </a:ext>
              </a:extLst>
            </p:cNvPr>
            <p:cNvSpPr txBox="1"/>
            <p:nvPr/>
          </p:nvSpPr>
          <p:spPr>
            <a:xfrm>
              <a:off x="2925702" y="5070177"/>
              <a:ext cx="5938239" cy="41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0"/>
                </a:lnSpc>
              </a:pPr>
              <a:r>
                <a:rPr lang="en-US" sz="3000" b="1" dirty="0">
                  <a:solidFill>
                    <a:srgbClr val="FB9D05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INTEGRAZIONE DELLE LEVE</a:t>
              </a: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3FC7D13B-399D-4A7D-7F55-6455C9D77391}"/>
                </a:ext>
              </a:extLst>
            </p:cNvPr>
            <p:cNvSpPr txBox="1"/>
            <p:nvPr/>
          </p:nvSpPr>
          <p:spPr>
            <a:xfrm>
              <a:off x="2925702" y="5669280"/>
              <a:ext cx="15061882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Costruzione di un modello integrato che combina strumenti complementari:</a:t>
              </a:r>
            </a:p>
            <a:p>
              <a:pPr marL="431801" lvl="1" indent="-215900" algn="just">
                <a:buFont typeface="Arial"/>
                <a:buChar char="•"/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soluzioni di welfare aziendale, orientate al benessere e alla </a:t>
              </a:r>
              <a:r>
                <a:rPr lang="it-IT" sz="2000" noProof="0" dirty="0" err="1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retention</a:t>
              </a:r>
              <a:endPara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endParaRPr>
            </a:p>
            <a:p>
              <a:pPr marL="431801" lvl="1" indent="-215900" algn="just">
                <a:buFont typeface="Arial"/>
                <a:buChar char="•"/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coperture assicurative (sanitarie, infortuni, vita), come strumenti di protezione del capitale umano</a:t>
              </a:r>
            </a:p>
            <a:p>
              <a:pPr marL="431801" lvl="1" indent="-215900" algn="just">
                <a:buFont typeface="Arial"/>
                <a:buChar char="•"/>
              </a:pPr>
              <a:r>
                <a:rPr lang="it-IT" sz="2000" noProof="0" dirty="0">
                  <a:solidFill>
                    <a:srgbClr val="000000"/>
                  </a:solidFill>
                  <a:latin typeface="+mj-lt"/>
                  <a:ea typeface="Titillium Web"/>
                  <a:cs typeface="Titillium Web"/>
                  <a:sym typeface="Titillium Web"/>
                </a:rPr>
                <a:t>dati e KPI social, per la misurazione dell’impatto e il monitoraggio delle performance</a:t>
              </a:r>
            </a:p>
            <a:p>
              <a:pPr algn="just"/>
              <a:endPara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BA605331-60BE-D3DD-E80A-D5C6B66F44FC}"/>
                </a:ext>
              </a:extLst>
            </p:cNvPr>
            <p:cNvGrpSpPr/>
            <p:nvPr/>
          </p:nvGrpSpPr>
          <p:grpSpPr>
            <a:xfrm>
              <a:off x="2854563" y="4954847"/>
              <a:ext cx="9964606" cy="542980"/>
              <a:chOff x="2895822" y="2552700"/>
              <a:chExt cx="9964606" cy="542980"/>
            </a:xfrm>
          </p:grpSpPr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D54D997B-4128-7A3E-87C5-AC057DBC7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113" y="3095680"/>
                <a:ext cx="99443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>
                <a:extLst>
                  <a:ext uri="{FF2B5EF4-FFF2-40B4-BE49-F238E27FC236}">
                    <a16:creationId xmlns:a16="http://schemas.microsoft.com/office/drawing/2014/main" id="{4AD7FFD6-451E-A635-F165-7A43708B4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822" y="2552700"/>
                <a:ext cx="99443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Freeform 7">
            <a:extLst>
              <a:ext uri="{FF2B5EF4-FFF2-40B4-BE49-F238E27FC236}">
                <a16:creationId xmlns:a16="http://schemas.microsoft.com/office/drawing/2014/main" id="{AAE663C5-8400-0F07-A4A8-5563257E6AA7}"/>
              </a:ext>
            </a:extLst>
          </p:cNvPr>
          <p:cNvSpPr/>
          <p:nvPr/>
        </p:nvSpPr>
        <p:spPr>
          <a:xfrm>
            <a:off x="1155945" y="7189663"/>
            <a:ext cx="1001866" cy="1136870"/>
          </a:xfrm>
          <a:custGeom>
            <a:avLst/>
            <a:gdLst/>
            <a:ahLst/>
            <a:cxnLst/>
            <a:rect l="l" t="t" r="r" b="b"/>
            <a:pathLst>
              <a:path w="1001866" h="1136870">
                <a:moveTo>
                  <a:pt x="0" y="0"/>
                </a:moveTo>
                <a:lnTo>
                  <a:pt x="1001867" y="0"/>
                </a:lnTo>
                <a:lnTo>
                  <a:pt x="1001867" y="1136869"/>
                </a:lnTo>
                <a:lnTo>
                  <a:pt x="0" y="11368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13F53F6E-8C09-2B11-90A2-26EA4B314239}"/>
              </a:ext>
            </a:extLst>
          </p:cNvPr>
          <p:cNvSpPr txBox="1"/>
          <p:nvPr/>
        </p:nvSpPr>
        <p:spPr>
          <a:xfrm>
            <a:off x="2359854" y="7602512"/>
            <a:ext cx="4337889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3000" b="1" dirty="0">
                <a:solidFill>
                  <a:srgbClr val="FB9D05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SUPPORTO ALLE AZIENDE</a:t>
            </a:r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47BE43CB-6A09-AB08-4DD4-3CDCB7F960C8}"/>
              </a:ext>
            </a:extLst>
          </p:cNvPr>
          <p:cNvSpPr txBox="1"/>
          <p:nvPr/>
        </p:nvSpPr>
        <p:spPr>
          <a:xfrm>
            <a:off x="2361128" y="8207409"/>
            <a:ext cx="1506188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Affiancamento alle organizzazioni nei principali ambiti della dimensione “S”:</a:t>
            </a:r>
          </a:p>
          <a:p>
            <a:pPr marL="431801" lvl="1" indent="-215900" algn="just">
              <a:buFont typeface="Arial"/>
              <a:buChar char="•"/>
            </a:pPr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analisi dei gap ESG, con identificazione delle aree di miglioramento</a:t>
            </a:r>
          </a:p>
          <a:p>
            <a:pPr marL="431801" lvl="1" indent="-215900" algn="just">
              <a:buFont typeface="Arial"/>
              <a:buChar char="•"/>
            </a:pPr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definizione di indicatori e modelli di scoring, a supporto delle decisioni</a:t>
            </a:r>
          </a:p>
          <a:p>
            <a:pPr marL="431801" lvl="1" indent="-215900" algn="just">
              <a:buFont typeface="Arial"/>
              <a:buChar char="•"/>
            </a:pPr>
            <a:r>
              <a:rPr lang="it-IT" sz="2000" noProof="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redazione e valorizzazione del bilancio di sostenibilità, con focus sui temi sociali</a:t>
            </a:r>
          </a:p>
          <a:p>
            <a:pPr algn="just"/>
            <a:endParaRPr lang="it-IT" sz="2000" noProof="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8BD74CFB-C00C-9F33-3643-CEB505E6D851}"/>
              </a:ext>
            </a:extLst>
          </p:cNvPr>
          <p:cNvGrpSpPr/>
          <p:nvPr/>
        </p:nvGrpSpPr>
        <p:grpSpPr>
          <a:xfrm>
            <a:off x="2325048" y="7473273"/>
            <a:ext cx="9964606" cy="542980"/>
            <a:chOff x="2895822" y="2552700"/>
            <a:chExt cx="9964606" cy="542980"/>
          </a:xfrm>
        </p:grpSpPr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83C5FDC7-6DD7-4C5C-F6C1-CC31545851FC}"/>
                </a:ext>
              </a:extLst>
            </p:cNvPr>
            <p:cNvCxnSpPr>
              <a:cxnSpLocks/>
            </p:cNvCxnSpPr>
            <p:nvPr/>
          </p:nvCxnSpPr>
          <p:spPr>
            <a:xfrm>
              <a:off x="2916113" y="3095680"/>
              <a:ext cx="9944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BA703AC8-727D-BECD-2C0F-BCEFE2EC3AE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822" y="2552700"/>
              <a:ext cx="99443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0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FFC2-35D5-AA60-8D51-58A6C49AB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048871-9A3B-8E9A-6807-325634240650}"/>
              </a:ext>
            </a:extLst>
          </p:cNvPr>
          <p:cNvSpPr/>
          <p:nvPr/>
        </p:nvSpPr>
        <p:spPr>
          <a:xfrm>
            <a:off x="4469434" y="-121024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anose="02000500000000000000" pitchFamily="2" charset="0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5E9FE48-4E8A-7F42-A4AF-069D0AFF941F}"/>
              </a:ext>
            </a:extLst>
          </p:cNvPr>
          <p:cNvGrpSpPr/>
          <p:nvPr/>
        </p:nvGrpSpPr>
        <p:grpSpPr>
          <a:xfrm>
            <a:off x="1740824" y="2904319"/>
            <a:ext cx="14946976" cy="5917976"/>
            <a:chOff x="0" y="-111877"/>
            <a:chExt cx="19929301" cy="7890635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BF2A3E-DCDE-CE01-C774-62D1A3AE6BF5}"/>
                </a:ext>
              </a:extLst>
            </p:cNvPr>
            <p:cNvSpPr txBox="1"/>
            <p:nvPr/>
          </p:nvSpPr>
          <p:spPr>
            <a:xfrm>
              <a:off x="993971" y="147161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IL CONTESTO NORMATIVO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943D22-3BCD-C547-DCF3-4A387BC9DE01}"/>
                </a:ext>
              </a:extLst>
            </p:cNvPr>
            <p:cNvSpPr txBox="1"/>
            <p:nvPr/>
          </p:nvSpPr>
          <p:spPr>
            <a:xfrm>
              <a:off x="993971" y="1220783"/>
              <a:ext cx="8100809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Evoluzione della </a:t>
              </a:r>
              <a:r>
                <a:rPr lang="it-IT" sz="200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normativa a livello UE e le sfide di recepimento degli Stati Membri.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2000500000000000000" pitchFamily="2" charset="0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49698E4D-CAEF-31EF-ED79-B328344FA59D}"/>
                </a:ext>
              </a:extLst>
            </p:cNvPr>
            <p:cNvSpPr/>
            <p:nvPr/>
          </p:nvSpPr>
          <p:spPr>
            <a:xfrm>
              <a:off x="993970" y="938208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04ED67E-BCA7-2EA1-A029-0D12FCF34E3C}"/>
                </a:ext>
              </a:extLst>
            </p:cNvPr>
            <p:cNvSpPr txBox="1"/>
            <p:nvPr/>
          </p:nvSpPr>
          <p:spPr>
            <a:xfrm>
              <a:off x="888321" y="3031570"/>
              <a:ext cx="966067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I RISCHI SOCIAL E DI GOVERNANCE 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F45DFE9-FD72-C1E0-FF20-59DDA0AF23E2}"/>
                </a:ext>
              </a:extLst>
            </p:cNvPr>
            <p:cNvSpPr txBox="1"/>
            <p:nvPr/>
          </p:nvSpPr>
          <p:spPr>
            <a:xfrm>
              <a:off x="993971" y="4108686"/>
              <a:ext cx="8100809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I r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ischi esogeni ed endogeni per le aziende dovuti alla  </a:t>
              </a:r>
              <a:r>
                <a: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mala </a:t>
              </a:r>
              <a:r>
                <a:rPr kumimoji="0" lang="it-IT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gestio</a:t>
              </a:r>
              <a:r>
                <a: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delle tematiche Sociali e di Governance.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1883501-6BA5-3635-3C0F-3D448E5071DE}"/>
                </a:ext>
              </a:extLst>
            </p:cNvPr>
            <p:cNvSpPr txBox="1"/>
            <p:nvPr/>
          </p:nvSpPr>
          <p:spPr>
            <a:xfrm>
              <a:off x="1001229" y="5821727"/>
              <a:ext cx="8543413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SUPPORTO ALLA REDAZIONE DEL BILANCIO DI SOSTENIBILITÀ VSME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F7AA581-7B03-7220-C6C1-521AE9E52479}"/>
                </a:ext>
              </a:extLst>
            </p:cNvPr>
            <p:cNvSpPr txBox="1"/>
            <p:nvPr/>
          </p:nvSpPr>
          <p:spPr>
            <a:xfrm>
              <a:off x="993971" y="7094810"/>
              <a:ext cx="8100809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La strategia adottata da MAG e MAG Consulting per supportare le aziende nella rendicontazione volontaria.</a:t>
              </a: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4C2DEC9B-9FB5-04DF-BE54-F6DE49135085}"/>
                </a:ext>
              </a:extLst>
            </p:cNvPr>
            <p:cNvSpPr/>
            <p:nvPr/>
          </p:nvSpPr>
          <p:spPr>
            <a:xfrm>
              <a:off x="888321" y="3872441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A254E6C7-4D61-4723-3EBC-FD7EB9106BB4}"/>
                </a:ext>
              </a:extLst>
            </p:cNvPr>
            <p:cNvSpPr/>
            <p:nvPr/>
          </p:nvSpPr>
          <p:spPr>
            <a:xfrm>
              <a:off x="999941" y="6782993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EB9365F-A9D0-5A90-AE58-845DA74C213E}"/>
                </a:ext>
              </a:extLst>
            </p:cNvPr>
            <p:cNvSpPr txBox="1"/>
            <p:nvPr/>
          </p:nvSpPr>
          <p:spPr>
            <a:xfrm>
              <a:off x="11024470" y="-111877"/>
              <a:ext cx="8904830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lang="it-IT" sz="3000" b="1" dirty="0">
                  <a:solidFill>
                    <a:srgbClr val="000000"/>
                  </a:solidFill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PACCHETTO OMNIBUS  – NUOVI REQUISITI PER L’OBBLIGATORIETÀ 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068FA32-24FC-5197-A699-1FE8EA16C1D5}"/>
                </a:ext>
              </a:extLst>
            </p:cNvPr>
            <p:cNvSpPr txBox="1"/>
            <p:nvPr/>
          </p:nvSpPr>
          <p:spPr>
            <a:xfrm>
              <a:off x="11063033" y="1220783"/>
              <a:ext cx="8100809" cy="34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2000500000000000000" pitchFamily="2" charset="0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49CD4BA-4A8B-FEB1-DD4C-BB21D3FF2FD6}"/>
                </a:ext>
              </a:extLst>
            </p:cNvPr>
            <p:cNvSpPr txBox="1"/>
            <p:nvPr/>
          </p:nvSpPr>
          <p:spPr>
            <a:xfrm>
              <a:off x="11063033" y="2819511"/>
              <a:ext cx="8866268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LE OPPORTUNITÀ: DALLA COMPLIANCE ALLA SCELTA STRATEGICA 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524970D-3DC0-338E-F966-936940DD65C6}"/>
                </a:ext>
              </a:extLst>
            </p:cNvPr>
            <p:cNvSpPr txBox="1"/>
            <p:nvPr/>
          </p:nvSpPr>
          <p:spPr>
            <a:xfrm>
              <a:off x="11063033" y="4127635"/>
              <a:ext cx="8100809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Perché le PMI dovrebbero ancora optare per la SOSTENIBILITÀ: scelta strategica, non più di compliance normativa.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2000500000000000000" pitchFamily="2" charset="0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464D6CA2-14BB-377E-A1CC-2531217C275C}"/>
                </a:ext>
              </a:extLst>
            </p:cNvPr>
            <p:cNvSpPr/>
            <p:nvPr/>
          </p:nvSpPr>
          <p:spPr>
            <a:xfrm>
              <a:off x="11063033" y="938208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CB60BF08-F7C9-3B59-24D8-40D3BC1258FE}"/>
                </a:ext>
              </a:extLst>
            </p:cNvPr>
            <p:cNvSpPr/>
            <p:nvPr/>
          </p:nvSpPr>
          <p:spPr>
            <a:xfrm>
              <a:off x="10957384" y="3872441"/>
              <a:ext cx="8656320" cy="0"/>
            </a:xfrm>
            <a:prstGeom prst="line">
              <a:avLst/>
            </a:prstGeom>
            <a:ln w="50800" cap="flat">
              <a:gradFill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3DC62F64-3EAB-A237-1C75-F33749F4214E}"/>
                </a:ext>
              </a:extLst>
            </p:cNvPr>
            <p:cNvGrpSpPr/>
            <p:nvPr/>
          </p:nvGrpSpPr>
          <p:grpSpPr>
            <a:xfrm>
              <a:off x="0" y="0"/>
              <a:ext cx="775604" cy="767459"/>
              <a:chOff x="0" y="0"/>
              <a:chExt cx="153206" cy="151597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E0CDADC4-3F60-F396-D380-6A7DFD2845C9}"/>
                  </a:ext>
                </a:extLst>
              </p:cNvPr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BB5ECC01-0232-A3FF-0E9B-36614E6A6C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A7027FF-D722-A58B-F4B5-9C3D4A1EE0E3}"/>
                </a:ext>
              </a:extLst>
            </p:cNvPr>
            <p:cNvSpPr txBox="1"/>
            <p:nvPr/>
          </p:nvSpPr>
          <p:spPr>
            <a:xfrm>
              <a:off x="103309" y="12255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01</a:t>
              </a: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D2E21C91-2779-9793-F793-89DE334A9909}"/>
                </a:ext>
              </a:extLst>
            </p:cNvPr>
            <p:cNvGrpSpPr/>
            <p:nvPr/>
          </p:nvGrpSpPr>
          <p:grpSpPr>
            <a:xfrm>
              <a:off x="0" y="2916922"/>
              <a:ext cx="775604" cy="767459"/>
              <a:chOff x="0" y="0"/>
              <a:chExt cx="153206" cy="151597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CA97541-E974-C403-9624-96E6841057DD}"/>
                  </a:ext>
                </a:extLst>
              </p:cNvPr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9D623D21-EB83-769F-FC6F-C81729029A8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12E27E-006F-C30E-0A8B-44BE16B3516C}"/>
                </a:ext>
              </a:extLst>
            </p:cNvPr>
            <p:cNvSpPr txBox="1"/>
            <p:nvPr/>
          </p:nvSpPr>
          <p:spPr>
            <a:xfrm>
              <a:off x="103309" y="2929177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03</a:t>
              </a:r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46261384-74D8-0BDF-8ED3-4FA43A8F75F6}"/>
                </a:ext>
              </a:extLst>
            </p:cNvPr>
            <p:cNvGrpSpPr/>
            <p:nvPr/>
          </p:nvGrpSpPr>
          <p:grpSpPr>
            <a:xfrm>
              <a:off x="0" y="5868781"/>
              <a:ext cx="775604" cy="767459"/>
              <a:chOff x="0" y="0"/>
              <a:chExt cx="153206" cy="151597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5D9C1C9A-B9EB-F9BD-2F53-7CADF56C7378}"/>
                  </a:ext>
                </a:extLst>
              </p:cNvPr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35DBEFFB-E95E-B224-B8AF-9883A118B4C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F3ECEB23-B1EA-8B70-AB1E-54F01D0CFBA3}"/>
                </a:ext>
              </a:extLst>
            </p:cNvPr>
            <p:cNvSpPr txBox="1"/>
            <p:nvPr/>
          </p:nvSpPr>
          <p:spPr>
            <a:xfrm>
              <a:off x="103309" y="5881036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05</a:t>
              </a:r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A9164BAF-E610-F35F-36A7-56A323B74C82}"/>
                </a:ext>
              </a:extLst>
            </p:cNvPr>
            <p:cNvGrpSpPr/>
            <p:nvPr/>
          </p:nvGrpSpPr>
          <p:grpSpPr>
            <a:xfrm>
              <a:off x="10094790" y="0"/>
              <a:ext cx="775604" cy="767459"/>
              <a:chOff x="0" y="0"/>
              <a:chExt cx="153206" cy="151597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9FE0EE6C-FAB2-F07A-767A-33E7583BA8C7}"/>
                  </a:ext>
                </a:extLst>
              </p:cNvPr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F4BD3964-5836-EBB8-1C52-3C8749E42DB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2C26D03D-A618-C561-6CA0-48924FB40278}"/>
                </a:ext>
              </a:extLst>
            </p:cNvPr>
            <p:cNvSpPr txBox="1"/>
            <p:nvPr/>
          </p:nvSpPr>
          <p:spPr>
            <a:xfrm>
              <a:off x="10198098" y="12255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02</a:t>
              </a:r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44046642-C594-E12B-4202-25CCC4717632}"/>
                </a:ext>
              </a:extLst>
            </p:cNvPr>
            <p:cNvGrpSpPr/>
            <p:nvPr/>
          </p:nvGrpSpPr>
          <p:grpSpPr>
            <a:xfrm>
              <a:off x="10114498" y="2916922"/>
              <a:ext cx="775604" cy="767459"/>
              <a:chOff x="0" y="0"/>
              <a:chExt cx="153206" cy="151597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35B49A23-12F2-AE7A-9E5A-09A3D94C7FD5}"/>
                  </a:ext>
                </a:extLst>
              </p:cNvPr>
              <p:cNvSpPr/>
              <p:nvPr/>
            </p:nvSpPr>
            <p:spPr>
              <a:xfrm>
                <a:off x="0" y="0"/>
                <a:ext cx="153206" cy="151597"/>
              </a:xfrm>
              <a:custGeom>
                <a:avLst/>
                <a:gdLst/>
                <a:ahLst/>
                <a:cxnLst/>
                <a:rect l="l" t="t" r="r" b="b"/>
                <a:pathLst>
                  <a:path w="153206" h="151597">
                    <a:moveTo>
                      <a:pt x="0" y="0"/>
                    </a:moveTo>
                    <a:lnTo>
                      <a:pt x="153206" y="0"/>
                    </a:lnTo>
                    <a:lnTo>
                      <a:pt x="153206" y="151597"/>
                    </a:lnTo>
                    <a:lnTo>
                      <a:pt x="0" y="151597"/>
                    </a:lnTo>
                    <a:close/>
                  </a:path>
                </a:pathLst>
              </a:custGeom>
              <a:solidFill>
                <a:srgbClr val="FB9D05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id="{AAEE348C-8C6F-108F-D094-F7995BF7714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53206" cy="170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69E3820F-6251-DE96-DD58-FCA9127E1D0D}"/>
                </a:ext>
              </a:extLst>
            </p:cNvPr>
            <p:cNvSpPr txBox="1"/>
            <p:nvPr/>
          </p:nvSpPr>
          <p:spPr>
            <a:xfrm>
              <a:off x="10217807" y="2929177"/>
              <a:ext cx="56898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 Bold"/>
                  <a:cs typeface="Titillium Web Bold"/>
                  <a:sym typeface="Titillium Web Bold"/>
                </a:rPr>
                <a:t>04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B86C575D-A82D-52CD-E255-A29B45A1750D}"/>
                </a:ext>
              </a:extLst>
            </p:cNvPr>
            <p:cNvSpPr txBox="1"/>
            <p:nvPr/>
          </p:nvSpPr>
          <p:spPr>
            <a:xfrm>
              <a:off x="10114498" y="5772342"/>
              <a:ext cx="775604" cy="863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0515C6E5-D888-192B-8377-46F65D91FACE}"/>
              </a:ext>
            </a:extLst>
          </p:cNvPr>
          <p:cNvGrpSpPr/>
          <p:nvPr/>
        </p:nvGrpSpPr>
        <p:grpSpPr>
          <a:xfrm>
            <a:off x="16996494" y="9524756"/>
            <a:ext cx="525611" cy="532911"/>
            <a:chOff x="0" y="0"/>
            <a:chExt cx="700815" cy="710549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A32CF631-BCB4-4D6E-5C6C-4D86B48A71A6}"/>
                </a:ext>
              </a:extLst>
            </p:cNvPr>
            <p:cNvSpPr/>
            <p:nvPr/>
          </p:nvSpPr>
          <p:spPr>
            <a:xfrm>
              <a:off x="0" y="0"/>
              <a:ext cx="700815" cy="710549"/>
            </a:xfrm>
            <a:custGeom>
              <a:avLst/>
              <a:gdLst/>
              <a:ahLst/>
              <a:cxnLst/>
              <a:rect l="l" t="t" r="r" b="b"/>
              <a:pathLst>
                <a:path w="700815" h="710549">
                  <a:moveTo>
                    <a:pt x="0" y="0"/>
                  </a:moveTo>
                  <a:lnTo>
                    <a:pt x="700815" y="0"/>
                  </a:lnTo>
                  <a:lnTo>
                    <a:pt x="700815" y="710549"/>
                  </a:lnTo>
                  <a:lnTo>
                    <a:pt x="0" y="710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2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53" name="Group 53">
              <a:extLst>
                <a:ext uri="{FF2B5EF4-FFF2-40B4-BE49-F238E27FC236}">
                  <a16:creationId xmlns:a16="http://schemas.microsoft.com/office/drawing/2014/main" id="{D77C03E8-34AA-5116-6A9F-67BA87FCD4DB}"/>
                </a:ext>
              </a:extLst>
            </p:cNvPr>
            <p:cNvGrpSpPr/>
            <p:nvPr/>
          </p:nvGrpSpPr>
          <p:grpSpPr>
            <a:xfrm>
              <a:off x="261333" y="276743"/>
              <a:ext cx="178150" cy="157063"/>
              <a:chOff x="0" y="0"/>
              <a:chExt cx="35190" cy="31025"/>
            </a:xfrm>
          </p:grpSpPr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F6653037-EFFF-78FF-2229-2BBA951637AF}"/>
                  </a:ext>
                </a:extLst>
              </p:cNvPr>
              <p:cNvSpPr/>
              <p:nvPr/>
            </p:nvSpPr>
            <p:spPr>
              <a:xfrm>
                <a:off x="0" y="0"/>
                <a:ext cx="3519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35190" h="31025">
                    <a:moveTo>
                      <a:pt x="0" y="0"/>
                    </a:moveTo>
                    <a:lnTo>
                      <a:pt x="35190" y="0"/>
                    </a:lnTo>
                    <a:lnTo>
                      <a:pt x="35190" y="31025"/>
                    </a:lnTo>
                    <a:lnTo>
                      <a:pt x="0" y="310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5" name="TextBox 55">
                <a:extLst>
                  <a:ext uri="{FF2B5EF4-FFF2-40B4-BE49-F238E27FC236}">
                    <a16:creationId xmlns:a16="http://schemas.microsoft.com/office/drawing/2014/main" id="{27BFCE25-FEFA-885D-ED70-1042112BA06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35190" cy="50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DF979C0E-D739-9B9C-83EF-2E87AD169399}"/>
                </a:ext>
              </a:extLst>
            </p:cNvPr>
            <p:cNvSpPr txBox="1"/>
            <p:nvPr/>
          </p:nvSpPr>
          <p:spPr>
            <a:xfrm>
              <a:off x="221179" y="224464"/>
              <a:ext cx="258457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" panose="02000500000000000000" pitchFamily="2" charset="0"/>
                  <a:ea typeface="Titillium Web"/>
                  <a:cs typeface="Titillium Web"/>
                  <a:sym typeface="Titillium Web"/>
                </a:rPr>
                <a:t>2</a:t>
              </a:r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3C11C951-09D8-1D5C-BEFC-3D97D10B48AC}"/>
              </a:ext>
            </a:extLst>
          </p:cNvPr>
          <p:cNvGrpSpPr/>
          <p:nvPr/>
        </p:nvGrpSpPr>
        <p:grpSpPr>
          <a:xfrm>
            <a:off x="-34690" y="0"/>
            <a:ext cx="1013124" cy="10287000"/>
            <a:chOff x="-34690" y="-10783"/>
            <a:chExt cx="1059950" cy="10364477"/>
          </a:xfrm>
        </p:grpSpPr>
        <p:pic>
          <p:nvPicPr>
            <p:cNvPr id="66" name="Immagine 65" descr="Immagine che contiene testo, Carattere, Elementi grafici, rosso&#10;&#10;Descrizione generata automaticamente">
              <a:extLst>
                <a:ext uri="{FF2B5EF4-FFF2-40B4-BE49-F238E27FC236}">
                  <a16:creationId xmlns:a16="http://schemas.microsoft.com/office/drawing/2014/main" id="{50CEB6C0-6871-6C95-C080-37F1E97F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9" y="-10783"/>
              <a:ext cx="1035859" cy="105688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7" name="Immagine 66" descr="Immagine che contiene testo, Carattere, verde, schermata&#10;&#10;Descrizione generata automaticamente">
              <a:extLst>
                <a:ext uri="{FF2B5EF4-FFF2-40B4-BE49-F238E27FC236}">
                  <a16:creationId xmlns:a16="http://schemas.microsoft.com/office/drawing/2014/main" id="{6E639950-4AD9-316D-328B-57767FEC1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8" y="1046103"/>
              <a:ext cx="1035858" cy="105688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54D02152-9B55-CB9E-ED96-EFB777A84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21" y="2102647"/>
              <a:ext cx="1030702" cy="1030702"/>
            </a:xfrm>
            <a:prstGeom prst="rect">
              <a:avLst/>
            </a:prstGeom>
          </p:spPr>
        </p:pic>
        <p:pic>
          <p:nvPicPr>
            <p:cNvPr id="70" name="Immagine 69">
              <a:extLst>
                <a:ext uri="{FF2B5EF4-FFF2-40B4-BE49-F238E27FC236}">
                  <a16:creationId xmlns:a16="http://schemas.microsoft.com/office/drawing/2014/main" id="{70521AF2-C1D9-39E5-D31D-696233E7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99" y="3133350"/>
              <a:ext cx="1031072" cy="1005034"/>
            </a:xfrm>
            <a:prstGeom prst="rect">
              <a:avLst/>
            </a:prstGeom>
          </p:spPr>
        </p:pic>
        <p:pic>
          <p:nvPicPr>
            <p:cNvPr id="72" name="Immagine 71">
              <a:extLst>
                <a:ext uri="{FF2B5EF4-FFF2-40B4-BE49-F238E27FC236}">
                  <a16:creationId xmlns:a16="http://schemas.microsoft.com/office/drawing/2014/main" id="{C0F92107-CB28-857C-53D9-123C039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83" y="4129097"/>
              <a:ext cx="1039287" cy="1039287"/>
            </a:xfrm>
            <a:prstGeom prst="rect">
              <a:avLst/>
            </a:prstGeom>
          </p:spPr>
        </p:pic>
        <p:pic>
          <p:nvPicPr>
            <p:cNvPr id="73" name="Immagine 72">
              <a:extLst>
                <a:ext uri="{FF2B5EF4-FFF2-40B4-BE49-F238E27FC236}">
                  <a16:creationId xmlns:a16="http://schemas.microsoft.com/office/drawing/2014/main" id="{BC46974D-ECD1-BCC4-C4ED-DA668144E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13" y="5168385"/>
              <a:ext cx="1027516" cy="1048372"/>
            </a:xfrm>
            <a:prstGeom prst="rect">
              <a:avLst/>
            </a:prstGeom>
          </p:spPr>
        </p:pic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1117A458-5606-9BF5-DB84-13BE67A2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83" y="6216344"/>
              <a:ext cx="1039287" cy="1039287"/>
            </a:xfrm>
            <a:prstGeom prst="rect">
              <a:avLst/>
            </a:prstGeom>
          </p:spPr>
        </p:pic>
        <p:pic>
          <p:nvPicPr>
            <p:cNvPr id="79" name="Immagine 78">
              <a:extLst>
                <a:ext uri="{FF2B5EF4-FFF2-40B4-BE49-F238E27FC236}">
                  <a16:creationId xmlns:a16="http://schemas.microsoft.com/office/drawing/2014/main" id="{EEB5B2DC-110A-4645-FED6-7D9BDE7FE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90" y="7255632"/>
              <a:ext cx="1054794" cy="1054794"/>
            </a:xfrm>
            <a:prstGeom prst="rect">
              <a:avLst/>
            </a:prstGeom>
          </p:spPr>
        </p:pic>
        <p:pic>
          <p:nvPicPr>
            <p:cNvPr id="81" name="Immagine 80">
              <a:extLst>
                <a:ext uri="{FF2B5EF4-FFF2-40B4-BE49-F238E27FC236}">
                  <a16:creationId xmlns:a16="http://schemas.microsoft.com/office/drawing/2014/main" id="{3267134A-611C-350B-5362-78FDED8D6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63" y="8302525"/>
              <a:ext cx="1031066" cy="1031066"/>
            </a:xfrm>
            <a:prstGeom prst="rect">
              <a:avLst/>
            </a:prstGeom>
          </p:spPr>
        </p:pic>
        <p:pic>
          <p:nvPicPr>
            <p:cNvPr id="83" name="Immagine 82">
              <a:extLst>
                <a:ext uri="{FF2B5EF4-FFF2-40B4-BE49-F238E27FC236}">
                  <a16:creationId xmlns:a16="http://schemas.microsoft.com/office/drawing/2014/main" id="{917E3653-28F1-E5FE-C8EA-19C8603EF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33591"/>
              <a:ext cx="1020103" cy="1020103"/>
            </a:xfrm>
            <a:prstGeom prst="rect">
              <a:avLst/>
            </a:prstGeom>
          </p:spPr>
        </p:pic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id="{060E66F4-957B-E9B4-3819-1F4100C2C840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C9DAA63E-4FCF-3A31-9D52-1EDC44AB3739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C7D5DA6-283A-EAE9-CD41-431B669B0623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0" name="Rettangolo 49">
            <a:extLst>
              <a:ext uri="{FF2B5EF4-FFF2-40B4-BE49-F238E27FC236}">
                <a16:creationId xmlns:a16="http://schemas.microsoft.com/office/drawing/2014/main" id="{782CF297-2F8F-C609-7295-76C133978C90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3DBE7F6C-AC2B-2F47-474A-2B81BAE3A8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57" name="TextBox 5">
            <a:extLst>
              <a:ext uri="{FF2B5EF4-FFF2-40B4-BE49-F238E27FC236}">
                <a16:creationId xmlns:a16="http://schemas.microsoft.com/office/drawing/2014/main" id="{7EF45CB7-165B-BAA5-1B79-5A213C11CB32}"/>
              </a:ext>
            </a:extLst>
          </p:cNvPr>
          <p:cNvSpPr txBox="1"/>
          <p:nvPr/>
        </p:nvSpPr>
        <p:spPr>
          <a:xfrm>
            <a:off x="10065313" y="3838727"/>
            <a:ext cx="607560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2000500000000000000" pitchFamily="2" charset="0"/>
                <a:ea typeface="Titillium Web"/>
                <a:cs typeface="Titillium Web"/>
                <a:sym typeface="Titillium Web"/>
              </a:rPr>
              <a:t>La semplificazione delle Direttive CSRD e CSDDD</a:t>
            </a:r>
            <a:r>
              <a:rPr lang="it-IT" sz="2000" dirty="0">
                <a:solidFill>
                  <a:srgbClr val="000000"/>
                </a:solidFill>
                <a:latin typeface="Titillium" panose="02000500000000000000" pitchFamily="2" charset="0"/>
                <a:ea typeface="Titillium Web"/>
                <a:cs typeface="Titillium Web"/>
                <a:sym typeface="Titillium Web"/>
              </a:rPr>
              <a:t>. I nuovi requisiti per l’obbligatorietà della CSRD.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2000500000000000000" pitchFamily="2" charset="0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51877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09E1C-195D-7258-F8BA-021FADCD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0">
            <a:extLst>
              <a:ext uri="{FF2B5EF4-FFF2-40B4-BE49-F238E27FC236}">
                <a16:creationId xmlns:a16="http://schemas.microsoft.com/office/drawing/2014/main" id="{C031EF9C-19DE-3A27-DA13-66F60FA54E5E}"/>
              </a:ext>
            </a:extLst>
          </p:cNvPr>
          <p:cNvSpPr/>
          <p:nvPr/>
        </p:nvSpPr>
        <p:spPr>
          <a:xfrm>
            <a:off x="762000" y="7758940"/>
            <a:ext cx="15544800" cy="1282403"/>
          </a:xfrm>
          <a:custGeom>
            <a:avLst/>
            <a:gdLst/>
            <a:ahLst/>
            <a:cxnLst/>
            <a:rect l="l" t="t" r="r" b="b"/>
            <a:pathLst>
              <a:path w="2147578" h="598788">
                <a:moveTo>
                  <a:pt x="0" y="0"/>
                </a:moveTo>
                <a:lnTo>
                  <a:pt x="2147578" y="0"/>
                </a:lnTo>
                <a:lnTo>
                  <a:pt x="2147578" y="598788"/>
                </a:lnTo>
                <a:lnTo>
                  <a:pt x="0" y="598788"/>
                </a:lnTo>
                <a:close/>
              </a:path>
            </a:pathLst>
          </a:custGeom>
          <a:solidFill>
            <a:schemeClr val="bg1"/>
          </a:solidFill>
          <a:ln w="19050" cap="sq">
            <a:solidFill>
              <a:srgbClr val="FB9D05"/>
            </a:solidFill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endParaRPr lang="it-IT" dirty="0">
              <a:latin typeface="+mj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5ECBF49-51D3-D371-F81E-C5F627552973}"/>
              </a:ext>
            </a:extLst>
          </p:cNvPr>
          <p:cNvSpPr/>
          <p:nvPr/>
        </p:nvSpPr>
        <p:spPr>
          <a:xfrm>
            <a:off x="761999" y="5528600"/>
            <a:ext cx="9377645" cy="681700"/>
          </a:xfrm>
          <a:custGeom>
            <a:avLst/>
            <a:gdLst/>
            <a:ahLst/>
            <a:cxnLst/>
            <a:rect l="l" t="t" r="r" b="b"/>
            <a:pathLst>
              <a:path w="2469832" h="179542">
                <a:moveTo>
                  <a:pt x="0" y="0"/>
                </a:moveTo>
                <a:lnTo>
                  <a:pt x="2469832" y="0"/>
                </a:lnTo>
                <a:lnTo>
                  <a:pt x="2469832" y="179542"/>
                </a:lnTo>
                <a:lnTo>
                  <a:pt x="0" y="179542"/>
                </a:lnTo>
                <a:close/>
              </a:path>
            </a:pathLst>
          </a:custGeom>
          <a:gradFill rotWithShape="1">
            <a:gsLst>
              <a:gs pos="0">
                <a:srgbClr val="FB9D05">
                  <a:alpha val="100000"/>
                </a:srgbClr>
              </a:gs>
              <a:gs pos="100000">
                <a:srgbClr val="D3610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A8CA9E-F8EF-8C9A-C089-2C7F807A4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693861"/>
            <a:ext cx="12530554" cy="912602"/>
          </a:xfrm>
        </p:spPr>
        <p:txBody>
          <a:bodyPr/>
          <a:lstStyle/>
          <a:p>
            <a:pPr>
              <a:lnSpc>
                <a:spcPts val="3263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CONCLUSIONI – </a:t>
            </a:r>
          </a:p>
          <a:p>
            <a:pPr>
              <a:lnSpc>
                <a:spcPts val="3263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La “S” come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fattore</a:t>
            </a:r>
            <a:r>
              <a:rPr lang="en-US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competitivo</a:t>
            </a:r>
            <a:endParaRPr lang="en-US" b="1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321CAC0C-AE4B-3CC6-5359-75929790EA45}"/>
              </a:ext>
            </a:extLst>
          </p:cNvPr>
          <p:cNvSpPr txBox="1"/>
          <p:nvPr/>
        </p:nvSpPr>
        <p:spPr>
          <a:xfrm rot="10800000">
            <a:off x="16904277" y="0"/>
            <a:ext cx="1028700" cy="113032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 lang="it-IT" noProof="0" dirty="0"/>
          </a:p>
        </p:txBody>
      </p:sp>
      <p:sp>
        <p:nvSpPr>
          <p:cNvPr id="85" name="TextBox 140">
            <a:extLst>
              <a:ext uri="{FF2B5EF4-FFF2-40B4-BE49-F238E27FC236}">
                <a16:creationId xmlns:a16="http://schemas.microsoft.com/office/drawing/2014/main" id="{E6602238-39E8-8132-FCF4-F85C155BB359}"/>
              </a:ext>
            </a:extLst>
          </p:cNvPr>
          <p:cNvSpPr txBox="1"/>
          <p:nvPr/>
        </p:nvSpPr>
        <p:spPr>
          <a:xfrm>
            <a:off x="2057400" y="1826196"/>
            <a:ext cx="1382595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40"/>
              </a:lnSpc>
            </a:pP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dimensione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sociale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evolve da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ambito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compliance a leva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strategica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 la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gestione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capitale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umano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la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creazione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valore</a:t>
            </a:r>
            <a:endParaRPr lang="en-US"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F066F2FD-D0D5-DAE5-AB34-1D58F408E47E}"/>
              </a:ext>
            </a:extLst>
          </p:cNvPr>
          <p:cNvGrpSpPr/>
          <p:nvPr/>
        </p:nvGrpSpPr>
        <p:grpSpPr>
          <a:xfrm>
            <a:off x="762000" y="3009900"/>
            <a:ext cx="9377645" cy="681700"/>
            <a:chOff x="0" y="0"/>
            <a:chExt cx="2469832" cy="179542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BBBE4A2-977C-60E1-DE7E-F924C5170B84}"/>
                </a:ext>
              </a:extLst>
            </p:cNvPr>
            <p:cNvSpPr/>
            <p:nvPr/>
          </p:nvSpPr>
          <p:spPr>
            <a:xfrm>
              <a:off x="0" y="0"/>
              <a:ext cx="2469832" cy="179542"/>
            </a:xfrm>
            <a:custGeom>
              <a:avLst/>
              <a:gdLst/>
              <a:ahLst/>
              <a:cxnLst/>
              <a:rect l="l" t="t" r="r" b="b"/>
              <a:pathLst>
                <a:path w="2469832" h="179542">
                  <a:moveTo>
                    <a:pt x="0" y="0"/>
                  </a:moveTo>
                  <a:lnTo>
                    <a:pt x="2469832" y="0"/>
                  </a:lnTo>
                  <a:lnTo>
                    <a:pt x="2469832" y="179542"/>
                  </a:lnTo>
                  <a:lnTo>
                    <a:pt x="0" y="179542"/>
                  </a:lnTo>
                  <a:close/>
                </a:path>
              </a:pathLst>
            </a:custGeom>
            <a:gradFill rotWithShape="1">
              <a:gsLst>
                <a:gs pos="0">
                  <a:srgbClr val="FB9D05">
                    <a:alpha val="100000"/>
                  </a:srgbClr>
                </a:gs>
                <a:gs pos="100000">
                  <a:srgbClr val="D3610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AB4B62DA-373E-EC97-C3FB-71A5302244C3}"/>
                </a:ext>
              </a:extLst>
            </p:cNvPr>
            <p:cNvSpPr txBox="1"/>
            <p:nvPr/>
          </p:nvSpPr>
          <p:spPr>
            <a:xfrm>
              <a:off x="0" y="-19050"/>
              <a:ext cx="2469832" cy="198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39" name="Freeform 9">
            <a:extLst>
              <a:ext uri="{FF2B5EF4-FFF2-40B4-BE49-F238E27FC236}">
                <a16:creationId xmlns:a16="http://schemas.microsoft.com/office/drawing/2014/main" id="{9156CA07-AF3A-F0D0-346F-77A382C0B53F}"/>
              </a:ext>
            </a:extLst>
          </p:cNvPr>
          <p:cNvSpPr/>
          <p:nvPr/>
        </p:nvSpPr>
        <p:spPr>
          <a:xfrm>
            <a:off x="872613" y="3069655"/>
            <a:ext cx="519322" cy="562189"/>
          </a:xfrm>
          <a:custGeom>
            <a:avLst/>
            <a:gdLst/>
            <a:ahLst/>
            <a:cxnLst/>
            <a:rect l="l" t="t" r="r" b="b"/>
            <a:pathLst>
              <a:path w="519322" h="562189">
                <a:moveTo>
                  <a:pt x="0" y="0"/>
                </a:moveTo>
                <a:lnTo>
                  <a:pt x="519323" y="0"/>
                </a:lnTo>
                <a:lnTo>
                  <a:pt x="519323" y="562190"/>
                </a:lnTo>
                <a:lnTo>
                  <a:pt x="0" y="562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B0016D2C-C32C-D640-1593-4DD460C74342}"/>
              </a:ext>
            </a:extLst>
          </p:cNvPr>
          <p:cNvSpPr txBox="1"/>
          <p:nvPr/>
        </p:nvSpPr>
        <p:spPr>
          <a:xfrm>
            <a:off x="762000" y="5444906"/>
            <a:ext cx="9377645" cy="7540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000"/>
              </a:lnSpc>
            </a:pPr>
            <a:endParaRPr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7FC9F2C5-753D-6584-F028-F2BF5AFF6ED5}"/>
              </a:ext>
            </a:extLst>
          </p:cNvPr>
          <p:cNvSpPr txBox="1"/>
          <p:nvPr/>
        </p:nvSpPr>
        <p:spPr>
          <a:xfrm>
            <a:off x="1420531" y="3187180"/>
            <a:ext cx="800177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IL RUOLO DEL WELFARE E DELLE COPERTURE</a:t>
            </a: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B11DF2B1-97A3-A6E8-0F68-A8BB851B7ED3}"/>
              </a:ext>
            </a:extLst>
          </p:cNvPr>
          <p:cNvSpPr txBox="1"/>
          <p:nvPr/>
        </p:nvSpPr>
        <p:spPr>
          <a:xfrm>
            <a:off x="872613" y="3899387"/>
            <a:ext cx="1286817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Il welfare e le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coperture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assicurative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rappresentano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strumenti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chiave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per la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gestione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capitale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umano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dei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rischi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sociali</a:t>
            </a: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supportano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stabilità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organizzativa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riducendo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turnover 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assenteismo</a:t>
            </a: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contribuiscono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alla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sostenibilità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sociale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attraverso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iniziative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strutturate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e inclusive</a:t>
            </a: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rafforzano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protezione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delle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persone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integrando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strumenti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di welfare 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copertura</a:t>
            </a: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69E1B580-8404-063C-F974-D1203C84831F}"/>
              </a:ext>
            </a:extLst>
          </p:cNvPr>
          <p:cNvSpPr txBox="1"/>
          <p:nvPr/>
        </p:nvSpPr>
        <p:spPr>
          <a:xfrm>
            <a:off x="1579467" y="5713107"/>
            <a:ext cx="679784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 INTEGRAZIONE NEI MODELLI AZIENDALI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446B057B-4129-449D-ACD7-42A96BD3F815}"/>
              </a:ext>
            </a:extLst>
          </p:cNvPr>
          <p:cNvSpPr txBox="1"/>
          <p:nvPr/>
        </p:nvSpPr>
        <p:spPr>
          <a:xfrm>
            <a:off x="872613" y="6394807"/>
            <a:ext cx="811975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Il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valore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della “S” emerge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quando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le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iniziative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vengono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:</a:t>
            </a: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integrate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nei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processi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aziendali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nei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modelli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gestione</a:t>
            </a: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misurate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attraverso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KPI social,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collegati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alle performance</a:t>
            </a:r>
          </a:p>
          <a:p>
            <a:pPr marL="431801" lvl="1" indent="-215900" algn="l">
              <a:lnSpc>
                <a:spcPts val="2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rendicontate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nei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framework ESG 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nei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bilanci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tillium Web"/>
                <a:cs typeface="Titillium Web"/>
                <a:sym typeface="Titillium Web"/>
              </a:rPr>
              <a:t>sostenibilità</a:t>
            </a: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  <a:p>
            <a:pPr algn="l">
              <a:lnSpc>
                <a:spcPts val="2000"/>
              </a:lnSpc>
            </a:pPr>
            <a:endParaRPr lang="en-US" sz="2000" dirty="0">
              <a:solidFill>
                <a:srgbClr val="0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9CD3C664-A2A0-B4AE-B9A1-7E2D5C1F9ED6}"/>
              </a:ext>
            </a:extLst>
          </p:cNvPr>
          <p:cNvSpPr/>
          <p:nvPr/>
        </p:nvSpPr>
        <p:spPr>
          <a:xfrm>
            <a:off x="876125" y="5574387"/>
            <a:ext cx="595783" cy="595783"/>
          </a:xfrm>
          <a:custGeom>
            <a:avLst/>
            <a:gdLst/>
            <a:ahLst/>
            <a:cxnLst/>
            <a:rect l="l" t="t" r="r" b="b"/>
            <a:pathLst>
              <a:path w="595783" h="595783">
                <a:moveTo>
                  <a:pt x="0" y="0"/>
                </a:moveTo>
                <a:lnTo>
                  <a:pt x="595783" y="0"/>
                </a:lnTo>
                <a:lnTo>
                  <a:pt x="595783" y="595783"/>
                </a:lnTo>
                <a:lnTo>
                  <a:pt x="0" y="595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9D5E68FD-18F0-FAA2-9B9B-B2EC9AC0777E}"/>
              </a:ext>
            </a:extLst>
          </p:cNvPr>
          <p:cNvSpPr txBox="1"/>
          <p:nvPr/>
        </p:nvSpPr>
        <p:spPr>
          <a:xfrm>
            <a:off x="1093910" y="8006647"/>
            <a:ext cx="1478944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500" b="1" dirty="0">
                <a:latin typeface="+mj-lt"/>
                <a:ea typeface="Titillium Web Bold"/>
                <a:cs typeface="Titillium Web Bold"/>
                <a:sym typeface="Titillium Web Bold"/>
              </a:rPr>
              <a:t>IL VALORE DELLA “S” EMERGE QUANDO LE INIZIATIVE DIVENTANO PARTE DI UN SISTEMA INTEGRATO, MISURABILE E ORIENTATO ALLA GESTIONE DEL CAPITALE UMANO.</a:t>
            </a:r>
          </a:p>
        </p:txBody>
      </p:sp>
      <p:pic>
        <p:nvPicPr>
          <p:cNvPr id="2" name="Immagine 1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A7771AD5-9959-F0A3-C4E7-A4B4AFEA0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F185A1F-653D-79FA-18C5-BC88CB4C154B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5" name="Segnaposto numero diapositiva 1">
            <a:extLst>
              <a:ext uri="{FF2B5EF4-FFF2-40B4-BE49-F238E27FC236}">
                <a16:creationId xmlns:a16="http://schemas.microsoft.com/office/drawing/2014/main" id="{A06E3129-2C43-5C84-A03F-0C0A6E62701E}"/>
              </a:ext>
            </a:extLst>
          </p:cNvPr>
          <p:cNvSpPr txBox="1">
            <a:spLocks/>
          </p:cNvSpPr>
          <p:nvPr/>
        </p:nvSpPr>
        <p:spPr>
          <a:xfrm>
            <a:off x="447282" y="9490929"/>
            <a:ext cx="646628" cy="227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defRPr/>
            </a:pPr>
            <a:fld id="{770F082A-6162-4B0C-BE8C-4D990B4FAD76}" type="slidenum">
              <a:rPr lang="it-IT" b="1" smtClean="0">
                <a:solidFill>
                  <a:srgbClr val="000000"/>
                </a:solidFill>
                <a:latin typeface="+mj-lt"/>
              </a:rPr>
              <a:pPr algn="l" defTabSz="1371600">
                <a:defRPr/>
              </a:pPr>
              <a:t>20</a:t>
            </a:fld>
            <a:endParaRPr lang="it-IT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A9DB433-9084-3357-705D-D5F6ADF20C54}"/>
              </a:ext>
            </a:extLst>
          </p:cNvPr>
          <p:cNvGrpSpPr/>
          <p:nvPr/>
        </p:nvGrpSpPr>
        <p:grpSpPr>
          <a:xfrm>
            <a:off x="386207" y="509726"/>
            <a:ext cx="1896802" cy="528073"/>
            <a:chOff x="0" y="0"/>
            <a:chExt cx="3620241" cy="94280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B7E030D-742E-2969-2B2E-3EDC8D4617FB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31EBC690-043A-5EBE-A582-FDAF79527723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61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27E65-0848-75B3-F6F8-26F4FF92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uppo 185">
            <a:extLst>
              <a:ext uri="{FF2B5EF4-FFF2-40B4-BE49-F238E27FC236}">
                <a16:creationId xmlns:a16="http://schemas.microsoft.com/office/drawing/2014/main" id="{ED8A6FDD-0B53-A5BE-13C4-E28F0AACAF44}"/>
              </a:ext>
            </a:extLst>
          </p:cNvPr>
          <p:cNvGrpSpPr/>
          <p:nvPr/>
        </p:nvGrpSpPr>
        <p:grpSpPr>
          <a:xfrm rot="10800000">
            <a:off x="9708269" y="5354359"/>
            <a:ext cx="981199" cy="2201544"/>
            <a:chOff x="60765" y="1261884"/>
            <a:chExt cx="682185" cy="1460266"/>
          </a:xfrm>
          <a:solidFill>
            <a:srgbClr val="FB9D05"/>
          </a:solidFill>
        </p:grpSpPr>
        <p:grpSp>
          <p:nvGrpSpPr>
            <p:cNvPr id="187" name="Gruppo 186">
              <a:extLst>
                <a:ext uri="{FF2B5EF4-FFF2-40B4-BE49-F238E27FC236}">
                  <a16:creationId xmlns:a16="http://schemas.microsoft.com/office/drawing/2014/main" id="{280256EA-F4A3-A975-4E31-7348C27C15EE}"/>
                </a:ext>
              </a:extLst>
            </p:cNvPr>
            <p:cNvGrpSpPr/>
            <p:nvPr/>
          </p:nvGrpSpPr>
          <p:grpSpPr>
            <a:xfrm>
              <a:off x="348695" y="1813066"/>
              <a:ext cx="106324" cy="909084"/>
              <a:chOff x="276445" y="1749056"/>
              <a:chExt cx="106324" cy="909084"/>
            </a:xfrm>
            <a:grpFill/>
          </p:grpSpPr>
          <p:cxnSp>
            <p:nvCxnSpPr>
              <p:cNvPr id="189" name="Connettore diritto 188">
                <a:extLst>
                  <a:ext uri="{FF2B5EF4-FFF2-40B4-BE49-F238E27FC236}">
                    <a16:creationId xmlns:a16="http://schemas.microsoft.com/office/drawing/2014/main" id="{C3BEA2A2-1FF4-5478-08F6-C83BDEDD2826}"/>
                  </a:ext>
                </a:extLst>
              </p:cNvPr>
              <p:cNvCxnSpPr/>
              <p:nvPr/>
            </p:nvCxnSpPr>
            <p:spPr>
              <a:xfrm>
                <a:off x="329607" y="1749056"/>
                <a:ext cx="0" cy="797442"/>
              </a:xfrm>
              <a:prstGeom prst="line">
                <a:avLst/>
              </a:prstGeom>
              <a:grpFill/>
              <a:ln>
                <a:solidFill>
                  <a:srgbClr val="FB9D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Ovale 189">
                <a:extLst>
                  <a:ext uri="{FF2B5EF4-FFF2-40B4-BE49-F238E27FC236}">
                    <a16:creationId xmlns:a16="http://schemas.microsoft.com/office/drawing/2014/main" id="{ECE6A5D8-5FB6-197C-8668-52EBBC51FAD4}"/>
                  </a:ext>
                </a:extLst>
              </p:cNvPr>
              <p:cNvSpPr/>
              <p:nvPr/>
            </p:nvSpPr>
            <p:spPr>
              <a:xfrm>
                <a:off x="276445" y="2546498"/>
                <a:ext cx="106324" cy="111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endParaRPr>
              </a:p>
            </p:txBody>
          </p:sp>
        </p:grpSp>
        <p:sp>
          <p:nvSpPr>
            <p:cNvPr id="188" name="Ovale 187">
              <a:extLst>
                <a:ext uri="{FF2B5EF4-FFF2-40B4-BE49-F238E27FC236}">
                  <a16:creationId xmlns:a16="http://schemas.microsoft.com/office/drawing/2014/main" id="{34299910-15B5-7444-6D35-9C1147374086}"/>
                </a:ext>
              </a:extLst>
            </p:cNvPr>
            <p:cNvSpPr/>
            <p:nvPr/>
          </p:nvSpPr>
          <p:spPr>
            <a:xfrm>
              <a:off x="60765" y="1261884"/>
              <a:ext cx="682185" cy="657481"/>
            </a:xfrm>
            <a:prstGeom prst="ellipse">
              <a:avLst/>
            </a:prstGeom>
            <a:grpFill/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7955CCF2-8CAE-7F64-C073-3BCA78A36FE5}"/>
              </a:ext>
            </a:extLst>
          </p:cNvPr>
          <p:cNvGrpSpPr/>
          <p:nvPr/>
        </p:nvGrpSpPr>
        <p:grpSpPr>
          <a:xfrm rot="10800000">
            <a:off x="3493373" y="5418932"/>
            <a:ext cx="981199" cy="2201544"/>
            <a:chOff x="60765" y="1261884"/>
            <a:chExt cx="682185" cy="1460266"/>
          </a:xfrm>
          <a:solidFill>
            <a:srgbClr val="FB9D05"/>
          </a:solidFill>
        </p:grpSpPr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2FD4C0F8-5EF1-B92A-013D-2289EB6C3556}"/>
                </a:ext>
              </a:extLst>
            </p:cNvPr>
            <p:cNvGrpSpPr/>
            <p:nvPr/>
          </p:nvGrpSpPr>
          <p:grpSpPr>
            <a:xfrm>
              <a:off x="348695" y="1813066"/>
              <a:ext cx="106324" cy="909084"/>
              <a:chOff x="276445" y="1749056"/>
              <a:chExt cx="106324" cy="909084"/>
            </a:xfrm>
            <a:grpFill/>
          </p:grpSpPr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41C8742E-BBD8-8C23-E719-438F667E61DE}"/>
                  </a:ext>
                </a:extLst>
              </p:cNvPr>
              <p:cNvCxnSpPr/>
              <p:nvPr/>
            </p:nvCxnSpPr>
            <p:spPr>
              <a:xfrm>
                <a:off x="329607" y="1749056"/>
                <a:ext cx="0" cy="797442"/>
              </a:xfrm>
              <a:prstGeom prst="line">
                <a:avLst/>
              </a:prstGeom>
              <a:grpFill/>
              <a:ln>
                <a:solidFill>
                  <a:srgbClr val="FB9D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e 184">
                <a:extLst>
                  <a:ext uri="{FF2B5EF4-FFF2-40B4-BE49-F238E27FC236}">
                    <a16:creationId xmlns:a16="http://schemas.microsoft.com/office/drawing/2014/main" id="{F2C1B5A9-1FCE-6C36-EB7B-3F4F687B860E}"/>
                  </a:ext>
                </a:extLst>
              </p:cNvPr>
              <p:cNvSpPr/>
              <p:nvPr/>
            </p:nvSpPr>
            <p:spPr>
              <a:xfrm>
                <a:off x="276445" y="2546498"/>
                <a:ext cx="106324" cy="111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endParaRPr>
              </a:p>
            </p:txBody>
          </p:sp>
        </p:grpSp>
        <p:sp>
          <p:nvSpPr>
            <p:cNvPr id="183" name="Ovale 182">
              <a:extLst>
                <a:ext uri="{FF2B5EF4-FFF2-40B4-BE49-F238E27FC236}">
                  <a16:creationId xmlns:a16="http://schemas.microsoft.com/office/drawing/2014/main" id="{67EC4939-C248-CBB1-7F3E-F28082EAA7C9}"/>
                </a:ext>
              </a:extLst>
            </p:cNvPr>
            <p:cNvSpPr/>
            <p:nvPr/>
          </p:nvSpPr>
          <p:spPr>
            <a:xfrm>
              <a:off x="60765" y="1261884"/>
              <a:ext cx="682185" cy="657481"/>
            </a:xfrm>
            <a:prstGeom prst="ellipse">
              <a:avLst/>
            </a:prstGeom>
            <a:grpFill/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CB0AB4A6-4D86-9399-31F5-AD4D74805045}"/>
              </a:ext>
            </a:extLst>
          </p:cNvPr>
          <p:cNvGrpSpPr/>
          <p:nvPr/>
        </p:nvGrpSpPr>
        <p:grpSpPr>
          <a:xfrm>
            <a:off x="11390223" y="3274419"/>
            <a:ext cx="981199" cy="2201544"/>
            <a:chOff x="60765" y="1261884"/>
            <a:chExt cx="682185" cy="1460266"/>
          </a:xfrm>
          <a:solidFill>
            <a:srgbClr val="FB9D05"/>
          </a:solidFill>
        </p:grpSpPr>
        <p:grpSp>
          <p:nvGrpSpPr>
            <p:cNvPr id="177" name="Gruppo 176">
              <a:extLst>
                <a:ext uri="{FF2B5EF4-FFF2-40B4-BE49-F238E27FC236}">
                  <a16:creationId xmlns:a16="http://schemas.microsoft.com/office/drawing/2014/main" id="{4C06EBD7-C694-3C53-CF72-0D42311C6D54}"/>
                </a:ext>
              </a:extLst>
            </p:cNvPr>
            <p:cNvGrpSpPr/>
            <p:nvPr/>
          </p:nvGrpSpPr>
          <p:grpSpPr>
            <a:xfrm>
              <a:off x="348695" y="1813066"/>
              <a:ext cx="106324" cy="909084"/>
              <a:chOff x="276445" y="1749056"/>
              <a:chExt cx="106324" cy="909084"/>
            </a:xfrm>
            <a:grpFill/>
          </p:grpSpPr>
          <p:cxnSp>
            <p:nvCxnSpPr>
              <p:cNvPr id="179" name="Connettore diritto 178">
                <a:extLst>
                  <a:ext uri="{FF2B5EF4-FFF2-40B4-BE49-F238E27FC236}">
                    <a16:creationId xmlns:a16="http://schemas.microsoft.com/office/drawing/2014/main" id="{7D21AAE4-6B1A-243B-784A-0892F3345319}"/>
                  </a:ext>
                </a:extLst>
              </p:cNvPr>
              <p:cNvCxnSpPr/>
              <p:nvPr/>
            </p:nvCxnSpPr>
            <p:spPr>
              <a:xfrm>
                <a:off x="329607" y="1749056"/>
                <a:ext cx="0" cy="797442"/>
              </a:xfrm>
              <a:prstGeom prst="line">
                <a:avLst/>
              </a:prstGeom>
              <a:grpFill/>
              <a:ln>
                <a:solidFill>
                  <a:srgbClr val="FB9D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e 179">
                <a:extLst>
                  <a:ext uri="{FF2B5EF4-FFF2-40B4-BE49-F238E27FC236}">
                    <a16:creationId xmlns:a16="http://schemas.microsoft.com/office/drawing/2014/main" id="{0EBE0C4B-BEB4-10D2-8DF9-2C0202103D72}"/>
                  </a:ext>
                </a:extLst>
              </p:cNvPr>
              <p:cNvSpPr/>
              <p:nvPr/>
            </p:nvSpPr>
            <p:spPr>
              <a:xfrm>
                <a:off x="276445" y="2546498"/>
                <a:ext cx="106324" cy="111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endParaRPr>
              </a:p>
            </p:txBody>
          </p:sp>
        </p:grpSp>
        <p:sp>
          <p:nvSpPr>
            <p:cNvPr id="178" name="Ovale 177">
              <a:extLst>
                <a:ext uri="{FF2B5EF4-FFF2-40B4-BE49-F238E27FC236}">
                  <a16:creationId xmlns:a16="http://schemas.microsoft.com/office/drawing/2014/main" id="{25687FDB-7D65-1A46-6BD9-70E60C16007A}"/>
                </a:ext>
              </a:extLst>
            </p:cNvPr>
            <p:cNvSpPr/>
            <p:nvPr/>
          </p:nvSpPr>
          <p:spPr>
            <a:xfrm>
              <a:off x="60765" y="1261884"/>
              <a:ext cx="682185" cy="657481"/>
            </a:xfrm>
            <a:prstGeom prst="ellipse">
              <a:avLst/>
            </a:prstGeom>
            <a:grpFill/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grpSp>
        <p:nvGrpSpPr>
          <p:cNvPr id="171" name="Gruppo 170">
            <a:extLst>
              <a:ext uri="{FF2B5EF4-FFF2-40B4-BE49-F238E27FC236}">
                <a16:creationId xmlns:a16="http://schemas.microsoft.com/office/drawing/2014/main" id="{A9534A41-F7DF-4EA2-9F1A-AF8B3E53A770}"/>
              </a:ext>
            </a:extLst>
          </p:cNvPr>
          <p:cNvGrpSpPr/>
          <p:nvPr/>
        </p:nvGrpSpPr>
        <p:grpSpPr>
          <a:xfrm>
            <a:off x="5741135" y="3284931"/>
            <a:ext cx="981199" cy="2201544"/>
            <a:chOff x="60765" y="1261884"/>
            <a:chExt cx="682185" cy="1460266"/>
          </a:xfrm>
          <a:solidFill>
            <a:srgbClr val="FB9D05"/>
          </a:solidFill>
        </p:grpSpPr>
        <p:grpSp>
          <p:nvGrpSpPr>
            <p:cNvPr id="172" name="Gruppo 171">
              <a:extLst>
                <a:ext uri="{FF2B5EF4-FFF2-40B4-BE49-F238E27FC236}">
                  <a16:creationId xmlns:a16="http://schemas.microsoft.com/office/drawing/2014/main" id="{51D74023-E3E5-4789-3131-0B7274958E38}"/>
                </a:ext>
              </a:extLst>
            </p:cNvPr>
            <p:cNvGrpSpPr/>
            <p:nvPr/>
          </p:nvGrpSpPr>
          <p:grpSpPr>
            <a:xfrm>
              <a:off x="348695" y="1813066"/>
              <a:ext cx="106324" cy="909084"/>
              <a:chOff x="276445" y="1749056"/>
              <a:chExt cx="106324" cy="909084"/>
            </a:xfrm>
            <a:grpFill/>
          </p:grpSpPr>
          <p:cxnSp>
            <p:nvCxnSpPr>
              <p:cNvPr id="174" name="Connettore diritto 173">
                <a:extLst>
                  <a:ext uri="{FF2B5EF4-FFF2-40B4-BE49-F238E27FC236}">
                    <a16:creationId xmlns:a16="http://schemas.microsoft.com/office/drawing/2014/main" id="{72C0270C-30E6-C051-DF7C-5BF767A92BD5}"/>
                  </a:ext>
                </a:extLst>
              </p:cNvPr>
              <p:cNvCxnSpPr/>
              <p:nvPr/>
            </p:nvCxnSpPr>
            <p:spPr>
              <a:xfrm>
                <a:off x="329607" y="1749056"/>
                <a:ext cx="0" cy="797442"/>
              </a:xfrm>
              <a:prstGeom prst="line">
                <a:avLst/>
              </a:prstGeom>
              <a:grpFill/>
              <a:ln>
                <a:solidFill>
                  <a:srgbClr val="FB9D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e 174">
                <a:extLst>
                  <a:ext uri="{FF2B5EF4-FFF2-40B4-BE49-F238E27FC236}">
                    <a16:creationId xmlns:a16="http://schemas.microsoft.com/office/drawing/2014/main" id="{D619BCC6-BC5A-9EC2-9F80-8BD8F1481CF1}"/>
                  </a:ext>
                </a:extLst>
              </p:cNvPr>
              <p:cNvSpPr/>
              <p:nvPr/>
            </p:nvSpPr>
            <p:spPr>
              <a:xfrm>
                <a:off x="276445" y="2546498"/>
                <a:ext cx="106324" cy="111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endParaRPr>
              </a:p>
            </p:txBody>
          </p:sp>
        </p:grpSp>
        <p:sp>
          <p:nvSpPr>
            <p:cNvPr id="173" name="Ovale 172">
              <a:extLst>
                <a:ext uri="{FF2B5EF4-FFF2-40B4-BE49-F238E27FC236}">
                  <a16:creationId xmlns:a16="http://schemas.microsoft.com/office/drawing/2014/main" id="{A7690BD9-674F-8463-23F8-33DC881B760C}"/>
                </a:ext>
              </a:extLst>
            </p:cNvPr>
            <p:cNvSpPr/>
            <p:nvPr/>
          </p:nvSpPr>
          <p:spPr>
            <a:xfrm>
              <a:off x="60765" y="1261884"/>
              <a:ext cx="682185" cy="657481"/>
            </a:xfrm>
            <a:prstGeom prst="ellipse">
              <a:avLst/>
            </a:prstGeom>
            <a:grpFill/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690E3918-AF69-8ACC-0180-6E24786E0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518882-A577-DE71-C6A0-8A8456BE0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0" y="693861"/>
            <a:ext cx="11770244" cy="912602"/>
          </a:xfrm>
        </p:spPr>
        <p:txBody>
          <a:bodyPr/>
          <a:lstStyle/>
          <a:p>
            <a:pPr>
              <a:lnSpc>
                <a:spcPts val="3263"/>
              </a:lnSpc>
            </a:pPr>
            <a:r>
              <a:rPr lang="it-IT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Il contesto normativo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61E4648-B98F-B885-EA9D-48D516AE1CEA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C9E81E-2822-2072-8910-6846054C49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2D8C2BB3-AEC6-1607-E47B-66C359E9DEAB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4CD9096E-A60C-7A2F-E17D-E1A82CE12CEF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E1F1C385-5855-7081-6AFC-FC2C47A99375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C6354A4E-8AE9-CDE8-B289-D824CCBB1DDE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46B99B42-9E74-4D6B-34E5-F158FB92C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F1E27D7-834C-C917-3FD7-343A5D5ADBCE}"/>
              </a:ext>
            </a:extLst>
          </p:cNvPr>
          <p:cNvCxnSpPr>
            <a:cxnSpLocks/>
          </p:cNvCxnSpPr>
          <p:nvPr/>
        </p:nvCxnSpPr>
        <p:spPr>
          <a:xfrm flipV="1">
            <a:off x="0" y="5400055"/>
            <a:ext cx="16992600" cy="37755"/>
          </a:xfrm>
          <a:prstGeom prst="line">
            <a:avLst/>
          </a:prstGeom>
          <a:ln>
            <a:solidFill>
              <a:srgbClr val="FB9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D70CAB39-2739-510F-EBD1-8F886A96C86D}"/>
              </a:ext>
            </a:extLst>
          </p:cNvPr>
          <p:cNvSpPr txBox="1"/>
          <p:nvPr/>
        </p:nvSpPr>
        <p:spPr>
          <a:xfrm>
            <a:off x="1704937" y="3898271"/>
            <a:ext cx="3354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Nel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2014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, la Commissione Europea ha adottato la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NON-FINANCIAL REPORTING DIRECTIVE (NFRD)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E2E16782-E883-C1B6-7335-68FA1BE25B37}"/>
              </a:ext>
            </a:extLst>
          </p:cNvPr>
          <p:cNvSpPr txBox="1"/>
          <p:nvPr/>
        </p:nvSpPr>
        <p:spPr>
          <a:xfrm>
            <a:off x="4598709" y="6315771"/>
            <a:ext cx="3532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Nel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dicembre 2019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la Commissione Europea ha adottato il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GREEN DEAL EUROPEO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: una serie di misure per rendere più sostenibili la produzione di energia e lo stile di vita dei cittadini europei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3CD2FAA2-D927-A83E-1D59-3DAAADE5294B}"/>
              </a:ext>
            </a:extLst>
          </p:cNvPr>
          <p:cNvSpPr txBox="1"/>
          <p:nvPr/>
        </p:nvSpPr>
        <p:spPr>
          <a:xfrm>
            <a:off x="6798798" y="2705100"/>
            <a:ext cx="4328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dirty="0"/>
              <a:t>Ad </a:t>
            </a:r>
            <a:r>
              <a:rPr lang="it-IT" b="1" dirty="0">
                <a:solidFill>
                  <a:srgbClr val="FB9D05"/>
                </a:solidFill>
              </a:rPr>
              <a:t>aprile 2021</a:t>
            </a:r>
            <a:r>
              <a:rPr lang="it-IT" dirty="0">
                <a:solidFill>
                  <a:srgbClr val="000000"/>
                </a:solidFill>
              </a:rPr>
              <a:t>, la Commissione Europea ha adottato una proposta di </a:t>
            </a:r>
            <a:r>
              <a:rPr lang="it-IT" b="1" dirty="0">
                <a:solidFill>
                  <a:srgbClr val="FB9D05"/>
                </a:solidFill>
              </a:rPr>
              <a:t>CORPORATE SUSTAINABILITY REPORTING DIRECTIVE (CSRD)</a:t>
            </a:r>
            <a:r>
              <a:rPr lang="it-IT" dirty="0">
                <a:solidFill>
                  <a:srgbClr val="000000"/>
                </a:solidFill>
              </a:rPr>
              <a:t>, per modificare gli attuali requisiti di rendicontazione della Non-Financial Reporting Directive (NFRD). </a:t>
            </a:r>
          </a:p>
          <a:p>
            <a:pPr lvl="0" algn="just">
              <a:defRPr/>
            </a:pPr>
            <a:r>
              <a:rPr lang="it-IT" b="1" dirty="0">
                <a:solidFill>
                  <a:srgbClr val="FB9D05"/>
                </a:solidFill>
              </a:rPr>
              <a:t>Il 25 settembre 2024 è entrato in vigore in Italia il D. Lgs. 6 settembre 2024, n. 125</a:t>
            </a:r>
            <a:r>
              <a:rPr lang="it-IT" dirty="0">
                <a:solidFill>
                  <a:srgbClr val="000000"/>
                </a:solidFill>
              </a:rPr>
              <a:t> di recepimento della Direttiva.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9E3BF992-B312-B830-2420-785C875E7442}"/>
              </a:ext>
            </a:extLst>
          </p:cNvPr>
          <p:cNvSpPr txBox="1"/>
          <p:nvPr/>
        </p:nvSpPr>
        <p:spPr>
          <a:xfrm>
            <a:off x="10982088" y="6146000"/>
            <a:ext cx="48703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tillium"/>
                <a:ea typeface="+mn-ea"/>
                <a:cs typeface="+mn-cs"/>
              </a:rPr>
              <a:t>Ad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aprile 2025 </a:t>
            </a:r>
            <a:r>
              <a:rPr lang="it-IT" dirty="0">
                <a:solidFill>
                  <a:srgbClr val="000000"/>
                </a:solidFill>
              </a:rPr>
              <a:t>entra in vigore la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Direttiva "Stop the Clock"</a:t>
            </a:r>
            <a:r>
              <a:rPr lang="it-IT" dirty="0">
                <a:solidFill>
                  <a:srgbClr val="000000"/>
                </a:solidFill>
              </a:rPr>
              <a:t>, facente parte del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pacchetto Omnibus I </a:t>
            </a:r>
            <a:r>
              <a:rPr lang="it-IT" dirty="0">
                <a:solidFill>
                  <a:srgbClr val="000000"/>
                </a:solidFill>
              </a:rPr>
              <a:t>adottato dalla Commissione Europea per fornire alle imprese il tempo necessario per adattarsi ai nuovi requisiti senza compromettere la loro competitività, quindi sostanzialmente per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rinviare</a:t>
            </a:r>
            <a:r>
              <a:rPr lang="it-IT" dirty="0">
                <a:solidFill>
                  <a:srgbClr val="000000"/>
                </a:solidFill>
              </a:rPr>
              <a:t> gli oneri di rendicontazione della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CSRD</a:t>
            </a:r>
            <a:r>
              <a:rPr lang="it-IT" dirty="0">
                <a:solidFill>
                  <a:srgbClr val="000000"/>
                </a:solidFill>
              </a:rPr>
              <a:t> e di due diligence della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CSDDD.</a:t>
            </a:r>
            <a:r>
              <a:rPr lang="it-IT" dirty="0">
                <a:solidFill>
                  <a:srgbClr val="000000"/>
                </a:solidFill>
              </a:rPr>
              <a:t> 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6F6BB089-7147-5935-AA09-40A3FBBFCB8D}"/>
              </a:ext>
            </a:extLst>
          </p:cNvPr>
          <p:cNvGrpSpPr/>
          <p:nvPr/>
        </p:nvGrpSpPr>
        <p:grpSpPr>
          <a:xfrm>
            <a:off x="770596" y="3284931"/>
            <a:ext cx="981199" cy="2201544"/>
            <a:chOff x="60765" y="1261884"/>
            <a:chExt cx="682185" cy="1460266"/>
          </a:xfrm>
          <a:solidFill>
            <a:srgbClr val="FB9D05"/>
          </a:solidFill>
        </p:grpSpPr>
        <p:grpSp>
          <p:nvGrpSpPr>
            <p:cNvPr id="137" name="Gruppo 136">
              <a:extLst>
                <a:ext uri="{FF2B5EF4-FFF2-40B4-BE49-F238E27FC236}">
                  <a16:creationId xmlns:a16="http://schemas.microsoft.com/office/drawing/2014/main" id="{ED0E8020-78BC-143C-8FAA-30B73E8520B9}"/>
                </a:ext>
              </a:extLst>
            </p:cNvPr>
            <p:cNvGrpSpPr/>
            <p:nvPr/>
          </p:nvGrpSpPr>
          <p:grpSpPr>
            <a:xfrm>
              <a:off x="348695" y="1813066"/>
              <a:ext cx="106324" cy="909084"/>
              <a:chOff x="276445" y="1749056"/>
              <a:chExt cx="106324" cy="909084"/>
            </a:xfrm>
            <a:grpFill/>
          </p:grpSpPr>
          <p:cxnSp>
            <p:nvCxnSpPr>
              <p:cNvPr id="139" name="Connettore diritto 138">
                <a:extLst>
                  <a:ext uri="{FF2B5EF4-FFF2-40B4-BE49-F238E27FC236}">
                    <a16:creationId xmlns:a16="http://schemas.microsoft.com/office/drawing/2014/main" id="{A616B5DF-D7F1-B39D-A05A-A11CB14C7ECE}"/>
                  </a:ext>
                </a:extLst>
              </p:cNvPr>
              <p:cNvCxnSpPr/>
              <p:nvPr/>
            </p:nvCxnSpPr>
            <p:spPr>
              <a:xfrm>
                <a:off x="329607" y="1749056"/>
                <a:ext cx="0" cy="797442"/>
              </a:xfrm>
              <a:prstGeom prst="line">
                <a:avLst/>
              </a:prstGeom>
              <a:grpFill/>
              <a:ln>
                <a:solidFill>
                  <a:srgbClr val="FB9D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e 139">
                <a:extLst>
                  <a:ext uri="{FF2B5EF4-FFF2-40B4-BE49-F238E27FC236}">
                    <a16:creationId xmlns:a16="http://schemas.microsoft.com/office/drawing/2014/main" id="{55854F34-997D-36AA-5906-A0596A075711}"/>
                  </a:ext>
                </a:extLst>
              </p:cNvPr>
              <p:cNvSpPr/>
              <p:nvPr/>
            </p:nvSpPr>
            <p:spPr>
              <a:xfrm>
                <a:off x="276445" y="2546498"/>
                <a:ext cx="106324" cy="1116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endParaRPr>
              </a:p>
            </p:txBody>
          </p:sp>
        </p:grpSp>
        <p:sp>
          <p:nvSpPr>
            <p:cNvPr id="138" name="Ovale 137">
              <a:extLst>
                <a:ext uri="{FF2B5EF4-FFF2-40B4-BE49-F238E27FC236}">
                  <a16:creationId xmlns:a16="http://schemas.microsoft.com/office/drawing/2014/main" id="{94CF004E-3F17-4648-1E59-435C0654F9E7}"/>
                </a:ext>
              </a:extLst>
            </p:cNvPr>
            <p:cNvSpPr/>
            <p:nvPr/>
          </p:nvSpPr>
          <p:spPr>
            <a:xfrm>
              <a:off x="60765" y="1261884"/>
              <a:ext cx="682185" cy="657481"/>
            </a:xfrm>
            <a:prstGeom prst="ellipse">
              <a:avLst/>
            </a:prstGeom>
            <a:grpFill/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pic>
        <p:nvPicPr>
          <p:cNvPr id="141" name="Immagine 140" descr="Immagine che contiene schizzo, schermata, design, elettrodomestico&#10;&#10;Il contenuto generato dall'IA potrebbe non essere corretto.">
            <a:extLst>
              <a:ext uri="{FF2B5EF4-FFF2-40B4-BE49-F238E27FC236}">
                <a16:creationId xmlns:a16="http://schemas.microsoft.com/office/drawing/2014/main" id="{713BC0ED-AD85-408D-AADD-3D30CDE38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7" y="3345257"/>
            <a:ext cx="891397" cy="891397"/>
          </a:xfrm>
          <a:prstGeom prst="rect">
            <a:avLst/>
          </a:prstGeom>
        </p:spPr>
      </p:pic>
      <p:grpSp>
        <p:nvGrpSpPr>
          <p:cNvPr id="145" name="Gruppo 144">
            <a:extLst>
              <a:ext uri="{FF2B5EF4-FFF2-40B4-BE49-F238E27FC236}">
                <a16:creationId xmlns:a16="http://schemas.microsoft.com/office/drawing/2014/main" id="{B4389C20-2361-2FB1-6E43-34D02B847C69}"/>
              </a:ext>
            </a:extLst>
          </p:cNvPr>
          <p:cNvGrpSpPr/>
          <p:nvPr/>
        </p:nvGrpSpPr>
        <p:grpSpPr>
          <a:xfrm>
            <a:off x="2959351" y="6455131"/>
            <a:ext cx="2108155" cy="1405436"/>
            <a:chOff x="3618183" y="977690"/>
            <a:chExt cx="2108155" cy="1405436"/>
          </a:xfrm>
        </p:grpSpPr>
        <p:pic>
          <p:nvPicPr>
            <p:cNvPr id="146" name="Immagine 145" descr="Immagine che contiene Elementi grafici, grafica, clipart, cartone animato&#10;&#10;Il contenuto generato dall'IA potrebbe non essere corretto.">
              <a:extLst>
                <a:ext uri="{FF2B5EF4-FFF2-40B4-BE49-F238E27FC236}">
                  <a16:creationId xmlns:a16="http://schemas.microsoft.com/office/drawing/2014/main" id="{10748C4C-12F5-72E7-9C77-A06473EA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183" y="977690"/>
              <a:ext cx="2108155" cy="1405436"/>
            </a:xfrm>
            <a:prstGeom prst="rect">
              <a:avLst/>
            </a:prstGeom>
          </p:spPr>
        </p:pic>
        <p:sp>
          <p:nvSpPr>
            <p:cNvPr id="147" name="Ovale 146">
              <a:extLst>
                <a:ext uri="{FF2B5EF4-FFF2-40B4-BE49-F238E27FC236}">
                  <a16:creationId xmlns:a16="http://schemas.microsoft.com/office/drawing/2014/main" id="{E7AEB104-43F2-CFE6-766E-AEA49763AD89}"/>
                </a:ext>
              </a:extLst>
            </p:cNvPr>
            <p:cNvSpPr/>
            <p:nvPr/>
          </p:nvSpPr>
          <p:spPr>
            <a:xfrm>
              <a:off x="4420266" y="1400640"/>
              <a:ext cx="609372" cy="581614"/>
            </a:xfrm>
            <a:prstGeom prst="ellipse">
              <a:avLst/>
            </a:prstGeom>
            <a:solidFill>
              <a:srgbClr val="FB9D05"/>
            </a:solidFill>
            <a:ln>
              <a:solidFill>
                <a:srgbClr val="FB9D0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48" name="CasellaDiTesto 147">
              <a:extLst>
                <a:ext uri="{FF2B5EF4-FFF2-40B4-BE49-F238E27FC236}">
                  <a16:creationId xmlns:a16="http://schemas.microsoft.com/office/drawing/2014/main" id="{9170702A-6CC4-DB5D-017E-4D1DA1067121}"/>
                </a:ext>
              </a:extLst>
            </p:cNvPr>
            <p:cNvSpPr txBox="1"/>
            <p:nvPr/>
          </p:nvSpPr>
          <p:spPr>
            <a:xfrm>
              <a:off x="4250172" y="1471539"/>
              <a:ext cx="9379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+mn-ea"/>
                  <a:cs typeface="+mn-cs"/>
                </a:rPr>
                <a:t>GREEN DEAL</a:t>
              </a:r>
            </a:p>
          </p:txBody>
        </p:sp>
      </p:grpSp>
      <p:pic>
        <p:nvPicPr>
          <p:cNvPr id="154" name="Immagine 153" descr="Immagine che contiene Elementi grafici, grafica, cerchio, simbolo&#10;&#10;Il contenuto generato dall'IA potrebbe non essere corretto.">
            <a:extLst>
              <a:ext uri="{FF2B5EF4-FFF2-40B4-BE49-F238E27FC236}">
                <a16:creationId xmlns:a16="http://schemas.microsoft.com/office/drawing/2014/main" id="{3A577F00-3DBF-EDD3-1B69-E1E1C28F0B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8" y="3318250"/>
            <a:ext cx="1701266" cy="957921"/>
          </a:xfrm>
          <a:prstGeom prst="rect">
            <a:avLst/>
          </a:prstGeom>
        </p:spPr>
      </p:pic>
      <p:pic>
        <p:nvPicPr>
          <p:cNvPr id="160" name="Immagine 159" descr="Immagine che contiene schermata, Policromia, linea, cerchio&#10;&#10;Il contenuto generato dall'IA potrebbe non essere corretto.">
            <a:extLst>
              <a:ext uri="{FF2B5EF4-FFF2-40B4-BE49-F238E27FC236}">
                <a16:creationId xmlns:a16="http://schemas.microsoft.com/office/drawing/2014/main" id="{804420BA-7F64-529F-C277-4CE3254009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58" y="6668673"/>
            <a:ext cx="783219" cy="783219"/>
          </a:xfrm>
          <a:prstGeom prst="rect">
            <a:avLst/>
          </a:prstGeom>
        </p:spPr>
      </p:pic>
      <p:pic>
        <p:nvPicPr>
          <p:cNvPr id="166" name="Immagine 165" descr="Immagine che contiene nero, oscurità, schermata, stella&#10;&#10;Il contenuto generato dall'IA potrebbe non essere corretto.">
            <a:extLst>
              <a:ext uri="{FF2B5EF4-FFF2-40B4-BE49-F238E27FC236}">
                <a16:creationId xmlns:a16="http://schemas.microsoft.com/office/drawing/2014/main" id="{E5A3F584-AD67-C34B-BE1D-ECC7567B0E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06" y="3336922"/>
            <a:ext cx="866234" cy="866234"/>
          </a:xfrm>
          <a:prstGeom prst="rect">
            <a:avLst/>
          </a:prstGeom>
        </p:spPr>
      </p:pic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518B563E-8A7D-8EF9-474E-1CEFFE8D4A74}"/>
              </a:ext>
            </a:extLst>
          </p:cNvPr>
          <p:cNvSpPr txBox="1"/>
          <p:nvPr/>
        </p:nvSpPr>
        <p:spPr>
          <a:xfrm>
            <a:off x="12428905" y="3790955"/>
            <a:ext cx="3877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Il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18 Marzo 2026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è entrata in vigore la direttiva UE di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recepimento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del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pacchetto Omnibus I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, rivolto alla </a:t>
            </a:r>
            <a:r>
              <a:rPr lang="it-IT" b="1" dirty="0">
                <a:solidFill>
                  <a:srgbClr val="FB9D05"/>
                </a:solidFill>
                <a:latin typeface="Titillium"/>
              </a:rPr>
              <a:t>semplificazione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di CSRD e CSDD.</a:t>
            </a:r>
          </a:p>
        </p:txBody>
      </p:sp>
    </p:spTree>
    <p:extLst>
      <p:ext uri="{BB962C8B-B14F-4D97-AF65-F5344CB8AC3E}">
        <p14:creationId xmlns:p14="http://schemas.microsoft.com/office/powerpoint/2010/main" val="268758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A4F19-C0C0-4EA4-7372-3836524E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F5C2E95F-381B-7196-5E5D-6F2CB7A5E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636106-4220-C71C-9811-F9ACF2A00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Pacchetto omnibus  – NUOVI REQUISITI PER L'Obbligatorietà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2BF35DB5-E55E-2A6D-C3EF-7D4876F2BEF5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0805DA-462D-060B-10F9-DDD3AC396C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273A3CE7-6503-5A00-7E74-F54971488347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543DCD39-2056-80AE-4059-40A13E9192D7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CD61E2A3-1443-8AAF-669C-54847BFAD71C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EAAD26FD-2C93-F633-4714-5726280E9A20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30A68677-6C38-0E2D-1689-80C06370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05A740-D981-DCE4-6C66-571B00C26B5D}"/>
              </a:ext>
            </a:extLst>
          </p:cNvPr>
          <p:cNvSpPr txBox="1"/>
          <p:nvPr/>
        </p:nvSpPr>
        <p:spPr>
          <a:xfrm>
            <a:off x="1588573" y="1931866"/>
            <a:ext cx="14465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La </a:t>
            </a:r>
            <a:r>
              <a:rPr lang="it-IT" sz="2000" b="1" dirty="0"/>
              <a:t>semplificazione</a:t>
            </a:r>
            <a:r>
              <a:rPr lang="it-IT" sz="2000" dirty="0"/>
              <a:t> prevede la modifica sostanziale dei </a:t>
            </a:r>
            <a:r>
              <a:rPr lang="it-IT" sz="2000" b="1" dirty="0"/>
              <a:t>fattori dimensionali</a:t>
            </a:r>
            <a:r>
              <a:rPr lang="it-IT" sz="2000" dirty="0"/>
              <a:t>, di </a:t>
            </a:r>
            <a:r>
              <a:rPr lang="it-IT" sz="2000" b="1" dirty="0"/>
              <a:t>tempo</a:t>
            </a:r>
            <a:r>
              <a:rPr lang="it-IT" sz="2000" dirty="0"/>
              <a:t> e del </a:t>
            </a:r>
            <a:r>
              <a:rPr lang="it-IT" sz="2000" b="1" dirty="0"/>
              <a:t>perimetro </a:t>
            </a:r>
            <a:r>
              <a:rPr lang="it-IT" sz="2000" dirty="0"/>
              <a:t>di</a:t>
            </a:r>
            <a:r>
              <a:rPr lang="it-IT" sz="2000" b="1" dirty="0"/>
              <a:t> controllo </a:t>
            </a:r>
            <a:r>
              <a:rPr lang="it-IT" sz="2000" dirty="0"/>
              <a:t>inizialmente contemplati dalla Direttiva CSRD. La revisione riguarda i seguenti ambiti: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6B66AD-B092-1883-F060-D2701FC85F59}"/>
              </a:ext>
            </a:extLst>
          </p:cNvPr>
          <p:cNvSpPr txBox="1"/>
          <p:nvPr/>
        </p:nvSpPr>
        <p:spPr>
          <a:xfrm>
            <a:off x="2355541" y="8805486"/>
            <a:ext cx="953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B9D05"/>
                </a:solidFill>
                <a:latin typeface="+mj-lt"/>
              </a:rPr>
              <a:t>IMPRESE OBBLIGATE ALLA REDAZIONE DEL BILANCIO </a:t>
            </a:r>
            <a:endParaRPr lang="it-IT" sz="2800" dirty="0">
              <a:solidFill>
                <a:srgbClr val="FB9D05"/>
              </a:solidFill>
              <a:latin typeface="+mj-lt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74D961-F8F6-9875-7010-1BC373C15D1F}"/>
              </a:ext>
            </a:extLst>
          </p:cNvPr>
          <p:cNvGrpSpPr/>
          <p:nvPr/>
        </p:nvGrpSpPr>
        <p:grpSpPr>
          <a:xfrm>
            <a:off x="10867202" y="8819384"/>
            <a:ext cx="472457" cy="509322"/>
            <a:chOff x="3932339" y="3777697"/>
            <a:chExt cx="192991" cy="6553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Freccia a gallone 7">
              <a:extLst>
                <a:ext uri="{FF2B5EF4-FFF2-40B4-BE49-F238E27FC236}">
                  <a16:creationId xmlns:a16="http://schemas.microsoft.com/office/drawing/2014/main" id="{44391DEC-E358-3A79-4943-1B087C42398B}"/>
                </a:ext>
              </a:extLst>
            </p:cNvPr>
            <p:cNvSpPr/>
            <p:nvPr/>
          </p:nvSpPr>
          <p:spPr>
            <a:xfrm>
              <a:off x="3932339" y="3777697"/>
              <a:ext cx="110963" cy="655396"/>
            </a:xfrm>
            <a:prstGeom prst="chevron">
              <a:avLst/>
            </a:prstGeom>
            <a:solidFill>
              <a:srgbClr val="C7AF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9" name="Freccia a gallone 8">
              <a:extLst>
                <a:ext uri="{FF2B5EF4-FFF2-40B4-BE49-F238E27FC236}">
                  <a16:creationId xmlns:a16="http://schemas.microsoft.com/office/drawing/2014/main" id="{D3891E19-F3E4-2E1D-8E58-5117A3AE3EC7}"/>
                </a:ext>
              </a:extLst>
            </p:cNvPr>
            <p:cNvSpPr/>
            <p:nvPr/>
          </p:nvSpPr>
          <p:spPr>
            <a:xfrm>
              <a:off x="4014367" y="3777697"/>
              <a:ext cx="110963" cy="655396"/>
            </a:xfrm>
            <a:prstGeom prst="chevron">
              <a:avLst/>
            </a:prstGeom>
            <a:solidFill>
              <a:srgbClr val="DDCE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34C4046-D838-5AFF-3483-0087D62AB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18039"/>
              </p:ext>
            </p:extLst>
          </p:nvPr>
        </p:nvGraphicFramePr>
        <p:xfrm>
          <a:off x="1640661" y="2857500"/>
          <a:ext cx="14465202" cy="5731154"/>
        </p:xfrm>
        <a:graphic>
          <a:graphicData uri="http://schemas.openxmlformats.org/drawingml/2006/table">
            <a:tbl>
              <a:tblPr firstRow="1" firstCol="1" bandRow="1"/>
              <a:tblGrid>
                <a:gridCol w="4821734">
                  <a:extLst>
                    <a:ext uri="{9D8B030D-6E8A-4147-A177-3AD203B41FA5}">
                      <a16:colId xmlns:a16="http://schemas.microsoft.com/office/drawing/2014/main" val="4150070350"/>
                    </a:ext>
                  </a:extLst>
                </a:gridCol>
                <a:gridCol w="4821734">
                  <a:extLst>
                    <a:ext uri="{9D8B030D-6E8A-4147-A177-3AD203B41FA5}">
                      <a16:colId xmlns:a16="http://schemas.microsoft.com/office/drawing/2014/main" val="2559515649"/>
                    </a:ext>
                  </a:extLst>
                </a:gridCol>
                <a:gridCol w="4821734">
                  <a:extLst>
                    <a:ext uri="{9D8B030D-6E8A-4147-A177-3AD203B41FA5}">
                      <a16:colId xmlns:a16="http://schemas.microsoft.com/office/drawing/2014/main" val="4033478309"/>
                    </a:ext>
                  </a:extLst>
                </a:gridCol>
              </a:tblGrid>
              <a:tr h="451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0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0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96586"/>
                  </a:ext>
                </a:extLst>
              </a:tr>
              <a:tr h="1333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GRANDI IMPRESE</a:t>
                      </a:r>
                      <a:endParaRPr lang="it-IT" sz="1800" b="1" i="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Obbligo per le società con più di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dipendenti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Obbligo per le imprese che hanno</a:t>
                      </a:r>
                      <a:b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più di 1.000 dipendenti</a:t>
                      </a: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b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</a:t>
                      </a: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milioni di euro di fatturato netto</a:t>
                      </a: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annuo</a:t>
                      </a:r>
                      <a:endParaRPr lang="it-IT" sz="180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64388"/>
                  </a:ext>
                </a:extLst>
              </a:tr>
              <a:tr h="731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PMI QUOTATE</a:t>
                      </a:r>
                      <a:endParaRPr lang="it-IT" sz="1800" b="1" i="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Incluse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Escluse completamente dall’ambito di applicazione della direttiva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08857"/>
                  </a:ext>
                </a:extLst>
              </a:tr>
              <a:tr h="1450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IMPRESE</a:t>
                      </a: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UE</a:t>
                      </a:r>
                      <a:endParaRPr lang="it-IT" sz="1800" b="1" i="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Soggette alla normativa se generavano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 150 milioni di euro di fatturato netto nell’UE</a:t>
                      </a:r>
                      <a:b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avevano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almeno una presenza stabile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(filiale o succursale) nel territorio UE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Solo se generano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oltre 450 milioni di euro di fatturato netto nell’UE</a:t>
                      </a:r>
                      <a:b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hanno una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controllata o succursale nell’UE che genera più di 200 milioni di euro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fatturato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89122"/>
                  </a:ext>
                </a:extLst>
              </a:tr>
              <a:tr h="731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CATENA DEL VALORE</a:t>
                      </a:r>
                      <a:endParaRPr lang="it-IT" sz="1800" b="1" i="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Obblighi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estesi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effetti a cascata su tutte le filiere e anche le PMI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imprese devono concentrarsi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solo sui rischi rilevanti e concreti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03401"/>
                  </a:ext>
                </a:extLst>
              </a:tr>
              <a:tr h="1032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i="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TEMPISTICHE</a:t>
                      </a:r>
                      <a:endParaRPr lang="it-IT" sz="1800" b="1" i="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Entrata in vigore progressiva a partire dal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Rinvio dell’entrata in vigore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operativa e introduzione di una f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Titillium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 transitoria per gli esercizi 2025–2026</a:t>
                      </a:r>
                      <a:endParaRPr lang="it-IT" sz="1800" dirty="0">
                        <a:effectLst/>
                        <a:latin typeface="Titillium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853" marR="71853" marT="71853" marB="71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67366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79FCD0-238F-1F93-B96E-0B8D4A4CCD80}"/>
              </a:ext>
            </a:extLst>
          </p:cNvPr>
          <p:cNvSpPr txBox="1"/>
          <p:nvPr/>
        </p:nvSpPr>
        <p:spPr>
          <a:xfrm>
            <a:off x="2438400" y="9374990"/>
            <a:ext cx="12957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chemeClr val="accent1"/>
                </a:solidFill>
              </a:rPr>
              <a:t>Le PMI potranno redigere il Bilancio </a:t>
            </a:r>
            <a:r>
              <a:rPr lang="it-IT" sz="2800" b="1" u="sng" dirty="0">
                <a:solidFill>
                  <a:schemeClr val="accent1"/>
                </a:solidFill>
              </a:rPr>
              <a:t>volontariamente</a:t>
            </a:r>
            <a:r>
              <a:rPr lang="it-IT" sz="2800" b="1" dirty="0">
                <a:solidFill>
                  <a:schemeClr val="accent1"/>
                </a:solidFill>
              </a:rPr>
              <a:t>, secondo standard VSME </a:t>
            </a:r>
            <a:endParaRPr lang="it-IT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F6AD84-DA68-C8F8-842E-5D8105135257}"/>
              </a:ext>
            </a:extLst>
          </p:cNvPr>
          <p:cNvSpPr txBox="1"/>
          <p:nvPr/>
        </p:nvSpPr>
        <p:spPr>
          <a:xfrm>
            <a:off x="11551356" y="8819384"/>
            <a:ext cx="3770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chemeClr val="accent1"/>
                </a:solidFill>
              </a:rPr>
              <a:t>Solo Grandi Imprese  </a:t>
            </a:r>
            <a:endParaRPr lang="it-IT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Immagine 12" descr="Immagine che contiene assorbente, arte&#10;&#10;Il contenuto generato dall'IA potrebbe non essere corretto.">
            <a:extLst>
              <a:ext uri="{FF2B5EF4-FFF2-40B4-BE49-F238E27FC236}">
                <a16:creationId xmlns:a16="http://schemas.microsoft.com/office/drawing/2014/main" id="{C329D852-2C44-5F4C-233D-C0F9AC5773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34542" r="49367" b="41358"/>
          <a:stretch>
            <a:fillRect/>
          </a:stretch>
        </p:blipFill>
        <p:spPr>
          <a:xfrm rot="5596096">
            <a:off x="14284334" y="8867803"/>
            <a:ext cx="1699448" cy="9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072DD-8475-391C-DB73-0D20F6E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B8C2C108-2181-989C-3ADF-57052F23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B74A44-E25C-BA24-842A-9BDF9719F8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rPr>
              <a:t>I rischi social e di governance 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2C9A0AE-3124-EDF3-0799-84C0597B8C8A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91066CE-2996-DC46-000C-221428E5F4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6FBA8567-E69F-B429-67CD-BAF6C3E26BE9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05A0DA22-E50A-D953-AA46-657418DDE951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921FDE8C-5BB0-5765-FAEC-06478DA8F3D1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D820ADCF-91A7-23B1-9F31-3EF385DA7D37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B124C35E-ED7F-91D2-1F0D-76F03213C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ACA946-58E3-30FC-44B4-BC46A631B4B8}"/>
              </a:ext>
            </a:extLst>
          </p:cNvPr>
          <p:cNvSpPr txBox="1"/>
          <p:nvPr/>
        </p:nvSpPr>
        <p:spPr>
          <a:xfrm>
            <a:off x="1588572" y="1671036"/>
            <a:ext cx="14465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j-lt"/>
              </a:rPr>
              <a:t>L’a</a:t>
            </a:r>
            <a:r>
              <a:rPr lang="it-IT" sz="2000" b="1" dirty="0">
                <a:latin typeface="+mj-lt"/>
              </a:rPr>
              <a:t>cronimo ESG </a:t>
            </a:r>
            <a:r>
              <a:rPr lang="it-IT" sz="2000" dirty="0">
                <a:latin typeface="+mj-lt"/>
              </a:rPr>
              <a:t>racchiude al proprio interno </a:t>
            </a:r>
            <a:r>
              <a:rPr lang="it-IT" sz="2000" b="1" dirty="0">
                <a:latin typeface="+mj-lt"/>
              </a:rPr>
              <a:t>tre anime </a:t>
            </a:r>
            <a:r>
              <a:rPr lang="it-IT" sz="2000" dirty="0">
                <a:latin typeface="+mj-lt"/>
              </a:rPr>
              <a:t>distinte, ma interconnesse: Ambiente, Sociale e Governance.  Ciascuna di queste anime può comportare, laddove mal gestita e/o scarsamente monitorata, un </a:t>
            </a:r>
            <a:r>
              <a:rPr lang="it-IT" sz="2000" b="1" dirty="0">
                <a:latin typeface="+mj-lt"/>
              </a:rPr>
              <a:t>rischio d’impresa</a:t>
            </a:r>
            <a:r>
              <a:rPr lang="it-IT" sz="2000" dirty="0">
                <a:latin typeface="+mj-lt"/>
              </a:rPr>
              <a:t>.    Quindi si può   dare per assodato che sussistano </a:t>
            </a:r>
            <a:r>
              <a:rPr lang="it-IT" sz="2000" b="1" dirty="0">
                <a:latin typeface="+mj-lt"/>
              </a:rPr>
              <a:t>Rischi Sociali</a:t>
            </a:r>
            <a:r>
              <a:rPr lang="it-IT" sz="2000" dirty="0">
                <a:latin typeface="+mj-lt"/>
              </a:rPr>
              <a:t> e di </a:t>
            </a:r>
            <a:r>
              <a:rPr lang="it-IT" sz="2000" b="1" dirty="0">
                <a:latin typeface="+mj-lt"/>
              </a:rPr>
              <a:t>Governance</a:t>
            </a:r>
            <a:r>
              <a:rPr lang="it-IT" sz="2000" dirty="0">
                <a:latin typeface="+mj-lt"/>
              </a:rPr>
              <a:t>. Tali rischi possono essere tanto di natura endogena quanto esogena, rispetto all’organizzazione: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1527A7D-0E54-9398-3897-7F20DBDC8453}"/>
              </a:ext>
            </a:extLst>
          </p:cNvPr>
          <p:cNvSpPr/>
          <p:nvPr/>
        </p:nvSpPr>
        <p:spPr>
          <a:xfrm>
            <a:off x="3657599" y="3464542"/>
            <a:ext cx="10591801" cy="6259459"/>
          </a:xfrm>
          <a:prstGeom prst="roundRect">
            <a:avLst>
              <a:gd name="adj" fmla="val 5996"/>
            </a:avLst>
          </a:prstGeom>
          <a:solidFill>
            <a:schemeClr val="bg1"/>
          </a:solidFill>
          <a:ln>
            <a:solidFill>
              <a:srgbClr val="FB9D0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7BD30B2-BD3C-9E2C-766A-982F0CCB9604}"/>
              </a:ext>
            </a:extLst>
          </p:cNvPr>
          <p:cNvSpPr/>
          <p:nvPr/>
        </p:nvSpPr>
        <p:spPr>
          <a:xfrm>
            <a:off x="7871324" y="3078182"/>
            <a:ext cx="1975215" cy="669858"/>
          </a:xfrm>
          <a:prstGeom prst="roundRect">
            <a:avLst/>
          </a:prstGeom>
          <a:solidFill>
            <a:schemeClr val="bg1"/>
          </a:solidFill>
          <a:ln>
            <a:solidFill>
              <a:srgbClr val="FB9D0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7EBC5A-CCA9-F539-6A6C-A313BE7F90CD}"/>
              </a:ext>
            </a:extLst>
          </p:cNvPr>
          <p:cNvSpPr txBox="1"/>
          <p:nvPr/>
        </p:nvSpPr>
        <p:spPr>
          <a:xfrm>
            <a:off x="7042459" y="3023779"/>
            <a:ext cx="3557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E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7F7467"/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S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 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B9D05"/>
                </a:solidFill>
                <a:effectLst/>
                <a:uLnTx/>
                <a:uFillTx/>
                <a:latin typeface="Titilium"/>
                <a:ea typeface="+mn-ea"/>
                <a:cs typeface="+mn-cs"/>
              </a:rPr>
              <a:t>G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FB9D05"/>
              </a:solidFill>
              <a:effectLst/>
              <a:uLnTx/>
              <a:uFillTx/>
              <a:latin typeface="Titilium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E9EA3A4-96EA-FDCD-CE6D-FA415B00DE7D}"/>
              </a:ext>
            </a:extLst>
          </p:cNvPr>
          <p:cNvSpPr/>
          <p:nvPr/>
        </p:nvSpPr>
        <p:spPr>
          <a:xfrm>
            <a:off x="4570606" y="4065518"/>
            <a:ext cx="3506583" cy="569370"/>
          </a:xfrm>
          <a:prstGeom prst="rect">
            <a:avLst/>
          </a:prstGeom>
          <a:ln>
            <a:solidFill>
              <a:srgbClr val="FB9D0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B9D05"/>
                </a:solidFill>
                <a:latin typeface="Titilium"/>
              </a:rPr>
              <a:t>SOCIALE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37BA51F-465F-012F-19D3-C5EBE60631AF}"/>
              </a:ext>
            </a:extLst>
          </p:cNvPr>
          <p:cNvSpPr/>
          <p:nvPr/>
        </p:nvSpPr>
        <p:spPr>
          <a:xfrm>
            <a:off x="4570606" y="4690931"/>
            <a:ext cx="3506593" cy="4331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FB9D05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Danni al singolo (infortuni, perdita beni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etc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Danneggiamento del Gruppo di lavoro (discriminazioni, malessere diffuso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etc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Infedeltà del dipendente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Scarsa </a:t>
            </a:r>
            <a:r>
              <a:rPr lang="it-IT" sz="2000" i="1" dirty="0" err="1">
                <a:solidFill>
                  <a:schemeClr val="tx1"/>
                </a:solidFill>
                <a:latin typeface="+mj-lt"/>
              </a:rPr>
              <a:t>retention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e difficoltà di </a:t>
            </a:r>
            <a:r>
              <a:rPr lang="it-IT" sz="2000" i="1" dirty="0">
                <a:solidFill>
                  <a:schemeClr val="tx1"/>
                </a:solidFill>
                <a:latin typeface="+mj-lt"/>
              </a:rPr>
              <a:t>recruiting 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nuovi talenti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Perdita Figure chiave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Danno d’immagine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D7C69DF-F153-A1A7-1EFC-14812E7CDF80}"/>
              </a:ext>
            </a:extLst>
          </p:cNvPr>
          <p:cNvSpPr/>
          <p:nvPr/>
        </p:nvSpPr>
        <p:spPr>
          <a:xfrm>
            <a:off x="9601200" y="4050112"/>
            <a:ext cx="3557430" cy="559375"/>
          </a:xfrm>
          <a:prstGeom prst="rect">
            <a:avLst/>
          </a:prstGeom>
          <a:ln>
            <a:solidFill>
              <a:srgbClr val="FB9D05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B9D05"/>
                </a:solidFill>
                <a:latin typeface="Titilium"/>
              </a:rPr>
              <a:t>GOVERNANCE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3C9D76F-0CE3-E0CC-EB27-68D293614041}"/>
              </a:ext>
            </a:extLst>
          </p:cNvPr>
          <p:cNvSpPr/>
          <p:nvPr/>
        </p:nvSpPr>
        <p:spPr>
          <a:xfrm>
            <a:off x="9601200" y="4685686"/>
            <a:ext cx="3506592" cy="4331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B9D05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Mancata compliance interna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Contenziosi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Insolvibilità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Inadeguatezze organizzative e di processo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Complessità nel rapporto con stakeholders e Istituzioni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Crisi d’impresa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4755B92-6B48-A713-797B-63D741639568}"/>
              </a:ext>
            </a:extLst>
          </p:cNvPr>
          <p:cNvCxnSpPr>
            <a:cxnSpLocks/>
          </p:cNvCxnSpPr>
          <p:nvPr/>
        </p:nvCxnSpPr>
        <p:spPr>
          <a:xfrm flipH="1">
            <a:off x="7576809" y="4359388"/>
            <a:ext cx="1230707" cy="0"/>
          </a:xfrm>
          <a:prstGeom prst="straightConnector1">
            <a:avLst/>
          </a:prstGeom>
          <a:ln>
            <a:solidFill>
              <a:srgbClr val="FB9D0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8447051D-58A6-D2F4-E329-A87BF63257E0}"/>
              </a:ext>
            </a:extLst>
          </p:cNvPr>
          <p:cNvCxnSpPr>
            <a:cxnSpLocks/>
          </p:cNvCxnSpPr>
          <p:nvPr/>
        </p:nvCxnSpPr>
        <p:spPr>
          <a:xfrm>
            <a:off x="8821175" y="3636519"/>
            <a:ext cx="0" cy="722869"/>
          </a:xfrm>
          <a:prstGeom prst="line">
            <a:avLst/>
          </a:prstGeom>
          <a:ln>
            <a:solidFill>
              <a:srgbClr val="FB9D05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F917E6B-CD3A-DC5A-0FC4-F98DF8E4EC46}"/>
              </a:ext>
            </a:extLst>
          </p:cNvPr>
          <p:cNvCxnSpPr>
            <a:cxnSpLocks/>
          </p:cNvCxnSpPr>
          <p:nvPr/>
        </p:nvCxnSpPr>
        <p:spPr>
          <a:xfrm flipH="1">
            <a:off x="9300659" y="3636519"/>
            <a:ext cx="3075" cy="722869"/>
          </a:xfrm>
          <a:prstGeom prst="line">
            <a:avLst/>
          </a:prstGeom>
          <a:ln>
            <a:solidFill>
              <a:srgbClr val="FB9D05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6572E85-C884-286E-9508-9BD94F74C891}"/>
              </a:ext>
            </a:extLst>
          </p:cNvPr>
          <p:cNvCxnSpPr>
            <a:cxnSpLocks/>
          </p:cNvCxnSpPr>
          <p:nvPr/>
        </p:nvCxnSpPr>
        <p:spPr>
          <a:xfrm>
            <a:off x="9300659" y="4341998"/>
            <a:ext cx="300541" cy="0"/>
          </a:xfrm>
          <a:prstGeom prst="straightConnector1">
            <a:avLst/>
          </a:prstGeom>
          <a:ln>
            <a:solidFill>
              <a:srgbClr val="FB9D0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39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D8376-DA86-C5B5-CC45-BA5CBE1F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9BA89F8F-FBB0-84CB-0C71-8DE4D367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ED7183-DD00-4D8B-77D0-9800E872D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Le opportunità: dalla compliance alla scelta strategica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27501F01-56F1-D37D-CFDD-945BB00C5128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073744E-F2F6-A7CB-AA0E-A5C45B199B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3DD1EE37-29B1-C7EC-AC1B-6747DD0F083A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BBDCC9B3-5724-820A-A03E-CB0008D2FCF7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5AB89C06-997C-8A72-EF1A-70E2486E4AFA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4F8FEEE0-59D0-8519-18FE-E474A293549E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5F7D9F6C-0FC8-D78B-271B-164B4A008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103C8D-3667-B810-21E6-86FAE2F80132}"/>
              </a:ext>
            </a:extLst>
          </p:cNvPr>
          <p:cNvSpPr txBox="1"/>
          <p:nvPr/>
        </p:nvSpPr>
        <p:spPr>
          <a:xfrm>
            <a:off x="1640661" y="1892333"/>
            <a:ext cx="14465204" cy="210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spcAft>
                <a:spcPts val="1333"/>
              </a:spcAft>
              <a:buClr>
                <a:srgbClr val="3EA79D"/>
              </a:buClr>
              <a:defRPr/>
            </a:pPr>
            <a:r>
              <a:rPr lang="it-IT" sz="2000" dirty="0">
                <a:latin typeface="+mj-lt"/>
              </a:rPr>
              <a:t>A inizio </a:t>
            </a:r>
            <a:r>
              <a:rPr lang="it-IT" sz="2000" b="1" dirty="0">
                <a:latin typeface="+mj-lt"/>
              </a:rPr>
              <a:t>2025</a:t>
            </a:r>
            <a:r>
              <a:rPr lang="it-IT" sz="2000" dirty="0">
                <a:latin typeface="+mj-lt"/>
              </a:rPr>
              <a:t> si parlava per le imprese di adeguamento normativo e</a:t>
            </a:r>
            <a:r>
              <a:rPr lang="it-IT" sz="2000" b="1" dirty="0">
                <a:latin typeface="+mj-lt"/>
              </a:rPr>
              <a:t> compliance ESG</a:t>
            </a:r>
            <a:r>
              <a:rPr lang="it-IT" sz="2000" dirty="0">
                <a:latin typeface="+mj-lt"/>
              </a:rPr>
              <a:t>. In base alle iniziali previsioni della CSRD non solo le </a:t>
            </a:r>
            <a:r>
              <a:rPr lang="it-IT" sz="2000" b="1" dirty="0">
                <a:latin typeface="+mj-lt"/>
              </a:rPr>
              <a:t>grandi imprese</a:t>
            </a:r>
            <a:r>
              <a:rPr lang="it-IT" sz="2000" dirty="0">
                <a:latin typeface="+mj-lt"/>
              </a:rPr>
              <a:t>, ma anche la maggior parte della </a:t>
            </a:r>
            <a:r>
              <a:rPr lang="it-IT" sz="2000" b="1" dirty="0">
                <a:latin typeface="+mj-lt"/>
              </a:rPr>
              <a:t>PMI</a:t>
            </a:r>
            <a:r>
              <a:rPr lang="it-IT" sz="2000" dirty="0">
                <a:latin typeface="+mj-lt"/>
              </a:rPr>
              <a:t> sarebbe stata chiamata ad adempiere a stringenti criteri di valutazione del proprio impatto Ambientale, Sociale e di Governance.</a:t>
            </a:r>
          </a:p>
          <a:p>
            <a:pPr algn="just" defTabSz="1219170">
              <a:spcAft>
                <a:spcPts val="1333"/>
              </a:spcAft>
              <a:buClr>
                <a:srgbClr val="3EA79D"/>
              </a:buClr>
              <a:defRPr/>
            </a:pPr>
            <a:r>
              <a:rPr lang="it-IT" sz="2000" dirty="0">
                <a:latin typeface="+mj-lt"/>
              </a:rPr>
              <a:t>A inizio </a:t>
            </a:r>
            <a:r>
              <a:rPr lang="it-IT" sz="2000" b="1" dirty="0">
                <a:latin typeface="+mj-lt"/>
              </a:rPr>
              <a:t>2026</a:t>
            </a:r>
            <a:r>
              <a:rPr lang="it-IT" sz="2000" dirty="0">
                <a:latin typeface="+mj-lt"/>
              </a:rPr>
              <a:t> i requisiti di accesso sono variati e l’obbligatorietà si è nuovamente indirizzata verso le grandi imprese. Tuttavia, l’Europa e lo scenario globale non hanno indietreggiato sui temi della </a:t>
            </a:r>
            <a:r>
              <a:rPr lang="it-IT" sz="2000" b="1" dirty="0">
                <a:latin typeface="+mj-lt"/>
              </a:rPr>
              <a:t>sostenibilità</a:t>
            </a:r>
            <a:r>
              <a:rPr lang="it-IT" sz="2000" dirty="0">
                <a:latin typeface="+mj-lt"/>
              </a:rPr>
              <a:t>. Oggi quindi la sostenibilità diventa una </a:t>
            </a:r>
            <a:r>
              <a:rPr lang="it-IT" sz="2000" b="1" dirty="0">
                <a:latin typeface="+mj-lt"/>
              </a:rPr>
              <a:t>scelta strategica </a:t>
            </a:r>
            <a:r>
              <a:rPr lang="it-IT" sz="2000" dirty="0">
                <a:latin typeface="+mj-lt"/>
              </a:rPr>
              <a:t>per la </a:t>
            </a:r>
            <a:r>
              <a:rPr lang="it-IT" sz="2000" b="1" dirty="0">
                <a:latin typeface="+mj-lt"/>
              </a:rPr>
              <a:t>PMI</a:t>
            </a:r>
            <a:r>
              <a:rPr lang="it-IT" sz="2000" dirty="0">
                <a:latin typeface="+mj-lt"/>
              </a:rPr>
              <a:t>, funzionale a una serie di vantaggi: 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25D4665-4AAE-84D5-FA13-8E16C43E486D}"/>
              </a:ext>
            </a:extLst>
          </p:cNvPr>
          <p:cNvSpPr/>
          <p:nvPr/>
        </p:nvSpPr>
        <p:spPr>
          <a:xfrm>
            <a:off x="1918038" y="4640936"/>
            <a:ext cx="13702962" cy="3321964"/>
          </a:xfrm>
          <a:prstGeom prst="roundRect">
            <a:avLst/>
          </a:prstGeom>
          <a:solidFill>
            <a:srgbClr val="ECE9E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3DF1C3-085A-7841-135E-4BAF91FDF127}"/>
              </a:ext>
            </a:extLst>
          </p:cNvPr>
          <p:cNvSpPr txBox="1">
            <a:spLocks/>
          </p:cNvSpPr>
          <p:nvPr/>
        </p:nvSpPr>
        <p:spPr>
          <a:xfrm>
            <a:off x="6157588" y="5091975"/>
            <a:ext cx="9082411" cy="1467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79D100"/>
              </a:buClr>
              <a:defRPr sz="1400" b="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1pPr>
            <a:lvl2pPr marL="228600" indent="-2286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2pPr>
            <a:lvl3pPr marL="419100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3pPr>
            <a:lvl4pPr marL="611188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4pPr>
            <a:lvl5pPr marL="803275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5pPr>
            <a:lvl6pPr marL="996696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10000"/>
              <a:buFont typeface="Lucida Grande"/>
              <a:buChar char="­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88720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Lucida Grande"/>
              <a:buChar char="­"/>
              <a:defRPr sz="11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170">
              <a:spcAft>
                <a:spcPts val="1333"/>
              </a:spcAft>
              <a:buClr>
                <a:srgbClr val="3EA79D"/>
              </a:buClr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Le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linee guida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dell’Autorità Bancaria Europea (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EBA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) stanno progressivamente integrando i fattori ESG nei modelli di valutazione del rischio, richiedendo alle banche di considerare tali elementi nella concessione del credito. Questo significa che le informazioni ambientali, sociali e di governance incidono sempre di più non solo sull’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accesso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al credito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, ma anche sulle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condizioni finanziarie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applicate.</a:t>
            </a:r>
            <a:endParaRPr lang="it-IT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888F8CF-DFAF-D80A-F17E-BCE980A902B0}"/>
              </a:ext>
            </a:extLst>
          </p:cNvPr>
          <p:cNvSpPr/>
          <p:nvPr/>
        </p:nvSpPr>
        <p:spPr>
          <a:xfrm>
            <a:off x="3048000" y="4408470"/>
            <a:ext cx="10385734" cy="557793"/>
          </a:xfrm>
          <a:prstGeom prst="roundRect">
            <a:avLst/>
          </a:prstGeom>
          <a:solidFill>
            <a:srgbClr val="FB9D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BANCHE E ACCESSO AL CREDITO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A4F91C1-9A1A-DBE5-D2E5-B8286EC2F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30" b="92405" l="6329" r="92194">
                        <a14:foregroundMark x1="57806" y1="6329" x2="39241" y2="5063"/>
                        <a14:foregroundMark x1="14768" y1="69409" x2="41983" y2="88397"/>
                        <a14:foregroundMark x1="41983" y1="88397" x2="45148" y2="89241"/>
                        <a14:foregroundMark x1="45148" y1="89241" x2="66878" y2="88397"/>
                        <a14:foregroundMark x1="66878" y1="88397" x2="84810" y2="89030"/>
                        <a14:foregroundMark x1="84810" y1="89030" x2="88186" y2="68354"/>
                        <a14:foregroundMark x1="88186" y1="68354" x2="52532" y2="67511"/>
                        <a14:foregroundMark x1="52532" y1="67511" x2="40717" y2="71941"/>
                        <a14:foregroundMark x1="43038" y1="90084" x2="77215" y2="94726"/>
                        <a14:foregroundMark x1="77215" y1="94726" x2="88397" y2="89873"/>
                        <a14:foregroundMark x1="88397" y1="89873" x2="90506" y2="75949"/>
                        <a14:foregroundMark x1="90506" y1="75949" x2="90084" y2="74895"/>
                        <a14:foregroundMark x1="92405" y1="92616" x2="45359" y2="91983"/>
                        <a14:foregroundMark x1="6329" y1="72996" x2="6329" y2="72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927" y="5320738"/>
            <a:ext cx="2587225" cy="1886327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490A5F88-EE52-1EE3-D1BB-ABB30C83D0BB}"/>
              </a:ext>
            </a:extLst>
          </p:cNvPr>
          <p:cNvSpPr/>
          <p:nvPr/>
        </p:nvSpPr>
        <p:spPr>
          <a:xfrm>
            <a:off x="5589709" y="5909889"/>
            <a:ext cx="534553" cy="784057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91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FBDD6-2AAF-30E3-24DD-1749EA6DF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1589EFB3-0DB9-6597-1E75-20C35661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631609-808F-3E82-D551-AAC8C782A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</a:rPr>
              <a:t>Le opportunità: dalla compliance alla scelta strategica 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3556AB48-CED7-BCF2-E4F6-4DCEFFFC8106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1463BE-5003-A23F-E242-9C60433AE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5C9C2A07-BF20-EA05-839A-D0AF2A42570C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94016893-2EF0-63B4-703C-661466F38533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1F781CE7-F1E5-2EE7-5DA6-2C6D83EFF3EC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A3E92C6D-BE92-4013-DD12-E95E41D5547D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01DA1D72-A2A1-EE41-FB51-09C8A84AC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F27E9CF-37B0-EC81-99AC-688C647A5E32}"/>
              </a:ext>
            </a:extLst>
          </p:cNvPr>
          <p:cNvSpPr/>
          <p:nvPr/>
        </p:nvSpPr>
        <p:spPr>
          <a:xfrm>
            <a:off x="1918038" y="2331833"/>
            <a:ext cx="13702962" cy="2967934"/>
          </a:xfrm>
          <a:prstGeom prst="roundRect">
            <a:avLst/>
          </a:prstGeom>
          <a:solidFill>
            <a:srgbClr val="ECE9E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55D03CA-4ACD-7449-DD35-72BE42124F99}"/>
              </a:ext>
            </a:extLst>
          </p:cNvPr>
          <p:cNvSpPr txBox="1">
            <a:spLocks/>
          </p:cNvSpPr>
          <p:nvPr/>
        </p:nvSpPr>
        <p:spPr>
          <a:xfrm>
            <a:off x="6157588" y="2782872"/>
            <a:ext cx="9082411" cy="1467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79D100"/>
              </a:buClr>
              <a:defRPr sz="1400" b="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1pPr>
            <a:lvl2pPr marL="228600" indent="-2286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2pPr>
            <a:lvl3pPr marL="419100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3pPr>
            <a:lvl4pPr marL="611188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4pPr>
            <a:lvl5pPr marL="803275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5pPr>
            <a:lvl6pPr marL="996696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10000"/>
              <a:buFont typeface="Lucida Grande"/>
              <a:buChar char="­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88720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Lucida Grande"/>
              <a:buChar char="­"/>
              <a:defRPr sz="11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170">
              <a:spcAft>
                <a:spcPts val="1333"/>
              </a:spcAft>
              <a:buClr>
                <a:srgbClr val="3EA79D"/>
              </a:buClr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Un altro fattore determinante è la pressione lungo la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filiera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. Le grandi aziende stanno trasferendo sempre più spesso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requisiti ESG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ai propri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fornitori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, attraverso </a:t>
            </a:r>
            <a:r>
              <a:rPr lang="it-IT" sz="2400" u="sng" dirty="0">
                <a:solidFill>
                  <a:schemeClr val="tx1"/>
                </a:solidFill>
                <a:latin typeface="+mj-lt"/>
              </a:rPr>
              <a:t>questionari, audit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e</a:t>
            </a:r>
            <a:r>
              <a:rPr lang="it-IT" sz="2400" u="sng" dirty="0">
                <a:solidFill>
                  <a:schemeClr val="tx1"/>
                </a:solidFill>
                <a:latin typeface="+mj-lt"/>
              </a:rPr>
              <a:t> piattaforme di valutazione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. Ciò significa che per accreditarsi come fornitori di aziende pubbliche e/o grosse imprese, la PMI deve ottemperare ad alcuni requisiti minimi di sostenibilità.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00EA182-FF5A-3564-3A63-255B8BA4FB7C}"/>
              </a:ext>
            </a:extLst>
          </p:cNvPr>
          <p:cNvSpPr/>
          <p:nvPr/>
        </p:nvSpPr>
        <p:spPr>
          <a:xfrm>
            <a:off x="3048000" y="2099367"/>
            <a:ext cx="10385734" cy="557793"/>
          </a:xfrm>
          <a:prstGeom prst="roundRect">
            <a:avLst/>
          </a:prstGeom>
          <a:solidFill>
            <a:srgbClr val="FB9D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GRANDI AZIENDE E SUPPLY CHAIN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5BBC543-26EA-BF61-CFAA-BD90A49AF75F}"/>
              </a:ext>
            </a:extLst>
          </p:cNvPr>
          <p:cNvSpPr/>
          <p:nvPr/>
        </p:nvSpPr>
        <p:spPr>
          <a:xfrm>
            <a:off x="5489396" y="3423771"/>
            <a:ext cx="534553" cy="784057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0775C6-1745-F04D-6C06-8C0339B041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521" y="2619489"/>
            <a:ext cx="3080789" cy="3080789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A5D068D-CD9F-1BD3-FE8B-D3EE6AE8BF0D}"/>
              </a:ext>
            </a:extLst>
          </p:cNvPr>
          <p:cNvSpPr/>
          <p:nvPr/>
        </p:nvSpPr>
        <p:spPr>
          <a:xfrm>
            <a:off x="1918038" y="5825989"/>
            <a:ext cx="13702962" cy="3356111"/>
          </a:xfrm>
          <a:prstGeom prst="roundRect">
            <a:avLst/>
          </a:prstGeom>
          <a:solidFill>
            <a:srgbClr val="ECE9E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01B9CD6-DA31-223A-EAA9-120BB80E47BA}"/>
              </a:ext>
            </a:extLst>
          </p:cNvPr>
          <p:cNvSpPr txBox="1">
            <a:spLocks/>
          </p:cNvSpPr>
          <p:nvPr/>
        </p:nvSpPr>
        <p:spPr>
          <a:xfrm>
            <a:off x="6157588" y="6277029"/>
            <a:ext cx="9082411" cy="1467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79D100"/>
              </a:buClr>
              <a:defRPr sz="1400" b="0" kern="12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1pPr>
            <a:lvl2pPr marL="228600" indent="-2286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2pPr>
            <a:lvl3pPr marL="419100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3pPr>
            <a:lvl4pPr marL="611188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4pPr>
            <a:lvl5pPr marL="803275" indent="-190500" algn="l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 sz="1200" b="0" kern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defRPr>
            </a:lvl5pPr>
            <a:lvl6pPr marL="996696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10000"/>
              <a:buFont typeface="Lucida Grande"/>
              <a:buChar char="­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88720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Lucida Grande"/>
              <a:buChar char="­"/>
              <a:defRPr sz="11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170">
              <a:spcAft>
                <a:spcPts val="1333"/>
              </a:spcAft>
              <a:buClr>
                <a:srgbClr val="3EA79D"/>
              </a:buClr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Gli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investitori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, soprattutto quelli istituzionali e i fondi di Private Equity, richiedono sempre più spesso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evidenze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 concrete sulle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performance ESG 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delle aziende, considerandole strettamente connesse sia alla capacità di creare valore nel tempo sia alla gestione dei rischi. Un esempio concreto riguarda le operazioni di investimento o acquisizione, in cui è sempre più frequente che venga richiesta una </a:t>
            </a:r>
            <a:r>
              <a:rPr lang="it-IT" sz="2400" b="1" dirty="0">
                <a:solidFill>
                  <a:schemeClr val="tx1"/>
                </a:solidFill>
                <a:latin typeface="+mj-lt"/>
              </a:rPr>
              <a:t>due diligence ESG</a:t>
            </a:r>
            <a:r>
              <a:rPr lang="it-IT" sz="2400" dirty="0">
                <a:solidFill>
                  <a:schemeClr val="tx1"/>
                </a:solidFill>
                <a:latin typeface="+mj-lt"/>
              </a:rPr>
              <a:t>.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01E821A-18C4-4303-FC76-44BCE1A8ED15}"/>
              </a:ext>
            </a:extLst>
          </p:cNvPr>
          <p:cNvSpPr/>
          <p:nvPr/>
        </p:nvSpPr>
        <p:spPr>
          <a:xfrm>
            <a:off x="3048000" y="5593524"/>
            <a:ext cx="10385734" cy="557793"/>
          </a:xfrm>
          <a:prstGeom prst="roundRect">
            <a:avLst/>
          </a:prstGeom>
          <a:solidFill>
            <a:srgbClr val="FB9D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INVESTITORI E FINANZA STRAORDINARIA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A629927-7D9E-8F04-974A-79E52C948500}"/>
              </a:ext>
            </a:extLst>
          </p:cNvPr>
          <p:cNvSpPr/>
          <p:nvPr/>
        </p:nvSpPr>
        <p:spPr>
          <a:xfrm>
            <a:off x="5489395" y="7112015"/>
            <a:ext cx="534553" cy="784057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88BCEB6-CB42-29E0-145E-94A70E093E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66" b="89879" l="7384" r="89451">
                        <a14:foregroundMark x1="25949" y1="9312" x2="25949" y2="9312"/>
                        <a14:foregroundMark x1="23418" y1="5870" x2="24895" y2="28138"/>
                        <a14:foregroundMark x1="24895" y1="28138" x2="41983" y2="27530"/>
                        <a14:foregroundMark x1="16878" y1="17409" x2="13713" y2="25304"/>
                        <a14:foregroundMark x1="89873" y1="28138" x2="81013" y2="16599"/>
                        <a14:foregroundMark x1="81013" y1="16599" x2="66667" y2="31579"/>
                        <a14:foregroundMark x1="66667" y1="31579" x2="67300" y2="37854"/>
                        <a14:foregroundMark x1="73418" y1="36032" x2="69831" y2="16599"/>
                        <a14:foregroundMark x1="69831" y1="16599" x2="77004" y2="12955"/>
                        <a14:foregroundMark x1="67089" y1="14980" x2="67089" y2="14980"/>
                        <a14:foregroundMark x1="8228" y1="65789" x2="19831" y2="65789"/>
                        <a14:foregroundMark x1="19831" y1="65789" x2="31857" y2="64777"/>
                        <a14:foregroundMark x1="31857" y1="64777" x2="27004" y2="55263"/>
                        <a14:foregroundMark x1="27004" y1="55263" x2="27848" y2="78340"/>
                        <a14:foregroundMark x1="33966" y1="76316" x2="33966" y2="76316"/>
                        <a14:foregroundMark x1="55696" y1="68219" x2="73629" y2="68421"/>
                        <a14:foregroundMark x1="73629" y1="68421" x2="84177" y2="68219"/>
                        <a14:foregroundMark x1="84177" y1="68219" x2="76160" y2="59919"/>
                        <a14:foregroundMark x1="76160" y1="59919" x2="71730" y2="69838"/>
                        <a14:foregroundMark x1="71730" y1="69838" x2="72785" y2="74696"/>
                        <a14:foregroundMark x1="81013" y1="73482" x2="81013" y2="73482"/>
                        <a14:foregroundMark x1="16878" y1="30769" x2="16878" y2="30769"/>
                        <a14:foregroundMark x1="16245" y1="28138" x2="16245" y2="28138"/>
                        <a14:foregroundMark x1="7384" y1="25304" x2="7384" y2="25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981" y="6434188"/>
            <a:ext cx="2230414" cy="2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F3014-4026-3379-9746-B3D932D7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0F760292-A06D-F437-5AEC-09F83767C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88A096-30C2-15EA-361C-8925F5D00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SUPPORTO ALLA REDAZIONE DEL BILANCIO DI Sostenibilità VSME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5035981A-68A8-F4C2-64AE-3E71CC91BA2E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167944B-5A24-FBBB-75FF-00AA18C57B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05DB1A41-03BF-FDF8-3CC3-EA65DDD825EC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FB21AC69-09EC-5974-22AE-A3D5427676BA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8C7129C9-F0D4-6730-7A26-332A6BBA908B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57062D00-77F8-42FE-6A96-DB6383BA1171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666D9CF4-9050-42EC-6889-BE92A7653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9958BB-253F-D0A8-C96D-834A71F409B4}"/>
              </a:ext>
            </a:extLst>
          </p:cNvPr>
          <p:cNvSpPr txBox="1"/>
          <p:nvPr/>
        </p:nvSpPr>
        <p:spPr>
          <a:xfrm>
            <a:off x="1640661" y="2447959"/>
            <a:ext cx="14465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+mj-lt"/>
              </a:rPr>
              <a:t>MAG Consulting, la Specialty E&amp;B di MAG e MAG Credit Risk </a:t>
            </a:r>
            <a:r>
              <a:rPr lang="it-IT" sz="2000" dirty="0">
                <a:latin typeface="+mj-lt"/>
              </a:rPr>
              <a:t>vogliono proporre alle aziende uno strumento propedeutico all'eventuale  redazione del </a:t>
            </a:r>
            <a:r>
              <a:rPr lang="it-IT" sz="2000" b="1" dirty="0">
                <a:latin typeface="+mj-lt"/>
              </a:rPr>
              <a:t>Bilancio di sostenibilità </a:t>
            </a:r>
            <a:r>
              <a:rPr lang="it-IT" sz="2000" dirty="0">
                <a:latin typeface="+mj-lt"/>
              </a:rPr>
              <a:t>da parte delle aziende, secondo </a:t>
            </a:r>
            <a:r>
              <a:rPr lang="it-IT" sz="2000" b="1" dirty="0">
                <a:latin typeface="+mj-lt"/>
              </a:rPr>
              <a:t>standard</a:t>
            </a:r>
            <a:r>
              <a:rPr lang="it-IT" sz="2000" dirty="0"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VSME</a:t>
            </a:r>
            <a:r>
              <a:rPr lang="it-IT" sz="2000" dirty="0">
                <a:latin typeface="+mj-lt"/>
              </a:rPr>
              <a:t>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FD606BE-3A7D-8CCC-1809-79E882D7C76D}"/>
              </a:ext>
            </a:extLst>
          </p:cNvPr>
          <p:cNvSpPr/>
          <p:nvPr/>
        </p:nvSpPr>
        <p:spPr bwMode="auto">
          <a:xfrm>
            <a:off x="5116270" y="4076406"/>
            <a:ext cx="3444643" cy="733058"/>
          </a:xfrm>
          <a:prstGeom prst="rect">
            <a:avLst/>
          </a:prstGeom>
          <a:solidFill>
            <a:srgbClr val="FB9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Analisi in ambito Social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4928979-B8F2-37A2-97D6-7537793864B9}"/>
              </a:ext>
            </a:extLst>
          </p:cNvPr>
          <p:cNvSpPr/>
          <p:nvPr/>
        </p:nvSpPr>
        <p:spPr bwMode="auto">
          <a:xfrm>
            <a:off x="5103463" y="4809464"/>
            <a:ext cx="3457450" cy="3985568"/>
          </a:xfrm>
          <a:prstGeom prst="rect">
            <a:avLst/>
          </a:prstGeom>
          <a:solidFill>
            <a:srgbClr val="E7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98694" rIns="98694" bIns="98694" numCol="1" rtlCol="0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eaLnBrk="1" fontAlgn="base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Gap Analysis temi Parità di genere e Compliance retributiva</a:t>
            </a:r>
          </a:p>
          <a:p>
            <a:pPr marL="685800" marR="0" lvl="1" indent="-22860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Interviste al board e ai responsabili di funzione </a:t>
            </a:r>
          </a:p>
          <a:p>
            <a:pPr marL="685800" marR="0" lvl="1" indent="-22860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Analisi documentazione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base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Definizione politica Welfare</a:t>
            </a:r>
            <a:r>
              <a:rPr kumimoji="0" lang="it-IT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 impatti su Bilancio ESG.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18724C6-7DB3-7B64-C4F5-2865901011A6}"/>
              </a:ext>
            </a:extLst>
          </p:cNvPr>
          <p:cNvSpPr/>
          <p:nvPr/>
        </p:nvSpPr>
        <p:spPr bwMode="auto">
          <a:xfrm>
            <a:off x="1382866" y="4068056"/>
            <a:ext cx="3476655" cy="741408"/>
          </a:xfrm>
          <a:prstGeom prst="rect">
            <a:avLst/>
          </a:prstGeom>
          <a:solidFill>
            <a:srgbClr val="FB9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Analisi in ambito Governance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6F49AB1-C79A-1CAA-7238-85A3189449E3}"/>
              </a:ext>
            </a:extLst>
          </p:cNvPr>
          <p:cNvSpPr/>
          <p:nvPr/>
        </p:nvSpPr>
        <p:spPr bwMode="auto">
          <a:xfrm>
            <a:off x="1402071" y="4809464"/>
            <a:ext cx="3457450" cy="3973950"/>
          </a:xfrm>
          <a:prstGeom prst="rect">
            <a:avLst/>
          </a:prstGeom>
          <a:solidFill>
            <a:srgbClr val="E7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98694" rIns="98694" bIns="98694" numCol="1" rtlCol="0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Analisi </a:t>
            </a:r>
            <a:r>
              <a:rPr lang="it-IT" sz="2000" b="1" kern="0" dirty="0">
                <a:solidFill>
                  <a:prstClr val="black"/>
                </a:solidFill>
              </a:rPr>
              <a:t>sostenibilità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nella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governance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aziendale</a:t>
            </a:r>
          </a:p>
          <a:p>
            <a:pPr marL="685800" marR="0" lvl="1" indent="-22860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Interviste al board e ai responsabili di funzione </a:t>
            </a:r>
          </a:p>
          <a:p>
            <a:pPr marL="685800" marR="0" lvl="1" indent="-22860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Analisi documentazione</a:t>
            </a:r>
          </a:p>
          <a:p>
            <a:pPr marL="228600" marR="0" lvl="0" indent="-22860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Certificazione Credit Policy </a:t>
            </a:r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C80B01F7-B305-A017-EB81-6C1D87330B07}"/>
              </a:ext>
            </a:extLst>
          </p:cNvPr>
          <p:cNvSpPr/>
          <p:nvPr/>
        </p:nvSpPr>
        <p:spPr>
          <a:xfrm rot="10800000" flipV="1">
            <a:off x="1407401" y="3436877"/>
            <a:ext cx="7423068" cy="766248"/>
          </a:xfrm>
          <a:prstGeom prst="leftArrow">
            <a:avLst/>
          </a:prstGeom>
          <a:solidFill>
            <a:srgbClr val="FB9D0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PRE-VERIFICA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40E8F01-5F49-4CB5-3C02-14A3E7D744DB}"/>
              </a:ext>
            </a:extLst>
          </p:cNvPr>
          <p:cNvSpPr/>
          <p:nvPr/>
        </p:nvSpPr>
        <p:spPr bwMode="auto">
          <a:xfrm>
            <a:off x="12760294" y="4072060"/>
            <a:ext cx="3444643" cy="733058"/>
          </a:xfrm>
          <a:prstGeom prst="rect">
            <a:avLst/>
          </a:prstGeom>
          <a:solidFill>
            <a:srgbClr val="F19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Rating di Sostenibilità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534495C-DCC8-E7A1-9F28-8A37F927A988}"/>
              </a:ext>
            </a:extLst>
          </p:cNvPr>
          <p:cNvSpPr/>
          <p:nvPr/>
        </p:nvSpPr>
        <p:spPr bwMode="auto">
          <a:xfrm>
            <a:off x="12747487" y="4805118"/>
            <a:ext cx="3457450" cy="3985568"/>
          </a:xfrm>
          <a:prstGeom prst="rect">
            <a:avLst/>
          </a:prstGeom>
          <a:solidFill>
            <a:srgbClr val="E7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98694" rIns="98694" bIns="98694" numCol="1" rtlCol="0" anchor="t" anchorCtr="0" compatLnSpc="1">
            <a:prstTxWarp prst="textNoShape">
              <a:avLst/>
            </a:prstTxWarp>
          </a:bodyPr>
          <a:lstStyle/>
          <a:p>
            <a:pPr marL="102803" lvl="0" indent="-102803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it-IT" sz="2000" kern="0" dirty="0">
                <a:solidFill>
                  <a:prstClr val="black"/>
                </a:solidFill>
              </a:rPr>
              <a:t>Possibilità di ottenere un </a:t>
            </a:r>
            <a:r>
              <a:rPr lang="it-IT" sz="2000" b="1" kern="0" dirty="0">
                <a:solidFill>
                  <a:prstClr val="black"/>
                </a:solidFill>
              </a:rPr>
              <a:t>rating di sostenibilità riconosciuto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8A2FA64-8B11-D8BA-40A9-61B019487D3C}"/>
              </a:ext>
            </a:extLst>
          </p:cNvPr>
          <p:cNvSpPr/>
          <p:nvPr/>
        </p:nvSpPr>
        <p:spPr bwMode="auto">
          <a:xfrm>
            <a:off x="9042164" y="4074783"/>
            <a:ext cx="3476655" cy="741408"/>
          </a:xfrm>
          <a:prstGeom prst="rect">
            <a:avLst/>
          </a:prstGeom>
          <a:solidFill>
            <a:srgbClr val="F19A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kern="0" dirty="0">
                <a:solidFill>
                  <a:prstClr val="white"/>
                </a:solidFill>
              </a:rPr>
              <a:t>Certificazione Bilancio di sostenibilità (VSME)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417F643-CFCF-59FD-2AFE-B17D512F98BA}"/>
              </a:ext>
            </a:extLst>
          </p:cNvPr>
          <p:cNvSpPr/>
          <p:nvPr/>
        </p:nvSpPr>
        <p:spPr bwMode="auto">
          <a:xfrm>
            <a:off x="9061369" y="4816191"/>
            <a:ext cx="3457450" cy="3973950"/>
          </a:xfrm>
          <a:prstGeom prst="rect">
            <a:avLst/>
          </a:prstGeom>
          <a:solidFill>
            <a:srgbClr val="E7E6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694" tIns="98694" rIns="98694" bIns="98694" numCol="1" rtlCol="0" anchor="t" anchorCtr="0" compatLnSpc="1">
            <a:prstTxWarp prst="textNoShape">
              <a:avLst/>
            </a:prstTxWarp>
          </a:bodyPr>
          <a:lstStyle/>
          <a:p>
            <a:pPr marL="102803" lvl="0" indent="-102803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it-IT" sz="2000" kern="0" dirty="0">
                <a:solidFill>
                  <a:prstClr val="black"/>
                </a:solidFill>
              </a:rPr>
              <a:t>Validazione origine e natura dati per ottenimento </a:t>
            </a:r>
            <a:r>
              <a:rPr lang="it-IT" sz="2000" b="1" kern="0" dirty="0">
                <a:solidFill>
                  <a:prstClr val="black"/>
                </a:solidFill>
              </a:rPr>
              <a:t>certificazione «Bilancio ESG», </a:t>
            </a:r>
            <a:r>
              <a:rPr lang="it-IT" sz="2000" kern="0" dirty="0">
                <a:solidFill>
                  <a:prstClr val="black"/>
                </a:solidFill>
              </a:rPr>
              <a:t>secondo</a:t>
            </a:r>
            <a:r>
              <a:rPr lang="it-IT" sz="2000" b="1" kern="0" dirty="0">
                <a:solidFill>
                  <a:prstClr val="black"/>
                </a:solidFill>
              </a:rPr>
              <a:t> standard VSME</a:t>
            </a:r>
          </a:p>
        </p:txBody>
      </p:sp>
      <p:sp>
        <p:nvSpPr>
          <p:cNvPr id="26" name="Freccia a sinistra 25">
            <a:extLst>
              <a:ext uri="{FF2B5EF4-FFF2-40B4-BE49-F238E27FC236}">
                <a16:creationId xmlns:a16="http://schemas.microsoft.com/office/drawing/2014/main" id="{2FE8F47D-88E9-C34C-CBBE-A8C03A1E8448}"/>
              </a:ext>
            </a:extLst>
          </p:cNvPr>
          <p:cNvSpPr/>
          <p:nvPr/>
        </p:nvSpPr>
        <p:spPr>
          <a:xfrm rot="10800000" flipV="1">
            <a:off x="9042164" y="3469534"/>
            <a:ext cx="7423068" cy="766248"/>
          </a:xfrm>
          <a:prstGeom prst="leftArrow">
            <a:avLst/>
          </a:prstGeom>
          <a:solidFill>
            <a:srgbClr val="F19A6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kern="0" dirty="0">
                <a:solidFill>
                  <a:prstClr val="white"/>
                </a:solidFill>
                <a:latin typeface="Titillium"/>
              </a:rPr>
              <a:t>PRO-CERTIFICAZIONE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6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8E737-B986-862C-1E36-1F7EF5C2D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Policromia, schermata, arte&#10;&#10;Il contenuto generato dall'IA potrebbe non essere corretto.">
            <a:extLst>
              <a:ext uri="{FF2B5EF4-FFF2-40B4-BE49-F238E27FC236}">
                <a16:creationId xmlns:a16="http://schemas.microsoft.com/office/drawing/2014/main" id="{86328BCC-B819-BB74-9127-FAA1F7DC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" r="4614"/>
          <a:stretch/>
        </p:blipFill>
        <p:spPr>
          <a:xfrm rot="16883029">
            <a:off x="416473" y="9358589"/>
            <a:ext cx="555846" cy="54768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266AA-F57D-FFE4-6ADB-69B548B99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87856"/>
            <a:ext cx="12377879" cy="109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SUPPORTO ALLA REDAZIONE DEL BILANCIO DI Sostenibilità VSME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1" dirty="0">
              <a:solidFill>
                <a:srgbClr val="000000"/>
              </a:solidFill>
              <a:latin typeface="+mj-lt"/>
              <a:ea typeface="Titillium Web Bold"/>
              <a:cs typeface="Titillium Web Bold"/>
              <a:sym typeface="Titillium Web Bold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86219F5-7C7D-143F-FA59-2CEFD7EFD64E}"/>
              </a:ext>
            </a:extLst>
          </p:cNvPr>
          <p:cNvSpPr/>
          <p:nvPr/>
        </p:nvSpPr>
        <p:spPr>
          <a:xfrm>
            <a:off x="618196" y="9518573"/>
            <a:ext cx="152400" cy="22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488D8D6-4F15-A7A5-A3F7-5FD03F13B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6717" y="9540862"/>
            <a:ext cx="107679" cy="183139"/>
          </a:xfr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F082A-6162-4B0C-BE8C-4D990B4FAD76}" type="slidenum"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5F7FC8E-3EA7-9C81-1955-3A6C162107C6}"/>
              </a:ext>
            </a:extLst>
          </p:cNvPr>
          <p:cNvGrpSpPr/>
          <p:nvPr/>
        </p:nvGrpSpPr>
        <p:grpSpPr>
          <a:xfrm>
            <a:off x="1151198" y="509726"/>
            <a:ext cx="1896802" cy="528073"/>
            <a:chOff x="0" y="0"/>
            <a:chExt cx="3620241" cy="94280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E4B4775D-D878-BD94-6F81-5316408F6E7C}"/>
                </a:ext>
              </a:extLst>
            </p:cNvPr>
            <p:cNvSpPr/>
            <p:nvPr/>
          </p:nvSpPr>
          <p:spPr>
            <a:xfrm>
              <a:off x="0" y="0"/>
              <a:ext cx="1868382" cy="633350"/>
            </a:xfrm>
            <a:custGeom>
              <a:avLst/>
              <a:gdLst/>
              <a:ahLst/>
              <a:cxnLst/>
              <a:rect l="l" t="t" r="r" b="b"/>
              <a:pathLst>
                <a:path w="1868382" h="633350">
                  <a:moveTo>
                    <a:pt x="0" y="0"/>
                  </a:moveTo>
                  <a:lnTo>
                    <a:pt x="1868382" y="0"/>
                  </a:lnTo>
                  <a:lnTo>
                    <a:pt x="1868382" y="633350"/>
                  </a:lnTo>
                  <a:lnTo>
                    <a:pt x="0" y="6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0B984884-6173-D75A-9874-B88509B13498}"/>
                </a:ext>
              </a:extLst>
            </p:cNvPr>
            <p:cNvSpPr/>
            <p:nvPr/>
          </p:nvSpPr>
          <p:spPr>
            <a:xfrm>
              <a:off x="167323" y="718224"/>
              <a:ext cx="3452918" cy="224580"/>
            </a:xfrm>
            <a:custGeom>
              <a:avLst/>
              <a:gdLst/>
              <a:ahLst/>
              <a:cxnLst/>
              <a:rect l="l" t="t" r="r" b="b"/>
              <a:pathLst>
                <a:path w="3452918" h="224580">
                  <a:moveTo>
                    <a:pt x="0" y="0"/>
                  </a:moveTo>
                  <a:lnTo>
                    <a:pt x="3452918" y="0"/>
                  </a:lnTo>
                  <a:lnTo>
                    <a:pt x="3452918" y="224580"/>
                  </a:lnTo>
                  <a:lnTo>
                    <a:pt x="0" y="224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EEC789C9-F4E3-76DF-2241-4BD531E6CD10}"/>
              </a:ext>
            </a:extLst>
          </p:cNvPr>
          <p:cNvSpPr/>
          <p:nvPr/>
        </p:nvSpPr>
        <p:spPr>
          <a:xfrm>
            <a:off x="1151198" y="190500"/>
            <a:ext cx="1974143" cy="67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08233073-B9B8-AC27-0871-AAAFF316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0" y="316973"/>
            <a:ext cx="1809134" cy="542481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1364A1C4-37A4-3F77-55AF-0FAEC0FE5617}"/>
              </a:ext>
            </a:extLst>
          </p:cNvPr>
          <p:cNvGrpSpPr/>
          <p:nvPr/>
        </p:nvGrpSpPr>
        <p:grpSpPr>
          <a:xfrm>
            <a:off x="375911" y="2591366"/>
            <a:ext cx="8155317" cy="5108130"/>
            <a:chOff x="0" y="-96441"/>
            <a:chExt cx="10873756" cy="681083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9E32B6E8-3A8A-2E56-7794-225ED4CFE69A}"/>
                </a:ext>
              </a:extLst>
            </p:cNvPr>
            <p:cNvGrpSpPr/>
            <p:nvPr/>
          </p:nvGrpSpPr>
          <p:grpSpPr>
            <a:xfrm>
              <a:off x="0" y="-96441"/>
              <a:ext cx="10873756" cy="6810839"/>
              <a:chOff x="0" y="-19050"/>
              <a:chExt cx="2147902" cy="1345351"/>
            </a:xfrm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2F9C63D-DF74-DFA4-7CF2-A49F90012EFD}"/>
                  </a:ext>
                </a:extLst>
              </p:cNvPr>
              <p:cNvSpPr/>
              <p:nvPr/>
            </p:nvSpPr>
            <p:spPr>
              <a:xfrm>
                <a:off x="0" y="0"/>
                <a:ext cx="2147902" cy="1255191"/>
              </a:xfrm>
              <a:custGeom>
                <a:avLst/>
                <a:gdLst/>
                <a:ahLst/>
                <a:cxnLst/>
                <a:rect l="l" t="t" r="r" b="b"/>
                <a:pathLst>
                  <a:path w="2147902" h="1326301">
                    <a:moveTo>
                      <a:pt x="0" y="0"/>
                    </a:moveTo>
                    <a:lnTo>
                      <a:pt x="2147902" y="0"/>
                    </a:lnTo>
                    <a:lnTo>
                      <a:pt x="2147902" y="1326301"/>
                    </a:lnTo>
                    <a:lnTo>
                      <a:pt x="0" y="1326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35D4C581-2A2D-954A-9052-A4648D4BB7EB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147902" cy="1345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CCF40569-8DD3-34DC-7762-045770BFAA3F}"/>
                </a:ext>
              </a:extLst>
            </p:cNvPr>
            <p:cNvGrpSpPr/>
            <p:nvPr/>
          </p:nvGrpSpPr>
          <p:grpSpPr>
            <a:xfrm>
              <a:off x="1643" y="0"/>
              <a:ext cx="10872113" cy="1403790"/>
              <a:chOff x="0" y="0"/>
              <a:chExt cx="2147578" cy="277292"/>
            </a:xfrm>
          </p:grpSpPr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2789920-3E50-A130-6830-2713013AF721}"/>
                  </a:ext>
                </a:extLst>
              </p:cNvPr>
              <p:cNvSpPr/>
              <p:nvPr/>
            </p:nvSpPr>
            <p:spPr>
              <a:xfrm>
                <a:off x="0" y="0"/>
                <a:ext cx="2147578" cy="277292"/>
              </a:xfrm>
              <a:custGeom>
                <a:avLst/>
                <a:gdLst/>
                <a:ahLst/>
                <a:cxnLst/>
                <a:rect l="l" t="t" r="r" b="b"/>
                <a:pathLst>
                  <a:path w="2147578" h="277292">
                    <a:moveTo>
                      <a:pt x="0" y="0"/>
                    </a:moveTo>
                    <a:lnTo>
                      <a:pt x="2147578" y="0"/>
                    </a:lnTo>
                    <a:lnTo>
                      <a:pt x="2147578" y="277292"/>
                    </a:lnTo>
                    <a:lnTo>
                      <a:pt x="0" y="2772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B9D05">
                      <a:alpha val="100000"/>
                    </a:srgbClr>
                  </a:gs>
                  <a:gs pos="100000">
                    <a:srgbClr val="D36104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it-IT" noProof="0" dirty="0">
                  <a:latin typeface="+mj-lt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0BC0D3D3-F92D-1AAA-B0FF-068E89C4096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147578" cy="296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 lang="it-IT" noProof="0" dirty="0">
                  <a:latin typeface="+mj-lt"/>
                </a:endParaRPr>
              </a:p>
            </p:txBody>
          </p:sp>
        </p:grp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5317AA2B-0ED6-63DC-A97A-D93558048EA2}"/>
                </a:ext>
              </a:extLst>
            </p:cNvPr>
            <p:cNvSpPr txBox="1"/>
            <p:nvPr/>
          </p:nvSpPr>
          <p:spPr>
            <a:xfrm>
              <a:off x="1936581" y="195800"/>
              <a:ext cx="8072403" cy="1059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0"/>
                </a:lnSpc>
              </a:pPr>
              <a:r>
                <a:rPr lang="it-IT" sz="3000" b="1" noProof="0" dirty="0">
                  <a:solidFill>
                    <a:srgbClr val="FFFFFF"/>
                  </a:solidFill>
                  <a:latin typeface="+mj-lt"/>
                  <a:ea typeface="Titillium Web Bold"/>
                  <a:cs typeface="Titillium Web Bold"/>
                  <a:sym typeface="Titillium Web Bold"/>
                </a:rPr>
                <a:t>Analisi sostenibilità della Governance aziendale 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7F726B62-57A9-D26D-2163-9AC2DDBB4070}"/>
                </a:ext>
              </a:extLst>
            </p:cNvPr>
            <p:cNvSpPr txBox="1"/>
            <p:nvPr/>
          </p:nvSpPr>
          <p:spPr>
            <a:xfrm>
              <a:off x="521280" y="1758861"/>
              <a:ext cx="9487704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901" lvl="1" algn="l"/>
              <a:r>
                <a:rPr lang="it-IT" sz="2000" b="1" cap="small" dirty="0">
                  <a:solidFill>
                    <a:srgbClr val="000000"/>
                  </a:solidFill>
                  <a:sym typeface="Titillium Web Bold"/>
                </a:rPr>
                <a:t>La sostenibilità della Governance è garantita in primis attraverso il principio della «continuità aziendale». Tale principio viene garantito attraverso una corretta gestione dei flussi in entrata e uscita. A tal proposito, per dare continuità al business, le Aziende devono dimostrare la sostenibilità del credito. Il principale strumento è la certificazione della Credit Policy, grazie all’attività congiunta di MAG Credit Risk e MAG Consulting.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94A48D78-B762-5EBD-FB3D-568955A5089B}"/>
              </a:ext>
            </a:extLst>
          </p:cNvPr>
          <p:cNvGrpSpPr/>
          <p:nvPr/>
        </p:nvGrpSpPr>
        <p:grpSpPr>
          <a:xfrm>
            <a:off x="8702582" y="2589435"/>
            <a:ext cx="8155317" cy="5108130"/>
            <a:chOff x="318254" y="2589435"/>
            <a:chExt cx="8155317" cy="510813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35" name="Group 8">
              <a:extLst>
                <a:ext uri="{FF2B5EF4-FFF2-40B4-BE49-F238E27FC236}">
                  <a16:creationId xmlns:a16="http://schemas.microsoft.com/office/drawing/2014/main" id="{DDB40C58-1A71-02E3-5043-74AE90662D58}"/>
                </a:ext>
              </a:extLst>
            </p:cNvPr>
            <p:cNvGrpSpPr/>
            <p:nvPr/>
          </p:nvGrpSpPr>
          <p:grpSpPr>
            <a:xfrm>
              <a:off x="318254" y="2589435"/>
              <a:ext cx="8155317" cy="5108130"/>
              <a:chOff x="0" y="-96441"/>
              <a:chExt cx="10873756" cy="6810839"/>
            </a:xfrm>
          </p:grpSpPr>
          <p:grpSp>
            <p:nvGrpSpPr>
              <p:cNvPr id="49" name="Group 9">
                <a:extLst>
                  <a:ext uri="{FF2B5EF4-FFF2-40B4-BE49-F238E27FC236}">
                    <a16:creationId xmlns:a16="http://schemas.microsoft.com/office/drawing/2014/main" id="{B4B521A5-FBDD-7095-C79A-CF76A5C8271A}"/>
                  </a:ext>
                </a:extLst>
              </p:cNvPr>
              <p:cNvGrpSpPr/>
              <p:nvPr/>
            </p:nvGrpSpPr>
            <p:grpSpPr>
              <a:xfrm>
                <a:off x="0" y="-96441"/>
                <a:ext cx="10873756" cy="6810839"/>
                <a:chOff x="0" y="-19050"/>
                <a:chExt cx="2147902" cy="1345351"/>
              </a:xfrm>
            </p:grpSpPr>
            <p:sp>
              <p:nvSpPr>
                <p:cNvPr id="54" name="Freeform 10">
                  <a:extLst>
                    <a:ext uri="{FF2B5EF4-FFF2-40B4-BE49-F238E27FC236}">
                      <a16:creationId xmlns:a16="http://schemas.microsoft.com/office/drawing/2014/main" id="{1A6BB41D-5C8B-3F33-C37D-5F3CA8BE25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47902" cy="12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02" h="1326301">
                      <a:moveTo>
                        <a:pt x="0" y="0"/>
                      </a:moveTo>
                      <a:lnTo>
                        <a:pt x="2147902" y="0"/>
                      </a:lnTo>
                      <a:lnTo>
                        <a:pt x="2147902" y="1326301"/>
                      </a:lnTo>
                      <a:lnTo>
                        <a:pt x="0" y="13263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it-IT" noProof="0" dirty="0">
                    <a:latin typeface="+mj-lt"/>
                  </a:endParaRPr>
                </a:p>
              </p:txBody>
            </p:sp>
            <p:sp>
              <p:nvSpPr>
                <p:cNvPr id="55" name="TextBox 11">
                  <a:extLst>
                    <a:ext uri="{FF2B5EF4-FFF2-40B4-BE49-F238E27FC236}">
                      <a16:creationId xmlns:a16="http://schemas.microsoft.com/office/drawing/2014/main" id="{88EF163B-C51A-4C91-20C6-8C7D2BFFFFC0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147902" cy="13453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 lang="it-IT" noProof="0" dirty="0">
                    <a:latin typeface="+mj-lt"/>
                  </a:endParaRPr>
                </a:p>
              </p:txBody>
            </p:sp>
          </p:grpSp>
          <p:grpSp>
            <p:nvGrpSpPr>
              <p:cNvPr id="50" name="Group 12">
                <a:extLst>
                  <a:ext uri="{FF2B5EF4-FFF2-40B4-BE49-F238E27FC236}">
                    <a16:creationId xmlns:a16="http://schemas.microsoft.com/office/drawing/2014/main" id="{59FFAE32-E35E-C4E5-6F56-B4B2763820A5}"/>
                  </a:ext>
                </a:extLst>
              </p:cNvPr>
              <p:cNvGrpSpPr/>
              <p:nvPr/>
            </p:nvGrpSpPr>
            <p:grpSpPr>
              <a:xfrm>
                <a:off x="1643" y="0"/>
                <a:ext cx="10872113" cy="1403790"/>
                <a:chOff x="0" y="0"/>
                <a:chExt cx="2147578" cy="277292"/>
              </a:xfrm>
            </p:grpSpPr>
            <p:sp>
              <p:nvSpPr>
                <p:cNvPr id="52" name="Freeform 13">
                  <a:extLst>
                    <a:ext uri="{FF2B5EF4-FFF2-40B4-BE49-F238E27FC236}">
                      <a16:creationId xmlns:a16="http://schemas.microsoft.com/office/drawing/2014/main" id="{8BBA7939-0EC5-734E-FDE9-A96AC41548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47578" cy="27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578" h="277292">
                      <a:moveTo>
                        <a:pt x="0" y="0"/>
                      </a:moveTo>
                      <a:lnTo>
                        <a:pt x="2147578" y="0"/>
                      </a:lnTo>
                      <a:lnTo>
                        <a:pt x="2147578" y="277292"/>
                      </a:lnTo>
                      <a:lnTo>
                        <a:pt x="0" y="2772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B9D05">
                        <a:alpha val="100000"/>
                      </a:srgbClr>
                    </a:gs>
                    <a:gs pos="100000">
                      <a:srgbClr val="D36104">
                        <a:alpha val="100000"/>
                      </a:srgbClr>
                    </a:gs>
                  </a:gsLst>
                  <a:lin ang="0"/>
                </a:gradFill>
              </p:spPr>
              <p:txBody>
                <a:bodyPr/>
                <a:lstStyle/>
                <a:p>
                  <a:endParaRPr lang="it-IT" noProof="0" dirty="0">
                    <a:latin typeface="+mj-lt"/>
                  </a:endParaRPr>
                </a:p>
              </p:txBody>
            </p:sp>
            <p:sp>
              <p:nvSpPr>
                <p:cNvPr id="53" name="TextBox 14">
                  <a:extLst>
                    <a:ext uri="{FF2B5EF4-FFF2-40B4-BE49-F238E27FC236}">
                      <a16:creationId xmlns:a16="http://schemas.microsoft.com/office/drawing/2014/main" id="{D9FD2889-CA08-A4B9-5790-704F153C4B72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2147578" cy="2963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 lang="it-IT" noProof="0" dirty="0">
                    <a:latin typeface="+mj-lt"/>
                  </a:endParaRPr>
                </a:p>
              </p:txBody>
            </p:sp>
          </p:grpSp>
          <p:sp>
            <p:nvSpPr>
              <p:cNvPr id="51" name="TextBox 17">
                <a:extLst>
                  <a:ext uri="{FF2B5EF4-FFF2-40B4-BE49-F238E27FC236}">
                    <a16:creationId xmlns:a16="http://schemas.microsoft.com/office/drawing/2014/main" id="{74782922-06E7-9FE9-3AD3-FDFDDC33AF19}"/>
                  </a:ext>
                </a:extLst>
              </p:cNvPr>
              <p:cNvSpPr txBox="1"/>
              <p:nvPr/>
            </p:nvSpPr>
            <p:spPr>
              <a:xfrm>
                <a:off x="1831224" y="325379"/>
                <a:ext cx="8072403" cy="656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defTabSz="457200">
                  <a:defRPr/>
                </a:pPr>
                <a:r>
                  <a:rPr lang="it-IT" sz="3200" b="1" kern="0" dirty="0">
                    <a:solidFill>
                      <a:prstClr val="white"/>
                    </a:solidFill>
                  </a:rPr>
                  <a:t>Analisi in ambito Social </a:t>
                </a:r>
              </a:p>
            </p:txBody>
          </p:sp>
        </p:grpSp>
        <p:sp>
          <p:nvSpPr>
            <p:cNvPr id="37" name="TextBox 34">
              <a:extLst>
                <a:ext uri="{FF2B5EF4-FFF2-40B4-BE49-F238E27FC236}">
                  <a16:creationId xmlns:a16="http://schemas.microsoft.com/office/drawing/2014/main" id="{B63EC4CF-E8C6-FAF1-6F86-6E75CA6148F6}"/>
                </a:ext>
              </a:extLst>
            </p:cNvPr>
            <p:cNvSpPr txBox="1"/>
            <p:nvPr/>
          </p:nvSpPr>
          <p:spPr>
            <a:xfrm>
              <a:off x="410270" y="4015782"/>
              <a:ext cx="7893202" cy="330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5901" lvl="1" algn="just">
                <a:lnSpc>
                  <a:spcPts val="2800"/>
                </a:lnSpc>
              </a:pPr>
              <a:endParaRPr lang="it-IT" sz="2000" b="1" cap="small" noProof="0" dirty="0">
                <a:solidFill>
                  <a:srgbClr val="000000"/>
                </a:solidFill>
                <a:latin typeface="+mj-lt"/>
                <a:ea typeface="Titillium Web Bold"/>
                <a:cs typeface="Titillium Web Bold"/>
                <a:sym typeface="Titillium Web Bold"/>
              </a:endParaRPr>
            </a:p>
          </p:txBody>
        </p:sp>
      </p:grpSp>
      <p:sp>
        <p:nvSpPr>
          <p:cNvPr id="56" name="Freeform 16">
            <a:extLst>
              <a:ext uri="{FF2B5EF4-FFF2-40B4-BE49-F238E27FC236}">
                <a16:creationId xmlns:a16="http://schemas.microsoft.com/office/drawing/2014/main" id="{5C463144-20CE-5150-AFD6-51809CAF4157}"/>
              </a:ext>
            </a:extLst>
          </p:cNvPr>
          <p:cNvSpPr/>
          <p:nvPr/>
        </p:nvSpPr>
        <p:spPr>
          <a:xfrm>
            <a:off x="9045474" y="2810547"/>
            <a:ext cx="773851" cy="725311"/>
          </a:xfrm>
          <a:custGeom>
            <a:avLst/>
            <a:gdLst/>
            <a:ahLst/>
            <a:cxnLst/>
            <a:rect l="l" t="t" r="r" b="b"/>
            <a:pathLst>
              <a:path w="1693396" h="1282747">
                <a:moveTo>
                  <a:pt x="0" y="0"/>
                </a:moveTo>
                <a:lnTo>
                  <a:pt x="1693396" y="0"/>
                </a:lnTo>
                <a:lnTo>
                  <a:pt x="1693396" y="1282747"/>
                </a:lnTo>
                <a:lnTo>
                  <a:pt x="0" y="128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57" name="Freeform 39">
            <a:extLst>
              <a:ext uri="{FF2B5EF4-FFF2-40B4-BE49-F238E27FC236}">
                <a16:creationId xmlns:a16="http://schemas.microsoft.com/office/drawing/2014/main" id="{ACA5BF59-DC3A-D394-E531-3D57985163D2}"/>
              </a:ext>
            </a:extLst>
          </p:cNvPr>
          <p:cNvSpPr/>
          <p:nvPr/>
        </p:nvSpPr>
        <p:spPr>
          <a:xfrm>
            <a:off x="750154" y="2802660"/>
            <a:ext cx="748724" cy="739811"/>
          </a:xfrm>
          <a:custGeom>
            <a:avLst/>
            <a:gdLst/>
            <a:ahLst/>
            <a:cxnLst/>
            <a:rect l="l" t="t" r="r" b="b"/>
            <a:pathLst>
              <a:path w="756550" h="756550">
                <a:moveTo>
                  <a:pt x="0" y="0"/>
                </a:moveTo>
                <a:lnTo>
                  <a:pt x="756550" y="0"/>
                </a:lnTo>
                <a:lnTo>
                  <a:pt x="756550" y="756549"/>
                </a:lnTo>
                <a:lnTo>
                  <a:pt x="0" y="7565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>
              <a:latin typeface="+mj-lt"/>
            </a:endParaRP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FF364BBB-513B-123A-62BF-E56477BCD6C0}"/>
              </a:ext>
            </a:extLst>
          </p:cNvPr>
          <p:cNvSpPr txBox="1"/>
          <p:nvPr/>
        </p:nvSpPr>
        <p:spPr>
          <a:xfrm>
            <a:off x="9144000" y="3982843"/>
            <a:ext cx="7115778" cy="2843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1" lvl="1" algn="just">
              <a:lnSpc>
                <a:spcPts val="2800"/>
              </a:lnSpc>
            </a:pPr>
            <a:r>
              <a:rPr lang="it-IT" sz="2000" b="1" cap="small" dirty="0">
                <a:solidFill>
                  <a:srgbClr val="000000"/>
                </a:solidFill>
                <a:ea typeface="Titillium Web Bold"/>
                <a:cs typeface="Titillium Web Bold"/>
                <a:sym typeface="Titillium Web Bold"/>
              </a:rPr>
              <a:t>Molto spesso le iniziative in ambito Social intraprese dalle Aziende non si traducono in benefici diretti e tangibili in termini di posizionamento ESG. L’obiettivo della Specialty E&amp;B di MAG e di MAG Consulting è quello di dettagliare un Piano Welfare (che è tra i principali strumenti per la garanzia del benessere della popolazione aziendale), capace di produrre impatti immediati sulla rendicontazione volontaria di sostenibilità redatta dalle Imprese.</a:t>
            </a:r>
          </a:p>
        </p:txBody>
      </p:sp>
    </p:spTree>
    <p:extLst>
      <p:ext uri="{BB962C8B-B14F-4D97-AF65-F5344CB8AC3E}">
        <p14:creationId xmlns:p14="http://schemas.microsoft.com/office/powerpoint/2010/main" val="28512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AG">
      <a:dk1>
        <a:srgbClr val="000000"/>
      </a:dk1>
      <a:lt1>
        <a:srgbClr val="FFFFFF"/>
      </a:lt1>
      <a:dk2>
        <a:srgbClr val="C6C3BA"/>
      </a:dk2>
      <a:lt2>
        <a:srgbClr val="FFFFFF"/>
      </a:lt2>
      <a:accent1>
        <a:srgbClr val="8F8475"/>
      </a:accent1>
      <a:accent2>
        <a:srgbClr val="C12035"/>
      </a:accent2>
      <a:accent3>
        <a:srgbClr val="A6A4A5"/>
      </a:accent3>
      <a:accent4>
        <a:srgbClr val="003760"/>
      </a:accent4>
      <a:accent5>
        <a:srgbClr val="C3D1BC"/>
      </a:accent5>
      <a:accent6>
        <a:srgbClr val="FFCC00"/>
      </a:accent6>
      <a:hlink>
        <a:srgbClr val="0070C0"/>
      </a:hlink>
      <a:folHlink>
        <a:srgbClr val="6699FF"/>
      </a:folHlink>
    </a:clrScheme>
    <a:fontScheme name="Personalizzato 1">
      <a:majorFont>
        <a:latin typeface="Titillium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2999</Words>
  <Application>Microsoft Office PowerPoint</Application>
  <PresentationFormat>Personalizzato</PresentationFormat>
  <Paragraphs>339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GFT Mag</vt:lpstr>
      <vt:lpstr>Aptos</vt:lpstr>
      <vt:lpstr>Cambria</vt:lpstr>
      <vt:lpstr>Titillium Web</vt:lpstr>
      <vt:lpstr>Wingdings</vt:lpstr>
      <vt:lpstr>Titillium</vt:lpstr>
      <vt:lpstr>Titilium</vt:lpstr>
      <vt:lpstr>Calibri</vt:lpstr>
      <vt:lpstr>Arial</vt:lpstr>
      <vt:lpstr>Titillium Web Bold</vt:lpstr>
      <vt:lpstr>Office Theme</vt:lpstr>
      <vt:lpstr>2_Office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DIMENSIONE SOCIAL NEGLI ESG</dc:title>
  <dc:creator>Martina Di Nepi</dc:creator>
  <cp:lastModifiedBy>Luca Maiolino</cp:lastModifiedBy>
  <cp:revision>31</cp:revision>
  <dcterms:created xsi:type="dcterms:W3CDTF">2006-08-16T00:00:00Z</dcterms:created>
  <dcterms:modified xsi:type="dcterms:W3CDTF">2026-04-30T09:13:26Z</dcterms:modified>
  <dc:identifier>DAHFyNoywT4</dc:identifier>
</cp:coreProperties>
</file>