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B58DC2-BA3F-431C-9F13-DEF96B6811AC}" v="1" dt="2026-05-06T11:46:37.722"/>
    <p1510:client id="{7C093B64-51B3-426A-B2A0-BA9832C1E2EA}" v="49" dt="2026-05-06T14:10:52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494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58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1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1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0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6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9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6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8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2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9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0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7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3-ENV-IT-LIFE-MYSTIC-101148420/methanol-for-yachting-sustainable-energy-transition-applied-to-internal-combustion-engine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3-CCM-ES-LIFE-HYDROGAS-101157282/fostering-energy-efficiency-and-ghg-emissions-savings-through-the-recuperation-of-residual-gases-in-the-aluminium-recycling-industry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4-CCM-IT-LIFE-inFLUEnCER-101212690/inovative-flue-gas-emissions-capture-and-use-plant-for-hard-to-abate-industries-applied-to-the-ceramic-sector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4-CCM-DE-BLUE-245kV-Live-Tank-101213111/greenhouse-gas-free-170-245-kv-live-tank-circuit-breaker-using-clean-air-insulation-and-vacuum-interrupter-technology-to-replace-sf6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2-ENV-ES-LIFE-ELEKTRA-101113771/circular-economy-applied-to-nitrate-removal-hydrogen-generation-and-waste-recovery-in-drinking-water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2-ENV-SE-LIFE-TreeTex-101113636/demonstration-of-a-disruptive-production-technology-including-innovative-alkaline-cellulose-pre-treatment-process-for-a-resource-and-cost-efficient-production-of-a-new-generation-textile-fibre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2-ENV-ES-LIFE-ZEROLANDFILLING-101114213/recovering-landfill-waste-through-an-innovative-and-integrated-process-committed-to-the-circular-economy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3-CCM-IT-GLASS2LIFE-101158029/full-scale-demonstration-of-carbon-capture-and-storage-in-glass-manufacturing-to-limit-furnace-co2-emission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3-CCM-IT-LIFE-H2Reuse-101156487/highly-efficient-and-sustainable-decarbonisation-of-bright-annealing-process-by-recovery-and-reuse-of-h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4-CCM-ES-LIFE-TIMBER-FOR-ALL-101213433/decarbonisation-of-concrete-structures-through-carbon-storage-in-mixed-timber-concrete-structural-systems-for-sustainable-industrialised-architecture-in-the-new-european-bauha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gate.ec.europa.eu/life/publicWebsite/project/LIFE23-ENV-BG-LIFE-RECAD-101148021/reducing-cadmium-concentrations-in-industrial-wastewaters-resource-recovery-from-waste-and-alleviating-pressure-on-chaya-river-via-the-establishment-of-a-transitional-wastewater-treatment-facility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E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2191695" cy="228600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604424" y="2103120"/>
            <a:ext cx="5120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400"/>
                </a:solidFill>
              </a:rPr>
              <a:t>PROGRAMMA LIFE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04424" y="2446020"/>
            <a:ext cx="8412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Progetti dimostrativi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 imprese e filiere industriali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04424" y="3828018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500" dirty="0">
                <a:solidFill>
                  <a:srgbClr val="E8EFFB"/>
                </a:solidFill>
              </a:rPr>
              <a:t>Casi selezionati per orientare idee progettuali, partnership industriali e posizionamento su LIFE</a:t>
            </a:r>
          </a:p>
        </p:txBody>
      </p:sp>
      <p:sp>
        <p:nvSpPr>
          <p:cNvPr id="8" name="Shape 6"/>
          <p:cNvSpPr/>
          <p:nvPr/>
        </p:nvSpPr>
        <p:spPr>
          <a:xfrm>
            <a:off x="9209335" y="1051560"/>
            <a:ext cx="2057400" cy="3964060"/>
          </a:xfrm>
          <a:prstGeom prst="rect">
            <a:avLst/>
          </a:prstGeom>
          <a:solidFill>
            <a:srgbClr val="123E7D">
              <a:alpha val="90000"/>
            </a:srgbClr>
          </a:solidFill>
          <a:ln w="12700">
            <a:solidFill>
              <a:srgbClr val="123E7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415075" y="2103120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C400"/>
                </a:solidFill>
              </a:rPr>
              <a:t>11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9460795" y="2926080"/>
            <a:ext cx="1554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 err="1">
                <a:solidFill>
                  <a:srgbClr val="FFFFFF"/>
                </a:solidFill>
              </a:rPr>
              <a:t>Progetti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emblematici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442448" y="6336792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EURIS</a:t>
            </a:r>
            <a:endParaRPr lang="en-US" sz="1100" dirty="0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2755B7B9-5ED0-7AAC-9C7F-D7839751C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9336" y="5240862"/>
            <a:ext cx="2057400" cy="11965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RECAD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Riduzione del cadmio nelle acque reflue industriali e recupero metalli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Riduzione circa 4x delle concentrazioni di cadmio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Target effluenti: Cd &lt;0,01 mg/l; Pb &lt;0,2 mg/l; Zn &lt;1,0 mg/l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720 t/anno di rifiuti valorizzati, 96 t Zn e 45 t Cd recuperati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Approccio integrato: compliance ambientale + circolarità delle risorse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KPI regolatori molto chiari sulle concentrazioni in uscita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Caso utile per imprese con scarichi industriali e metalli critici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Metallurgia, scarichi industriali e recupero di metalli da reflui/fanghi.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Impianto transitorio di trattamento acque a più stadi presso sito produttivo.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Compliance ambientale, riduzione rischio regolatorio e valorizzazione di metalli recuperati.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Estendibile a fonderie, mining, metallurgia e riciclo di rifiuti contenenti metalli.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10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A64AA7CB-04E6-66EF-1B86-33BC16D932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5. MYSTIC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Metanolo per yachting: transizione energetica nei motori a combustione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Sanlorenzo S.p.A.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Italia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01/06/2024 - 30/11/2028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4.817.889 €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2.890.733 €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LIFE23-ENV-IT-LIFE-MYSTIC/101148420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Il settore marittimo resta fortemente dipendente da combustibili fossili con emissioni di CO2, NOx, SOx, PM e black carbon.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Sistema di generazione e propulsione bi-fuel diesel/metanolo per superyacht, con kit retrofit e test a bordo.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Portare motori e generatori bi-fuel verso TRL 8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Sostituire progressivamente diesel con metanolo verde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Validare sistema energetico integrato in crociere a lungo raggio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11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C4D58E62-1B2F-365D-1D29-A0978966E3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5. MYSTIC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Metanolo per yachting: transizione energetica nei motori a combustione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Kit retrofit per motore marino da 1066 kW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2 motori/generatori bi-fuel e serbatoi metanolo realizzati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A 5 anni: -63% CO2, -55% PM, -41% NOx, -31% SOx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Esempio LIFE per retrofit industriale su prodotto premium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Combina certificazione, test operativo e analisi LCA/S-LCA/LCCA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Rilevante per filiere nautica, cantieristica e carburanti alternativi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Nautica, motori marini, superyacht e transizione verso carburanti alternativi.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Motori/generatori bi-fuel e sistema metanolo testati a bordo in condizioni reali.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Retrofit tecnologico e certificazione emissioni per applicazioni marine ad alto valore.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Potenziale estensione a filiere navali e applicazioni marine dove il metanolo è praticabile.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12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8B6A05F1-BC9C-6CF6-B295-1834723F0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6. HYDROGAS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Recupero di gas residui nel riciclo dell’alluminio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BEFESA ALUMINIO SLU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Spagna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01/07/2024 - 30/06/2027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3.734.385 €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2.240.631 €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LIFE23-CCM-ES-LIFE-HYDROGAS/101157282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Nel trattamento della scoria salina si genera un flusso di gas oggi bruciato in torcia, con emissioni e perdita di valore energetico.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Pulizia e separazione a membrane di idrogas in flussi H2 e CH4 ad alta purezza per sostituire gas naturale in caldaia.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Dimostrare su scala industriale separazione a membrana e pulizia gas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Sostituire gas naturale con combustibili recuperati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Replicare la soluzione negli impianti BEFESA entro 5 anni dalla conclusione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13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A98114F9-D2A8-C2FE-F088-B028FD21C5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6. HYDROGAS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035540" y="576072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36576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Recupero di gas residui nel riciclo dell’alluminio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3.618,59 tCO2eq/anno risparmiate durante il progetto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TRL da 6 a 9 per separazione gas ricchi di H2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Risparmio atteso: 771.342 €/anno + ricavi da derivati NH3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Valorizzazione di flussi di processo come leva clima + margine operativo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Progetto molto forte su KPI economici e industriali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Rilevante per impianti con gas residui e combustibili recuperabili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Riciclo alluminio, scorie saline e valorizzazione di gas residui.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Impianto di pulizia e separazione a membrana per recuperare H2 e CH4 ad alta purezza.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Riduzione consumo gas naturale, recupero energetico e potenziali ricavi da derivati NH3.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Replica prevista negli impianti Befesa e in contesti industriali con flussi gassosi analoghi.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14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385863F1-AC3A-D492-C0F6-9892EB9D0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  <p:sp>
        <p:nvSpPr>
          <p:cNvPr id="29" name="Text 4">
            <a:extLst>
              <a:ext uri="{FF2B5EF4-FFF2-40B4-BE49-F238E27FC236}">
                <a16:creationId xmlns:a16="http://schemas.microsoft.com/office/drawing/2014/main" id="{ABF42055-0628-1154-A7D0-39827E50BA9C}"/>
              </a:ext>
            </a:extLst>
          </p:cNvPr>
          <p:cNvSpPr/>
          <p:nvPr/>
        </p:nvSpPr>
        <p:spPr>
          <a:xfrm>
            <a:off x="10035540" y="677682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2024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7. inFLUEnCER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Cattura e utilizzo emissioni da fumi nel settore ceramico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ITALCER S.p.A. Società Benefit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Italia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01/07/2025 - 30/06/2028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6.960.956 €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4.176.574 €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LIFE24-CCM-IT-LIFE-inFLUEnCER/101212690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Le industrie hard-to-abate devono ridurre CO2 e inquinanti dai gas di combustione senza compromettere competitività.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Impianto dimostrativo CCU per catturare CO2, SOx e NOx e fissarli in materie prime secondarie a valore aggiunto.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Installare e validare un impianto innovativo nel comparto ceramico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Testare materie prime secondarie in ceramica, cosmetica e nutraceutica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Verificare replicabilità in settori agro-zootecnico e metallurgico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15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FA75A9DC-E535-A02F-761D-C755F19426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2024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7. inFLUEnCER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Cattura e utilizzo emissioni da fumi nel settore ceramico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7.395 tCO2e evitate/catturate e 10 t di altri inquinanti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Margine lordo previsto: 9 M€ al secondo anno post-progetto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18 nuovi posti di lavoro diretti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CCU con sbocco in prodotti e non solo riduzione emissioni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Business model centrale nella proposta LIFE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Modello trasferibile a più settori hard-to-abate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Ceramica e industrie hard-to-abate con emissioni da gas di combustione.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Impianto CCU per cattura di CO2 e inquinanti e produzione di materie prime secondarie.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Valorizzazione dei prodotti generati e margine operativo atteso dalla commercializzazione.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Tecnologia adattabile a fumi industriali diversi; test previsti anche in agro-zootecnia e metallurgia.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16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90C89E0A-899F-1A3D-C2CA-BCBE270B3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2024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8. BLUE 245kV Live Tank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Interruttore alta tensione 170-245 kV senza SF6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Siemens Energy Global GmbH &amp; Co. KG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Germania / Spagna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01/04/2026 - 31/05/2030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5.999.812 €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3.599.887 €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LIFE24-CCM-DE-BLUE-245kV-Live-Tank/101213111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L’SF6 è un gas serra ad altissimo GWP, ancora usato nell’alta tensione; cresce la pressione regolatoria F-Gas e PFAS.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Dimostrazione di interruttore live tank 170-245 kV con aria pulita e tecnologia vacuum interrupter, senza SF6 e PFAS gassosi.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Validare soluzione competitiva e climate-neutral per alta tensione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Sostituire un LTCB SF6 presso Red Electrica a Talavera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Abilitare ampia replica in reti di trasmissione europee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17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6D75958E-3549-B0F0-8127-84AEB376A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2024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8. BLUE 245kV Live Tank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Interruttore alta tensione 170-245 kV senza SF6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9 kg SF6 evitati nel pilota, pari a 219 tCO2eq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1.450 installazioni previste entro 2033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627.000 tCO2eq di potenziale riduzione GWP entro 2033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Esempio forte di sostituzione sostanze climalteranti regolamentate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Policy window chiara: Regolamento F-Gas e pressione PFAS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Interessante per produttori componentistica e infrastrutture elettriche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Componentistica elettrica alta tensione e infrastrutture di trasmissione.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Sostituzione pilota di LTCB con soluzione clean air e vacuum interrupter.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Allineamento a Regolamento F-Gas, riduzione SF6/PFAS e vantaggio competitivo tecnologico.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Forte scalabilità nelle reti europee di trasmissione e sotto-trasmissione.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18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8CFD8C4D-F9FB-B238-67AB-F0D1F327F6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  <p:sp>
        <p:nvSpPr>
          <p:cNvPr id="28" name="Text 4">
            <a:extLst>
              <a:ext uri="{FF2B5EF4-FFF2-40B4-BE49-F238E27FC236}">
                <a16:creationId xmlns:a16="http://schemas.microsoft.com/office/drawing/2014/main" id="{65329CCD-2B7B-AFB0-5E89-E408999205BD}"/>
              </a:ext>
            </a:extLst>
          </p:cNvPr>
          <p:cNvSpPr/>
          <p:nvPr/>
        </p:nvSpPr>
        <p:spPr>
          <a:xfrm>
            <a:off x="10104120" y="670801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2022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9. ELEKTRA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Rimozione nitrati, generazione idrogeno e recupero rifiuti nell’acqua potabile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AGUAS DE VALENCIA SA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Spagna / Malta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01/10/2023 - 31/03/2027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2.329.944 €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1.397.967 €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LIFE22-ENV-ES-LIFE-ELEKTRA/101113771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Nitrati e nutrienti nelle acque sotterranee e potabili restano un problema ambientale e sanitario, con pressioni regolatorie UE.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Sistema integrato basato su denitrificazione elettrochimica, recupero Ca, produzione H2 e integrazione fotovoltaica.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Rimuovere nitrati trasformandoli in azoto gassoso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Ridurre scarichi e avvicinarsi a logiche zero-liquid-discharge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Dimostrare replicabilità in Valencia, Canarie e Malta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19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115939EA-AA8B-6D42-012C-8CD80B7332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Mappa dei casi selezionati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2E66"/>
                </a:solidFill>
              </a:rPr>
              <a:t>Overview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10607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C2636"/>
                </a:solidFill>
              </a:rPr>
              <a:t>La miscellanea copre tecnologie dimostrative, processi industriali e modelli di economia circolare con forte potenziale di trasferimento alle imprese.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85800" y="2057400"/>
            <a:ext cx="9966960" cy="777240"/>
          </a:xfrm>
          <a:prstGeom prst="roundRect">
            <a:avLst>
              <a:gd name="adj" fmla="val 7059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914400" y="2203704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E66"/>
                </a:solidFill>
              </a:rPr>
              <a:t>Decarbonizzazione hard-to-abate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617720" y="2231136"/>
            <a:ext cx="5669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GLASS2LIFE · H2Reuse · HYDROGAS · inFLUEnCER · MYSTIC</a:t>
            </a:r>
            <a:endParaRPr lang="en-US" sz="1120" dirty="0"/>
          </a:p>
        </p:txBody>
      </p:sp>
      <p:sp>
        <p:nvSpPr>
          <p:cNvPr id="11" name="Shape 9"/>
          <p:cNvSpPr/>
          <p:nvPr/>
        </p:nvSpPr>
        <p:spPr>
          <a:xfrm>
            <a:off x="685800" y="3172968"/>
            <a:ext cx="9966960" cy="777240"/>
          </a:xfrm>
          <a:prstGeom prst="roundRect">
            <a:avLst>
              <a:gd name="adj" fmla="val 7059"/>
            </a:avLst>
          </a:prstGeom>
          <a:solidFill>
            <a:srgbClr val="FFF4C7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914400" y="331927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E66"/>
                </a:solidFill>
              </a:rPr>
              <a:t>Materiali, edilizia e sostanze climalteranti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17720" y="3346704"/>
            <a:ext cx="5669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TIMBER FOR ALL · BLUE 245kV · TreeTex</a:t>
            </a:r>
            <a:endParaRPr lang="en-US" sz="1120" dirty="0"/>
          </a:p>
        </p:txBody>
      </p:sp>
      <p:sp>
        <p:nvSpPr>
          <p:cNvPr id="14" name="Shape 12"/>
          <p:cNvSpPr/>
          <p:nvPr/>
        </p:nvSpPr>
        <p:spPr>
          <a:xfrm>
            <a:off x="685800" y="4288536"/>
            <a:ext cx="9966960" cy="777240"/>
          </a:xfrm>
          <a:prstGeom prst="roundRect">
            <a:avLst>
              <a:gd name="adj" fmla="val 7059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914400" y="443484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2E66"/>
                </a:solidFill>
              </a:rPr>
              <a:t>Acqua, rifiuti e recupero risorse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617720" y="4462272"/>
            <a:ext cx="5669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RECAD · ELEKTRA · ZEROLANDFILLING</a:t>
            </a:r>
            <a:endParaRPr lang="en-US" sz="1120" dirty="0"/>
          </a:p>
        </p:txBody>
      </p:sp>
      <p:sp>
        <p:nvSpPr>
          <p:cNvPr id="17" name="Text 15"/>
          <p:cNvSpPr/>
          <p:nvPr/>
        </p:nvSpPr>
        <p:spPr>
          <a:xfrm>
            <a:off x="685800" y="551383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1100" b="1"/>
              <a:t>Criteri di interesse per le imprese</a:t>
            </a:r>
          </a:p>
        </p:txBody>
      </p:sp>
      <p:sp>
        <p:nvSpPr>
          <p:cNvPr id="18" name="Text 16"/>
          <p:cNvSpPr/>
          <p:nvPr/>
        </p:nvSpPr>
        <p:spPr>
          <a:xfrm>
            <a:off x="685800" y="583387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sz="1300"/>
              <a:t>Bisogno industriale chiaro  →  soluzione dimostrativa  →  KPI ambientali/economici  →  replicabilità e mercato</a:t>
            </a:r>
          </a:p>
        </p:txBody>
      </p:sp>
      <p:sp>
        <p:nvSpPr>
          <p:cNvPr id="19" name="Text 17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2</a:t>
            </a:r>
            <a:endParaRPr lang="en-US" sz="750" dirty="0"/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671B069B-6971-A1EC-5BA2-BE8F55F8B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2022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9. ELEKTRA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64886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Rimozione nitrati, generazione idrogeno e recupero rifiuti nell’acqua potabile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Rimozione 85% nitrati, quasi 500 kg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13.500 kWh/anno da H2 e fotovoltaico, circa 30% dei consumi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TRL da 5-6 a 8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Progetto acqua con forte integrazione energia-circolarità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Adatto a utility, gestori idrici e territori con vulnerabilità nitrati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KPI misurabili e siti dimostrativi differenziati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Gestione idrica, trattamento nitrati e integrazione tra acqua, energia e recupero risorse.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Sistema di denitrificazione elettrochimica con recupero Ca, H2 e integrazione fotovoltaica.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Riduzione scarichi, recupero energetico e risposta a criticità ambientali/regolatorie sui nitrati.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Validazione su tre casi studio con caratteristiche idriche e territoriali diverse.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20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ABFDBE45-AA15-17A6-E260-56B6DD891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2022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10. TreeTex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Tecnologia produttiva per fibre tessili cellulosiche di nuova generazione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TreeToTextile AB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Svezia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01/09/2023 - 31/07/2028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4.122.289 €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2.473.374 €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LIFE22-ENV-SE-LIFE-TreeTex/101113636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Il tessile è chimico-intensivo; servono fibre sostenibili, scalabili e competitive rispetto alle tecnologie convenzionali.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Scale-up pilota del processo TreToTextile con pretrattamento alcalino innovativo e filatura umida a basso impatto.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Validare produzione pilota a circa 1% della scala industriale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Ridurre consumo chimico, energia e costi di produzione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Testare fibre in applicazioni tessili e preparare licenze/clienti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21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E4756DF2-5251-DB65-F639-75C3303937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  <p:sp>
        <p:nvSpPr>
          <p:cNvPr id="39" name="Text 4">
            <a:extLst>
              <a:ext uri="{FF2B5EF4-FFF2-40B4-BE49-F238E27FC236}">
                <a16:creationId xmlns:a16="http://schemas.microsoft.com/office/drawing/2014/main" id="{5CE27C8E-7CE5-5915-94B0-677766544500}"/>
              </a:ext>
            </a:extLst>
          </p:cNvPr>
          <p:cNvSpPr/>
          <p:nvPr/>
        </p:nvSpPr>
        <p:spPr>
          <a:xfrm>
            <a:off x="10131552" y="676656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2022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10. TreeTex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Tecnologia produttiva per fibre tessili cellulosiche di nuova generazione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-93% domanda di sostanze chimiche rispetto alla viscosa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Costo produzione -20% rispetto alla viscosa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LCA: &gt;60% riduzione impatto climatico rispetto alla viscosa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Progetto LIFE su scale-up industriale e materiali sostenibili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Ottima combinazione di innovazione di processo + test applicativi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Rilevante per filiere moda, chimica verde, biomateriali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Tessile, fibre cellulosiche, chimica verde e biomateriali.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Scale-up pilota del processo TreeToTextile con pretrattamento alcalino innovativo.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Riduzione di sostanze chimiche, costi produttivi e impatto climatico rispetto alla viscosa.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Licensing e applicazioni in diverse aree tessili per marchi e produttori europei.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22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208E966A-785E-A7EC-628D-689B2574B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2022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11. ZEROLANDFILLING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Recupero di rifiuti da discarica tramite processo integrato di economia circolare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FCC MEDIO AMBIENTE SAU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Spagna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01/09/2023 - 30/11/2026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4.927.305 €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2.956.383 €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LIFE22-ENV-ES-LIFE-ZEROLANDFILLING/101114213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La frazione non riciclabile dei rifiuti solidi urbani è eterogenea e spesso finisce in discarica o incenerimento.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Impianto di valorizzazione con conversione termochimica: pirolisi + upgrading per produrre nafta e carbone solido.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Dimostrare gestione zero-landfilling per MSW non riciclabili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Ridurre GHG rispetto a discarica e produzione convenzionale di output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Sviluppare nuovi standard UNE per i prodotti del processo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23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DB610A82-2A2F-BE1E-D232-E220FA11C3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2022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11. ZEROLANDFILLING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Recupero di rifiuti da discarica tramite processo integrato di economia circolare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2.112 t di MSW non riciclabili trattate nel progetto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458 t nafta + 583 t carbone solido prodotti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3 anni post-progetto: 160.000 t/anno trattate e 355.222,65 tCO2eq/anno evitate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Caso robusto su waste-to-materials e simbiosi con industria petrolchimica/asfalti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Include standardizzazione come leva di mercato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Interesse per utility ambientali, impianti rifiuti e circular economy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Rifiuti solidi urbani non riciclabili, pirolisi e valorizzazione termochimica.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Impianto integrato pirolisi + upgrading per produrre nafta e carbone solido.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Waste-to-materials, standardizzazione dei prodotti e sbocchi in petrolchimica/asfalti.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Scalabilità post-progetto su volumi elevati di MSW non riciclabili.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24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48DF7500-9CAC-38DD-EDCC-DC50D534EE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0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18288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7240" y="1051560"/>
            <a:ext cx="7223760" cy="658368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Display"/>
                <a:ea typeface="+mn-ea"/>
                <a:cs typeface="+mn-cs"/>
              </a:rPr>
              <a:t>Per ulteriori approfondimenti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672" y="1783080"/>
            <a:ext cx="74066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700" b="0" i="0" u="none" strike="noStrike" kern="1200" cap="none" spc="0" normalizeH="0" baseline="0" noProof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Programma LIFE e opportunità per le imprese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3314" y="2788920"/>
            <a:ext cx="4194738" cy="1302023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Sportello Agevolazioni di Confindustria Siracusa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500" b="1" dirty="0">
              <a:solidFill>
                <a:srgbClr val="FFFFFF"/>
              </a:solidFill>
              <a:latin typeface="Apto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Giuseppe Bianca@confindustriasr.it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500" b="1" dirty="0">
              <a:solidFill>
                <a:srgbClr val="FFFFFF"/>
              </a:solidFill>
              <a:latin typeface="Aptos"/>
            </a:endParaRPr>
          </a:p>
          <a:p>
            <a:pPr marL="0" marR="0" lvl="0" indent="0" algn="l" defTabSz="457200" rtl="0" eaLnBrk="1" fontAlgn="auto" latinLnBrk="0" hangingPunct="1">
              <a:lnSpc>
                <a:spcPct val="10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www.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confindustriasr</a:t>
            </a:r>
            <a:r>
              <a:rPr kumimoji="0" lang="it-IT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.it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4672" y="4828032"/>
            <a:ext cx="502920" cy="32004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4672" y="5193792"/>
            <a:ext cx="791768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Rest</a:t>
            </a:r>
            <a:r>
              <a:rPr lang="it-IT" sz="1400" dirty="0" err="1">
                <a:solidFill>
                  <a:srgbClr val="DAE6F6"/>
                </a:solidFill>
                <a:latin typeface="Aptos"/>
              </a:rPr>
              <a:t>iamo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a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disposizione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per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valutare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possibili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traiettorie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progettuali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e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casi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di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applicazione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 </a:t>
            </a:r>
            <a:r>
              <a:rPr kumimoji="0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aziendale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DAE6F6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.</a:t>
            </a: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81667697-611A-0347-1368-965506AD8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8352" y="2788920"/>
            <a:ext cx="3067934" cy="178420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GLASS2LIFE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Cattura e stoccaggio del carbonio nella produzione del vetro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O-I ITALY SPA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Italia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01/01/2025 - 04/12/2025</a:t>
            </a:r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11.199.812 €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6.719.887 €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LIFE23-CCM-IT-GLASS2LIFE/101158029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Decarbonizzare forni per vetro, includendo emissioni di combustione e di processo in un settore hard-to-abate.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Dimostrazione industriale di cattura CO2 con carbonato di potassio caldo su nuovo forno oxy-fuel; trasporto/stoccaggio nella filiera Ravenna.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Dimostrare una soluzione CCS completa per il vetro contenitori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Validare fattibilità tecnica/economica e ottimizzare la catena di valore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Portare la tecnologia verso TRL 8 e preparare il lancio sul mercato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3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DF9FDFB4-3E36-37D9-52DA-9E5F6B2F2C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GLASS2LIFE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</a:t>
            </a:r>
            <a:r>
              <a:rPr lang="it-IT" sz="800" b="1" dirty="0">
                <a:solidFill>
                  <a:srgbClr val="0A2E66"/>
                </a:solidFill>
              </a:rPr>
              <a:t> 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Cattura e stoccaggio del carbonio nella produzione del vetro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Cattura economica dell’80% della CO2 dai gas dei forni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Test industriale per 1 anno presso O-I Italia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LCA sulle bottiglie prodotte e value proposition per clienti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CCS come opzione concreta per settori ad alta temperatura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Partnership </a:t>
            </a:r>
            <a:r>
              <a:rPr lang="en-US" sz="1230" dirty="0" err="1">
                <a:solidFill>
                  <a:srgbClr val="1C2636"/>
                </a:solidFill>
              </a:rPr>
              <a:t>industriale</a:t>
            </a:r>
            <a:r>
              <a:rPr lang="en-US" sz="1230" dirty="0">
                <a:solidFill>
                  <a:srgbClr val="1C2636"/>
                </a:solidFill>
              </a:rPr>
              <a:t> + operatore storage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Forte potenziale di replica in impianti vetro e altri hard-to-abate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Vetro contenitori e processi termici ad alta temperatura.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Sistema CCS su forno oxy-fuel, con esercizio industriale e monitoraggio prestazionale.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Decarbonizzazione rapida di processo, con integrazione nella filiera di trasporto e stoccaggio CO2.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Potenziale estensione ad altri stabilimenti vetro e a industrie hard-to-abate.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4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DD03B615-79AC-C258-9207-4F65FE537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H2Reuse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Recupero e riutilizzo di idrogeno nella ricottura brillante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DMV ITALIA SRL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Italia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01/07/2024 - 31/12/2026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3.370.350 €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2.022.210 €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LIFE23-CCM-IT-LIFE-H2Reuse/101156487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Nei forni di ricottura brillante l’idrogeno di atmosfera viene disperso dopo l’uso, con spreco di risorse e impatti energetici.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Sviluppo e test in ambiente reale di soluzioni per catturare H2 di scarto e riutilizzarlo come combustibile nel forno.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Ridurre emissioni CO2 e consumi energetici nella produzione di tubi in acciaio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Recuperare H2 da gas di processo oggi disperso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Validare il sistema in esercizio prolungato e valutarne il business case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5</a:t>
            </a:r>
            <a:endParaRPr lang="en-US" sz="750" dirty="0"/>
          </a:p>
        </p:txBody>
      </p:sp>
      <p:pic>
        <p:nvPicPr>
          <p:cNvPr id="44" name="Immagine 43">
            <a:extLst>
              <a:ext uri="{FF2B5EF4-FFF2-40B4-BE49-F238E27FC236}">
                <a16:creationId xmlns:a16="http://schemas.microsoft.com/office/drawing/2014/main" id="{53F33231-190D-9323-BB6E-861D34FD3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H2Reuse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Recupero e riutilizzo di idrogeno nella ricottura brillante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Recupero atteso di circa 32 t/anno di H2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Risparmio energetico di circa 0,87 GWh/anno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Riduzione di circa 372 tCO2eq/anno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Valorizzazione energetica di flussi industriali ad alto contenuto H2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Riduzione dei costi operativi come leva di mercato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Tecnologia replicabile in forni a rulli con atmosfera ricca di H2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Acciaio e trattamenti termici con atmosfere ricche di idrogeno.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Sistema di cattura e riutilizzo H2 installato su linea reale di ricottura brillante.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Riduzione di consumi energetici, sprechi di H2 e costi operativi del processo.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Applicabile a forni a rulli e processi industriali con flussi H2 valorizzabili.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6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9E1C2652-004E-8DFD-7AF8-187A3E095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2024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TIMBER FOR ALL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Sistemi strutturali misti legno-calcestruzzo per edilizia sostenibile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Universidad de Santiago de Compostela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Spagna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01/09/2025 - 30/09/2029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3.269.514 €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1.961.708 €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LIFE24-CCM-ES-LIFE-TIMBER-FOR-ALL/101213433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Il costruito pesa sulle emissioni globali; l’uso strutturale del legno resta limitato da barriere tecniche, economiche e percettive.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Sviluppo di sistemi ibridi ROD-TCC con legno sostenibile e calcestruzzo a basso contenuto di carbonio con ceneri di biomassa.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Sostituire quota di cemento e aggregati con ceneri da biomassa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Ridurre emissioni e consumi rispetto al calcestruzzo prefabbricato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Integrare certificazione UE, tracciabilità, EPD e principi New European Bauhaus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7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18265DB8-7144-BC75-F096-D466E33A65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2024 · Azione per il clima | CCM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TIMBER FOR ALL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Impatto</a:t>
            </a:r>
            <a:r>
              <a:rPr sz="800" b="1" dirty="0">
                <a:solidFill>
                  <a:srgbClr val="0A2E66"/>
                </a:solidFill>
              </a:rPr>
              <a:t> e </a:t>
            </a:r>
            <a:r>
              <a:rPr sz="800" b="1" dirty="0" err="1">
                <a:solidFill>
                  <a:srgbClr val="0A2E66"/>
                </a:solidFill>
              </a:rPr>
              <a:t>mercato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Sistemi strutturali misti legno-calcestruzzo per edilizia sostenibile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RISULTATI ATTESI / KPI</a:t>
            </a:r>
            <a:endParaRPr lang="en-US" sz="680" dirty="0"/>
          </a:p>
        </p:txBody>
      </p:sp>
      <p:sp>
        <p:nvSpPr>
          <p:cNvPr id="9" name="Text 7"/>
          <p:cNvSpPr/>
          <p:nvPr/>
        </p:nvSpPr>
        <p:spPr>
          <a:xfrm>
            <a:off x="685800" y="2139696"/>
            <a:ext cx="4892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-50% GHG rispetto a strutture prefabbricate convenzionali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160 tCO2eq ridotte e 422 tCO2 stoccate entro 2029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Scala 2034: 59.040 tCO2eq di risparmio netto</a:t>
            </a:r>
            <a:endParaRPr lang="en-US" sz="1230" dirty="0"/>
          </a:p>
        </p:txBody>
      </p:sp>
      <p:sp>
        <p:nvSpPr>
          <p:cNvPr id="10" name="Text 8"/>
          <p:cNvSpPr/>
          <p:nvPr/>
        </p:nvSpPr>
        <p:spPr>
          <a:xfrm>
            <a:off x="5943600" y="1874520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RILEVANZA PER LE IMPRESE</a:t>
            </a:r>
          </a:p>
        </p:txBody>
      </p:sp>
      <p:sp>
        <p:nvSpPr>
          <p:cNvPr id="11" name="Text 9"/>
          <p:cNvSpPr/>
          <p:nvPr/>
        </p:nvSpPr>
        <p:spPr>
          <a:xfrm>
            <a:off x="5989320" y="2139696"/>
            <a:ext cx="480060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Esempio di LIFE su materiali, edilizia industrializzata e NEB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Forte ruolo di certificazioni, digital product passport e GPP</a:t>
            </a:r>
            <a:endParaRPr lang="en-US" sz="1230" dirty="0"/>
          </a:p>
          <a:p>
            <a:pPr marL="0" indent="0">
              <a:buNone/>
            </a:pPr>
            <a:r>
              <a:rPr lang="en-US" sz="1230" dirty="0">
                <a:solidFill>
                  <a:srgbClr val="1C2636"/>
                </a:solidFill>
              </a:rPr>
              <a:t>• Modello replicabile in regioni con risorse forestali sottoutilizzate</a:t>
            </a:r>
            <a:endParaRPr lang="en-US" sz="1230" dirty="0"/>
          </a:p>
        </p:txBody>
      </p:sp>
      <p:sp>
        <p:nvSpPr>
          <p:cNvPr id="12" name="Shape 10"/>
          <p:cNvSpPr/>
          <p:nvPr/>
        </p:nvSpPr>
        <p:spPr>
          <a:xfrm>
            <a:off x="502920" y="3730752"/>
            <a:ext cx="10287000" cy="18288"/>
          </a:xfrm>
          <a:prstGeom prst="rect">
            <a:avLst/>
          </a:prstGeom>
          <a:solidFill>
            <a:srgbClr val="FFC400"/>
          </a:solidFill>
          <a:ln w="12700">
            <a:solidFill>
              <a:srgbClr val="FFC4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40080" y="3977640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900" b="1"/>
              <a:t>APPLICABILITÀ INDUSTRIALE</a:t>
            </a:r>
          </a:p>
        </p:txBody>
      </p:sp>
      <p:sp>
        <p:nvSpPr>
          <p:cNvPr id="14" name="Shape 12"/>
          <p:cNvSpPr/>
          <p:nvPr/>
        </p:nvSpPr>
        <p:spPr>
          <a:xfrm>
            <a:off x="594360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704088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AMBITO</a:t>
            </a:r>
          </a:p>
        </p:txBody>
      </p:sp>
      <p:sp>
        <p:nvSpPr>
          <p:cNvPr id="16" name="Text 14"/>
          <p:cNvSpPr/>
          <p:nvPr/>
        </p:nvSpPr>
        <p:spPr>
          <a:xfrm>
            <a:off x="704088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Edilizia industrializzata, materiali strutturali e filiere legno-calcestruzzo.</a:t>
            </a:r>
          </a:p>
        </p:txBody>
      </p:sp>
      <p:sp>
        <p:nvSpPr>
          <p:cNvPr id="17" name="Shape 15"/>
          <p:cNvSpPr/>
          <p:nvPr/>
        </p:nvSpPr>
        <p:spPr>
          <a:xfrm>
            <a:off x="3145536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3255264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DIMOSTRATORE</a:t>
            </a:r>
          </a:p>
        </p:txBody>
      </p:sp>
      <p:sp>
        <p:nvSpPr>
          <p:cNvPr id="19" name="Text 17"/>
          <p:cNvSpPr/>
          <p:nvPr/>
        </p:nvSpPr>
        <p:spPr>
          <a:xfrm>
            <a:off x="3255264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Sistemi ROD-TCC validati in edificio dimostrativo e con strumenti digitali di tracciabilità.</a:t>
            </a:r>
          </a:p>
        </p:txBody>
      </p:sp>
      <p:sp>
        <p:nvSpPr>
          <p:cNvPr id="20" name="Shape 18"/>
          <p:cNvSpPr/>
          <p:nvPr/>
        </p:nvSpPr>
        <p:spPr>
          <a:xfrm>
            <a:off x="5696712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EAF2FD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806440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BUSINESS CASE</a:t>
            </a:r>
          </a:p>
        </p:txBody>
      </p:sp>
      <p:sp>
        <p:nvSpPr>
          <p:cNvPr id="22" name="Text 20"/>
          <p:cNvSpPr/>
          <p:nvPr/>
        </p:nvSpPr>
        <p:spPr>
          <a:xfrm>
            <a:off x="5806440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Certificazioni, passaporti digitali e GPP come leve per l’adozione pubblica e privata.</a:t>
            </a:r>
          </a:p>
        </p:txBody>
      </p:sp>
      <p:sp>
        <p:nvSpPr>
          <p:cNvPr id="23" name="Shape 21"/>
          <p:cNvSpPr/>
          <p:nvPr/>
        </p:nvSpPr>
        <p:spPr>
          <a:xfrm>
            <a:off x="8247888" y="4279392"/>
            <a:ext cx="2432304" cy="960120"/>
          </a:xfrm>
          <a:prstGeom prst="roundRect">
            <a:avLst>
              <a:gd name="adj" fmla="val 3810"/>
            </a:avLst>
          </a:prstGeom>
          <a:solidFill>
            <a:srgbClr val="F6F8FC"/>
          </a:solidFill>
          <a:ln w="12700">
            <a:solidFill>
              <a:srgbClr val="DCE5F2">
                <a:alpha val="6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8357616" y="4389120"/>
            <a:ext cx="22128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sz="800" b="1"/>
              <a:t>REPLICABILITÀ</a:t>
            </a:r>
          </a:p>
        </p:txBody>
      </p:sp>
      <p:sp>
        <p:nvSpPr>
          <p:cNvPr id="25" name="Text 23"/>
          <p:cNvSpPr/>
          <p:nvPr/>
        </p:nvSpPr>
        <p:spPr>
          <a:xfrm>
            <a:off x="8357616" y="4590288"/>
            <a:ext cx="2212848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r>
              <a:rPr sz="800"/>
              <a:t>Trasferibile a territori con risorse forestali e domanda di costruzioni low-carbon.</a:t>
            </a:r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8</a:t>
            </a:r>
            <a:endParaRPr lang="en-US" sz="750" dirty="0"/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80D54A6B-75EE-180D-EFB7-2F1BC3CF6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0A2E66"/>
          </a:solidFill>
          <a:ln w="12700">
            <a:solidFill>
              <a:srgbClr val="0A2E66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502920" y="429768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4A900"/>
                </a:solidFill>
              </a:rPr>
              <a:t>LIFE 2023 · Environment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02920" y="713232"/>
            <a:ext cx="9052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A2E6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RECAD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104120" y="566928"/>
            <a:ext cx="1508760" cy="384048"/>
          </a:xfrm>
          <a:prstGeom prst="rect">
            <a:avLst/>
          </a:prstGeom>
          <a:solidFill>
            <a:srgbClr val="FFF4C7"/>
          </a:solidFill>
          <a:ln w="12700">
            <a:solidFill>
              <a:srgbClr val="FFF4C7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104120" y="658368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sz="800" b="1" dirty="0" err="1">
                <a:solidFill>
                  <a:srgbClr val="0A2E66"/>
                </a:solidFill>
              </a:rPr>
              <a:t>Profilo</a:t>
            </a:r>
            <a:r>
              <a:rPr sz="800" b="1" dirty="0">
                <a:solidFill>
                  <a:srgbClr val="0A2E66"/>
                </a:solidFill>
              </a:rPr>
              <a:t> </a:t>
            </a:r>
            <a:r>
              <a:rPr sz="800" b="1" dirty="0" err="1">
                <a:solidFill>
                  <a:srgbClr val="0A2E66"/>
                </a:solidFill>
              </a:rPr>
              <a:t>progetto</a:t>
            </a:r>
            <a:endParaRPr sz="800" b="1" dirty="0">
              <a:solidFill>
                <a:srgbClr val="0A2E66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10789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C2636"/>
                </a:solidFill>
              </a:rPr>
              <a:t>Riduzione del cadmio nelle acque reflue industriali e recupero metalli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274320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603504" y="1920240"/>
            <a:ext cx="2542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BENEFICIARIO COORDINATORE</a:t>
            </a:r>
            <a:endParaRPr lang="en-US" sz="580" dirty="0"/>
          </a:p>
        </p:txBody>
      </p:sp>
      <p:sp>
        <p:nvSpPr>
          <p:cNvPr id="10" name="Text 8"/>
          <p:cNvSpPr/>
          <p:nvPr/>
        </p:nvSpPr>
        <p:spPr>
          <a:xfrm>
            <a:off x="603504" y="2075688"/>
            <a:ext cx="25420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KCM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56432" y="1847088"/>
            <a:ext cx="13258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3557016" y="1920240"/>
            <a:ext cx="11247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PAESE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3557016" y="2075688"/>
            <a:ext cx="1124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Bulgaria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4992624" y="1847088"/>
            <a:ext cx="187452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5093208" y="1920240"/>
            <a:ext cx="167335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PERIODO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5093208" y="2075688"/>
            <a:ext cx="1673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01/06/2024 - 30/11/2027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077456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178040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BUDGET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7178040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3.487.997 €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8796528" y="1847088"/>
            <a:ext cx="150876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897112" y="1920240"/>
            <a:ext cx="130759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CONTRIBUTO UE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8897112" y="2075688"/>
            <a:ext cx="13075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</a:rPr>
              <a:t>2.092.798 €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502920" y="2606040"/>
            <a:ext cx="4983480" cy="566928"/>
          </a:xfrm>
          <a:prstGeom prst="roundRect">
            <a:avLst>
              <a:gd name="adj" fmla="val 6452"/>
            </a:avLst>
          </a:prstGeom>
          <a:solidFill>
            <a:srgbClr val="F6F8FC"/>
          </a:solidFill>
          <a:ln w="12700">
            <a:solidFill>
              <a:srgbClr val="DCE5F2">
                <a:alpha val="70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603504" y="2679192"/>
            <a:ext cx="478231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5A6678"/>
                </a:solidFill>
              </a:rPr>
              <a:t>RIFERIMENTO</a:t>
            </a:r>
            <a:endParaRPr lang="en-US" sz="580" dirty="0"/>
          </a:p>
        </p:txBody>
      </p:sp>
      <p:sp>
        <p:nvSpPr>
          <p:cNvPr id="25" name="Text 23"/>
          <p:cNvSpPr/>
          <p:nvPr/>
        </p:nvSpPr>
        <p:spPr>
          <a:xfrm>
            <a:off x="603504" y="2834640"/>
            <a:ext cx="4782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80" b="1" dirty="0">
                <a:solidFill>
                  <a:srgbClr val="1C2636"/>
                </a:solidFill>
                <a:hlinkClick r:id="rId3"/>
              </a:rPr>
              <a:t>LIFE23-ENV-BG-LIFE-RECAD/101148021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788152" y="2606040"/>
            <a:ext cx="4572000" cy="566928"/>
          </a:xfrm>
          <a:prstGeom prst="roundRect">
            <a:avLst>
              <a:gd name="adj" fmla="val 6452"/>
            </a:avLst>
          </a:prstGeom>
          <a:solidFill>
            <a:srgbClr val="EAF2FD"/>
          </a:solidFill>
          <a:ln w="12700">
            <a:solidFill>
              <a:srgbClr val="EAF2F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5925312" y="2688336"/>
            <a:ext cx="42062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" b="1" dirty="0">
                <a:solidFill>
                  <a:srgbClr val="154A8B"/>
                </a:solidFill>
              </a:rPr>
              <a:t>PERCHÉ È RILEVANTE PER IMPRESE</a:t>
            </a:r>
            <a:endParaRPr lang="en-US" sz="580" dirty="0"/>
          </a:p>
        </p:txBody>
      </p:sp>
      <p:sp>
        <p:nvSpPr>
          <p:cNvPr id="28" name="Text 26"/>
          <p:cNvSpPr/>
          <p:nvPr/>
        </p:nvSpPr>
        <p:spPr>
          <a:xfrm>
            <a:off x="5925312" y="2852928"/>
            <a:ext cx="4224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840" dirty="0">
                <a:solidFill>
                  <a:srgbClr val="1C2636"/>
                </a:solidFill>
              </a:rPr>
              <a:t>Progetto dimostrativo con chiara validazione industriale, KPI misurabili e logica di replicabilità/market uptake.</a:t>
            </a:r>
            <a:endParaRPr lang="en-US" sz="840" dirty="0"/>
          </a:p>
        </p:txBody>
      </p:sp>
      <p:sp>
        <p:nvSpPr>
          <p:cNvPr id="29" name="Text 27"/>
          <p:cNvSpPr/>
          <p:nvPr/>
        </p:nvSpPr>
        <p:spPr>
          <a:xfrm>
            <a:off x="640080" y="354787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SFIDA INDUSTRIALE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3767328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1" name="Text 29"/>
          <p:cNvSpPr/>
          <p:nvPr/>
        </p:nvSpPr>
        <p:spPr>
          <a:xfrm>
            <a:off x="685800" y="3950208"/>
            <a:ext cx="4526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Scarichi metallurgici vicino a sito Natura 2000 con rischio di contaminazione da cadmio e perdita di risorse metalliche.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5715000" y="354787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SOLUZIONE DIMOSTRATIVA LIFE</a:t>
            </a:r>
            <a:endParaRPr lang="en-US" sz="680" dirty="0"/>
          </a:p>
        </p:txBody>
      </p:sp>
      <p:sp>
        <p:nvSpPr>
          <p:cNvPr id="33" name="Shape 31"/>
          <p:cNvSpPr/>
          <p:nvPr/>
        </p:nvSpPr>
        <p:spPr>
          <a:xfrm>
            <a:off x="5577840" y="3767328"/>
            <a:ext cx="5166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F2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5760720" y="3950208"/>
            <a:ext cx="480060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C2636"/>
                </a:solidFill>
              </a:rPr>
              <a:t>Impianto transitorio di trattamento acque a più stadi, con recupero di metalli da fanghi e acque reflue.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" y="5102352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" b="1" dirty="0">
                <a:solidFill>
                  <a:srgbClr val="154A8B"/>
                </a:solidFill>
              </a:rPr>
              <a:t>OBIETTIVI DEL PROGETTO</a:t>
            </a:r>
            <a:endParaRPr lang="en-US" sz="680" dirty="0"/>
          </a:p>
        </p:txBody>
      </p:sp>
      <p:sp>
        <p:nvSpPr>
          <p:cNvPr id="36" name="Text 34"/>
          <p:cNvSpPr/>
          <p:nvPr/>
        </p:nvSpPr>
        <p:spPr>
          <a:xfrm>
            <a:off x="685800" y="5358384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Ridurre il rilascio di cadmio nel fiume Chaya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Introdurre gestione sostenibile dei fanghi e recupero materie prime secondarie</a:t>
            </a:r>
            <a:endParaRPr lang="en-US" sz="1120" dirty="0"/>
          </a:p>
          <a:p>
            <a:pPr marL="0" indent="0">
              <a:buNone/>
            </a:pPr>
            <a:r>
              <a:rPr lang="en-US" sz="1120" dirty="0">
                <a:solidFill>
                  <a:srgbClr val="1C2636"/>
                </a:solidFill>
              </a:rPr>
              <a:t>• Rendere trasferibile la soluzione a metallurgia, fonderie, mining e riciclo metalli</a:t>
            </a:r>
            <a:endParaRPr lang="en-US" sz="1120" dirty="0"/>
          </a:p>
        </p:txBody>
      </p:sp>
      <p:sp>
        <p:nvSpPr>
          <p:cNvPr id="37" name="Text 35"/>
          <p:cNvSpPr/>
          <p:nvPr/>
        </p:nvSpPr>
        <p:spPr>
          <a:xfrm>
            <a:off x="502920" y="6473952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A6678"/>
                </a:solidFill>
              </a:rPr>
              <a:t>Programma LIFE | Selezione progetti dimostrativi per imprese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897880" y="6473952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678"/>
                </a:solidFill>
              </a:rPr>
              <a:t>9</a:t>
            </a:r>
            <a:endParaRPr lang="en-US" sz="750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00BCC2C0-957D-E121-2EC3-37F99F47FB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8770" y="5922023"/>
            <a:ext cx="1342380" cy="783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3612</Words>
  <Application>Microsoft Office PowerPoint</Application>
  <PresentationFormat>Widescreen</PresentationFormat>
  <Paragraphs>613</Paragraphs>
  <Slides>25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25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Office Theme</vt:lpstr>
      <vt:lpstr>1_Office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EURIS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 LIFE - Progetti dimostrativi per imprese</dc:title>
  <dc:subject>Esempi di progetti LIFE per imprese Confindustria</dc:subject>
  <dc:creator>EURIS</dc:creator>
  <cp:lastModifiedBy>Giuseppe Bianca</cp:lastModifiedBy>
  <cp:revision>4</cp:revision>
  <dcterms:created xsi:type="dcterms:W3CDTF">2026-05-06T07:39:55Z</dcterms:created>
  <dcterms:modified xsi:type="dcterms:W3CDTF">2026-05-13T10:21:16Z</dcterms:modified>
</cp:coreProperties>
</file>